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27.svg" ContentType="image/svg+xml"/>
  <Override PartName="/ppt/media/image28.svg" ContentType="image/svg+xml"/>
  <Override PartName="/ppt/media/image29.svg" ContentType="image/svg+xml"/>
  <Override PartName="/ppt/media/image3.svg" ContentType="image/svg+xml"/>
  <Override PartName="/ppt/media/image30.svg" ContentType="image/svg+xml"/>
  <Override PartName="/ppt/media/image31.svg" ContentType="image/svg+xml"/>
  <Override PartName="/ppt/media/image32.svg" ContentType="image/svg+xml"/>
  <Override PartName="/ppt/media/image33.svg" ContentType="image/svg+xml"/>
  <Override PartName="/ppt/media/image34.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 id="2147483674" r:id="rId4"/>
  </p:sldMasterIdLst>
  <p:notesMasterIdLst>
    <p:notesMasterId r:id="rId10"/>
  </p:notesMasterIdLst>
  <p:handoutMasterIdLst>
    <p:handoutMasterId r:id="rId35"/>
  </p:handoutMasterIdLst>
  <p:sldIdLst>
    <p:sldId id="262" r:id="rId5"/>
    <p:sldId id="290" r:id="rId6"/>
    <p:sldId id="291" r:id="rId7"/>
    <p:sldId id="294" r:id="rId8"/>
    <p:sldId id="295" r:id="rId9"/>
    <p:sldId id="292" r:id="rId11"/>
    <p:sldId id="311" r:id="rId12"/>
    <p:sldId id="341" r:id="rId13"/>
    <p:sldId id="329" r:id="rId14"/>
    <p:sldId id="338" r:id="rId15"/>
    <p:sldId id="293" r:id="rId16"/>
    <p:sldId id="346" r:id="rId17"/>
    <p:sldId id="344" r:id="rId18"/>
    <p:sldId id="364" r:id="rId19"/>
    <p:sldId id="366" r:id="rId20"/>
    <p:sldId id="365" r:id="rId21"/>
    <p:sldId id="333" r:id="rId22"/>
    <p:sldId id="355" r:id="rId23"/>
    <p:sldId id="375" r:id="rId24"/>
    <p:sldId id="376" r:id="rId25"/>
    <p:sldId id="331" r:id="rId26"/>
    <p:sldId id="367" r:id="rId27"/>
    <p:sldId id="332" r:id="rId28"/>
    <p:sldId id="371" r:id="rId29"/>
    <p:sldId id="372" r:id="rId30"/>
    <p:sldId id="373" r:id="rId31"/>
    <p:sldId id="374" r:id="rId32"/>
    <p:sldId id="345" r:id="rId33"/>
    <p:sldId id="385" r:id="rId34"/>
  </p:sldIdLst>
  <p:sldSz cx="12192000" cy="6858000"/>
  <p:notesSz cx="7103745" cy="10234295"/>
  <p:embeddedFontLst>
    <p:embeddedFont>
      <p:font typeface="方正清刻本悦宋简体" panose="02000000000000000000" charset="-122"/>
      <p:regular r:id="rId40"/>
    </p:embeddedFont>
    <p:embeddedFont>
      <p:font typeface="Calibri" panose="020F0502020204030204"/>
      <p:regular r:id="rId41"/>
      <p:bold r:id="rId42"/>
      <p:italic r:id="rId43"/>
      <p:boldItalic r:id="rId44"/>
    </p:embeddedFont>
    <p:embeddedFont>
      <p:font typeface="Comic Sans MS" panose="030F0702030302020204" charset="0"/>
      <p:regular r:id="rId45"/>
      <p:bold r:id="rId46"/>
      <p:italic r:id="rId47"/>
      <p:boldItalic r:id="rId48"/>
    </p:embeddedFont>
    <p:embeddedFont>
      <p:font typeface="微软雅黑" panose="020B0503020204020204" charset="-122"/>
      <p:regular r:id="rId49"/>
    </p:embeddedFont>
    <p:embeddedFont>
      <p:font typeface="方正楷体_GBK" panose="02000000000000000000" charset="-122"/>
      <p:regular r:id="rId50"/>
    </p:embeddedFont>
    <p:embeddedFont>
      <p:font typeface="Segoe UI" panose="020B0502040204020203" pitchFamily="34" charset="0"/>
      <p:regular r:id="rId51"/>
      <p:bold r:id="rId52"/>
      <p:italic r:id="rId53"/>
      <p:boldItalic r:id="rId54"/>
    </p:embeddedFont>
    <p:embeddedFont>
      <p:font typeface="Calibri Light" panose="020F0302020204030204" charset="0"/>
      <p:regular r:id="rId55"/>
      <p:italic r:id="rId56"/>
    </p:embeddedFont>
    <p:embeddedFont>
      <p:font typeface="等线" panose="02010600030101010101" charset="-122"/>
      <p:regular r:id="rId57"/>
    </p:embeddedFont>
    <p:embeddedFont>
      <p:font typeface="Ebrima" panose="02000000000000000000" pitchFamily="2" charset="0"/>
      <p:regular r:id="rId58"/>
      <p:bold r:id="rId5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余 笙" initials="余" lastIdx="6"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65FAD"/>
    <a:srgbClr val="FEE57B"/>
    <a:srgbClr val="FFE46F"/>
    <a:srgbClr val="115A9F"/>
    <a:srgbClr val="D94141"/>
    <a:srgbClr val="185AAD"/>
    <a:srgbClr val="E4E4E4"/>
    <a:srgbClr val="C9DCD1"/>
    <a:srgbClr val="FEFEE3"/>
    <a:srgbClr val="F9F8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110" d="100"/>
          <a:sy n="110" d="100"/>
        </p:scale>
        <p:origin x="168" y="96"/>
      </p:cViewPr>
      <p:guideLst>
        <p:guide orient="horz" pos="1956"/>
        <p:guide pos="4019"/>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9" Type="http://schemas.openxmlformats.org/officeDocument/2006/relationships/font" Target="fonts/font20.fntdata"/><Relationship Id="rId58" Type="http://schemas.openxmlformats.org/officeDocument/2006/relationships/font" Target="fonts/font19.fntdata"/><Relationship Id="rId57" Type="http://schemas.openxmlformats.org/officeDocument/2006/relationships/font" Target="fonts/font18.fntdata"/><Relationship Id="rId56" Type="http://schemas.openxmlformats.org/officeDocument/2006/relationships/font" Target="fonts/font17.fntdata"/><Relationship Id="rId55" Type="http://schemas.openxmlformats.org/officeDocument/2006/relationships/font" Target="fonts/font16.fntdata"/><Relationship Id="rId54" Type="http://schemas.openxmlformats.org/officeDocument/2006/relationships/font" Target="fonts/font15.fntdata"/><Relationship Id="rId53" Type="http://schemas.openxmlformats.org/officeDocument/2006/relationships/font" Target="fonts/font14.fntdata"/><Relationship Id="rId52" Type="http://schemas.openxmlformats.org/officeDocument/2006/relationships/font" Target="fonts/font13.fntdata"/><Relationship Id="rId51" Type="http://schemas.openxmlformats.org/officeDocument/2006/relationships/font" Target="fonts/font12.fntdata"/><Relationship Id="rId50" Type="http://schemas.openxmlformats.org/officeDocument/2006/relationships/font" Target="fonts/font11.fntdata"/><Relationship Id="rId5" Type="http://schemas.openxmlformats.org/officeDocument/2006/relationships/slide" Target="slides/slide1.xml"/><Relationship Id="rId49" Type="http://schemas.openxmlformats.org/officeDocument/2006/relationships/font" Target="fonts/font10.fntdata"/><Relationship Id="rId48" Type="http://schemas.openxmlformats.org/officeDocument/2006/relationships/font" Target="fonts/font9.fntdata"/><Relationship Id="rId47" Type="http://schemas.openxmlformats.org/officeDocument/2006/relationships/font" Target="fonts/font8.fntdata"/><Relationship Id="rId46" Type="http://schemas.openxmlformats.org/officeDocument/2006/relationships/font" Target="fonts/font7.fntdata"/><Relationship Id="rId45" Type="http://schemas.openxmlformats.org/officeDocument/2006/relationships/font" Target="fonts/font6.fntdata"/><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slideMaster" Target="slideMasters/slideMaster3.xml"/><Relationship Id="rId39" Type="http://schemas.openxmlformats.org/officeDocument/2006/relationships/commentAuthors" Target="commentAuthors.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defTabSz="914400">
              <a:defRPr lang="zh-CN" sz="1400" b="0" i="0" u="none" strike="noStrike" kern="1200" cap="none" spc="0" normalizeH="0" baseline="0">
                <a:solidFill>
                  <a:schemeClr val="bg1">
                    <a:lumMod val="50000"/>
                  </a:schemeClr>
                </a:solidFill>
                <a:latin typeface="+mj-lt"/>
                <a:ea typeface="+mj-ea"/>
                <a:cs typeface="+mj-cs"/>
              </a:defRPr>
            </a:pPr>
            <a:r>
              <a:t>2015-2017年中国再生资源传统企业百强经营规模一览</a:t>
            </a:r>
          </a:p>
        </c:rich>
      </c:tx>
      <c:layout/>
      <c:overlay val="0"/>
      <c:spPr>
        <a:noFill/>
        <a:ln>
          <a:noFill/>
        </a:ln>
        <a:effectLst/>
      </c:spPr>
    </c:title>
    <c:autoTitleDeleted val="0"/>
    <c:plotArea>
      <c:layout>
        <c:manualLayout>
          <c:layoutTarget val="inner"/>
          <c:xMode val="edge"/>
          <c:yMode val="edge"/>
          <c:x val="0.0864674897119342"/>
          <c:y val="0.255301388888889"/>
          <c:w val="0.884787654320988"/>
          <c:h val="0.622755555555556"/>
        </c:manualLayout>
      </c:layout>
      <c:areaChart>
        <c:grouping val="standard"/>
        <c:varyColors val="0"/>
        <c:ser>
          <c:idx val="0"/>
          <c:order val="0"/>
          <c:tx>
            <c:strRef>
              <c:f>Sheet1!$B$1</c:f>
              <c:strCache>
                <c:ptCount val="1"/>
                <c:pt idx="0">
                  <c:v>经营量（万吨）</c:v>
                </c:pt>
              </c:strCache>
            </c:strRef>
          </c:tx>
          <c:spPr>
            <a:solidFill>
              <a:schemeClr val="accent1"/>
            </a:solidFill>
            <a:ln>
              <a:noFill/>
            </a:ln>
            <a:effectLst/>
          </c:spPr>
          <c:dLbls>
            <c:delete val="1"/>
          </c:dLbls>
          <c:cat>
            <c:numRef>
              <c:f>Sheet1!$A$2:$A$4</c:f>
              <c:numCache>
                <c:formatCode>General</c:formatCode>
                <c:ptCount val="3"/>
                <c:pt idx="0">
                  <c:v>2015</c:v>
                </c:pt>
                <c:pt idx="1">
                  <c:v>2016</c:v>
                </c:pt>
                <c:pt idx="2">
                  <c:v>2017</c:v>
                </c:pt>
              </c:numCache>
            </c:numRef>
          </c:cat>
          <c:val>
            <c:numRef>
              <c:f>Sheet1!$B$2:$B$4</c:f>
              <c:numCache>
                <c:formatCode>General</c:formatCode>
                <c:ptCount val="3"/>
                <c:pt idx="0">
                  <c:v>3441</c:v>
                </c:pt>
                <c:pt idx="1">
                  <c:v>4819</c:v>
                </c:pt>
                <c:pt idx="2">
                  <c:v>15620</c:v>
                </c:pt>
              </c:numCache>
            </c:numRef>
          </c:val>
        </c:ser>
        <c:ser>
          <c:idx val="1"/>
          <c:order val="1"/>
          <c:tx>
            <c:strRef>
              <c:f>Sheet1!$C$1</c:f>
              <c:strCache>
                <c:ptCount val="1"/>
                <c:pt idx="0">
                  <c:v>销售额（亿元）</c:v>
                </c:pt>
              </c:strCache>
            </c:strRef>
          </c:tx>
          <c:spPr>
            <a:solidFill>
              <a:schemeClr val="accent2"/>
            </a:solidFill>
            <a:ln>
              <a:noFill/>
            </a:ln>
            <a:effectLst/>
          </c:spPr>
          <c:dLbls>
            <c:delete val="1"/>
          </c:dLbls>
          <c:cat>
            <c:numRef>
              <c:f>Sheet1!$A$2:$A$4</c:f>
              <c:numCache>
                <c:formatCode>General</c:formatCode>
                <c:ptCount val="3"/>
                <c:pt idx="0">
                  <c:v>2015</c:v>
                </c:pt>
                <c:pt idx="1">
                  <c:v>2016</c:v>
                </c:pt>
                <c:pt idx="2">
                  <c:v>2017</c:v>
                </c:pt>
              </c:numCache>
            </c:numRef>
          </c:cat>
          <c:val>
            <c:numRef>
              <c:f>Sheet1!$C$2:$C$4</c:f>
              <c:numCache>
                <c:formatCode>General</c:formatCode>
                <c:ptCount val="3"/>
                <c:pt idx="0">
                  <c:v>1691</c:v>
                </c:pt>
                <c:pt idx="1">
                  <c:v>1593</c:v>
                </c:pt>
                <c:pt idx="2">
                  <c:v>2392</c:v>
                </c:pt>
              </c:numCache>
            </c:numRef>
          </c:val>
        </c:ser>
        <c:ser>
          <c:idx val="2"/>
          <c:order val="2"/>
          <c:tx>
            <c:strRef>
              <c:f>Sheet1!$D$1</c:f>
              <c:strCache>
                <c:ptCount val="1"/>
                <c:pt idx="0">
                  <c:v>总产值（亿元）</c:v>
                </c:pt>
              </c:strCache>
            </c:strRef>
          </c:tx>
          <c:spPr>
            <a:solidFill>
              <a:schemeClr val="accent3"/>
            </a:solidFill>
            <a:ln>
              <a:noFill/>
            </a:ln>
            <a:effectLst/>
          </c:spPr>
          <c:dLbls>
            <c:delete val="1"/>
          </c:dLbls>
          <c:cat>
            <c:numRef>
              <c:f>Sheet1!$A$2:$A$4</c:f>
              <c:numCache>
                <c:formatCode>General</c:formatCode>
                <c:ptCount val="3"/>
                <c:pt idx="0">
                  <c:v>2015</c:v>
                </c:pt>
                <c:pt idx="1">
                  <c:v>2016</c:v>
                </c:pt>
                <c:pt idx="2">
                  <c:v>2017</c:v>
                </c:pt>
              </c:numCache>
            </c:numRef>
          </c:cat>
          <c:val>
            <c:numRef>
              <c:f>Sheet1!$D$2:$D$4</c:f>
              <c:numCache>
                <c:formatCode>General</c:formatCode>
                <c:ptCount val="3"/>
                <c:pt idx="0">
                  <c:v>0</c:v>
                </c:pt>
                <c:pt idx="1">
                  <c:v>833.5</c:v>
                </c:pt>
                <c:pt idx="2">
                  <c:v>1531</c:v>
                </c:pt>
              </c:numCache>
            </c:numRef>
          </c:val>
        </c:ser>
        <c:dLbls>
          <c:showLegendKey val="0"/>
          <c:showVal val="1"/>
          <c:showCatName val="0"/>
          <c:showSerName val="0"/>
          <c:showPercent val="0"/>
          <c:showBubbleSize val="0"/>
        </c:dLbls>
        <c:axId val="420041108"/>
        <c:axId val="424191698"/>
      </c:areaChart>
      <c:catAx>
        <c:axId val="420041108"/>
        <c:scaling>
          <c:orientation val="minMax"/>
        </c:scaling>
        <c:delete val="0"/>
        <c:axPos val="b"/>
        <c:numFmt formatCode="General"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0" vertOverflow="ellipsis" vert="horz" wrap="square" anchor="ctr" anchorCtr="1" forceAA="0"/>
          <a:lstStyle/>
          <a:p>
            <a:pPr>
              <a:defRPr lang="zh-CN" sz="900" b="0" i="0" u="none" strike="noStrike" kern="1200" cap="none" spc="0" normalizeH="0" baseline="0">
                <a:solidFill>
                  <a:schemeClr val="bg1">
                    <a:lumMod val="65000"/>
                  </a:schemeClr>
                </a:solidFill>
                <a:latin typeface="+mn-lt"/>
                <a:ea typeface="+mn-ea"/>
                <a:cs typeface="+mn-cs"/>
              </a:defRPr>
            </a:pPr>
          </a:p>
        </c:txPr>
        <c:crossAx val="424191698"/>
        <c:crosses val="autoZero"/>
        <c:auto val="1"/>
        <c:lblAlgn val="ctr"/>
        <c:lblOffset val="100"/>
        <c:noMultiLvlLbl val="0"/>
      </c:catAx>
      <c:valAx>
        <c:axId val="424191698"/>
        <c:scaling>
          <c:orientation val="minMax"/>
        </c:scaling>
        <c:delete val="0"/>
        <c:axPos val="l"/>
        <c:majorGridlines>
          <c:spPr>
            <a:ln w="3175" cap="flat" cmpd="sng" algn="ctr">
              <a:solidFill>
                <a:sysClr val="window" lastClr="FFFFFF">
                  <a:lumMod val="95000"/>
                </a:sys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forceAA="0"/>
          <a:lstStyle/>
          <a:p>
            <a:pPr>
              <a:defRPr lang="zh-CN" sz="900" b="0" i="0" u="none" strike="noStrike" kern="1200" baseline="0">
                <a:solidFill>
                  <a:schemeClr val="bg1">
                    <a:lumMod val="65000"/>
                  </a:schemeClr>
                </a:solidFill>
                <a:latin typeface="+mn-lt"/>
                <a:ea typeface="+mn-ea"/>
                <a:cs typeface="+mn-cs"/>
              </a:defRPr>
            </a:pPr>
          </a:p>
        </c:txPr>
        <c:crossAx val="420041108"/>
        <c:crosses val="autoZero"/>
        <c:crossBetween val="midCat"/>
      </c:valAx>
      <c:spPr>
        <a:pattFill prst="ltDnDiag">
          <a:fgClr>
            <a:srgbClr val="000000">
              <a:alpha val="0"/>
            </a:srgbClr>
          </a:fgClr>
          <a:bgClr>
            <a:srgbClr val="FFFFFF"/>
          </a:bgClr>
        </a:pattFill>
        <a:ln w="25400">
          <a:noFill/>
        </a:ln>
        <a:effectLst/>
      </c:spPr>
    </c:plotArea>
    <c:legend>
      <c:legendPos val="t"/>
      <c:layout/>
      <c:overlay val="0"/>
      <c:spPr>
        <a:noFill/>
        <a:ln>
          <a:noFill/>
        </a:ln>
        <a:effectLst/>
      </c:spPr>
      <c:txPr>
        <a:bodyPr rot="0" spcFirstLastPara="0" vertOverflow="ellipsis" vert="horz" wrap="square" anchor="ctr" anchorCtr="1" forceAA="0"/>
        <a:lstStyle/>
        <a:p>
          <a:pPr>
            <a:defRPr lang="zh-CN" sz="900" b="0" i="0" u="none" strike="noStrike" kern="1200" baseline="0">
              <a:solidFill>
                <a:schemeClr val="bg1">
                  <a:lumMod val="65000"/>
                </a:schemeClr>
              </a:solidFill>
              <a:latin typeface="+mn-lt"/>
              <a:ea typeface="+mn-ea"/>
              <a:cs typeface="+mn-cs"/>
            </a:defRPr>
          </a:pPr>
        </a:p>
      </c:txPr>
    </c:legend>
    <c:plotVisOnly val="1"/>
    <c:dispBlanksAs val="gap"/>
    <c:showDLblsOverMax val="0"/>
  </c:chart>
  <c:spPr>
    <a:solidFill>
      <a:schemeClr val="lt1"/>
    </a:solidFill>
    <a:ln w="9525" cap="flat" cmpd="sng" algn="ctr">
      <a:noFill/>
      <a:round/>
    </a:ln>
    <a:effectLst>
      <a:outerShdw blurRad="787400" sx="102000" sy="102000" algn="ctr" rotWithShape="0">
        <a:srgbClr val="477DEA">
          <a:alpha val="19000"/>
        </a:srgbClr>
      </a:outerShdw>
    </a:effectLst>
  </c:spPr>
  <c:txPr>
    <a:bodyPr/>
    <a:lstStyle/>
    <a:p>
      <a:pPr>
        <a:defRPr lang="zh-CN">
          <a:solidFill>
            <a:schemeClr val="bg1">
              <a:lumMod val="65000"/>
            </a:schemeClr>
          </a:solidFill>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t>PP</a:t>
            </a:r>
            <a:r>
              <a:rPr lang="en-US" altLang="zh-CN"/>
              <a:t>T</a:t>
            </a:r>
            <a:r>
              <a:rPr lang="zh-CN" altLang="en-US"/>
              <a:t>定制设计：</a:t>
            </a:r>
            <a:r>
              <a:rPr lang="en-US" altLang="zh-CN"/>
              <a:t>qq</a:t>
            </a:r>
            <a:r>
              <a:rPr lang="zh-CN" altLang="zh-CN"/>
              <a:t>微信：</a:t>
            </a:r>
            <a:r>
              <a:rPr lang="en-US" altLang="zh-CN"/>
              <a:t>2305864678</a:t>
            </a:r>
            <a:endParaRPr lang="en-US" altLang="zh-CN"/>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 name="组合 2"/>
          <p:cNvGrpSpPr/>
          <p:nvPr userDrawn="1"/>
        </p:nvGrpSpPr>
        <p:grpSpPr>
          <a:xfrm>
            <a:off x="9315764" y="5444725"/>
            <a:ext cx="2694191" cy="1879365"/>
            <a:chOff x="2749864" y="5410255"/>
            <a:chExt cx="2694191" cy="1879365"/>
          </a:xfrm>
        </p:grpSpPr>
        <p:cxnSp>
          <p:nvCxnSpPr>
            <p:cNvPr id="4" name="直接连接符 3"/>
            <p:cNvCxnSpPr/>
            <p:nvPr/>
          </p:nvCxnSpPr>
          <p:spPr>
            <a:xfrm flipV="1">
              <a:off x="5032977" y="6449011"/>
              <a:ext cx="411078" cy="439517"/>
            </a:xfrm>
            <a:prstGeom prst="line">
              <a:avLst/>
            </a:prstGeom>
            <a:ln w="635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5248395" y="6723610"/>
              <a:ext cx="160875" cy="172004"/>
            </a:xfrm>
            <a:prstGeom prst="line">
              <a:avLst/>
            </a:prstGeom>
            <a:ln w="635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3612044" y="5558921"/>
              <a:ext cx="1239934" cy="1334303"/>
            </a:xfrm>
            <a:prstGeom prst="line">
              <a:avLst/>
            </a:prstGeom>
            <a:ln w="1270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3549110" y="5410255"/>
              <a:ext cx="1746444" cy="1879365"/>
            </a:xfrm>
            <a:prstGeom prst="line">
              <a:avLst/>
            </a:prstGeom>
            <a:ln w="1270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4303741" y="5813273"/>
              <a:ext cx="921990" cy="992161"/>
            </a:xfrm>
            <a:prstGeom prst="line">
              <a:avLst/>
            </a:prstGeom>
            <a:ln w="1270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2749864" y="6510167"/>
              <a:ext cx="333047" cy="356087"/>
            </a:xfrm>
            <a:prstGeom prst="line">
              <a:avLst/>
            </a:prstGeom>
            <a:ln w="635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2961781" y="6361089"/>
              <a:ext cx="477012" cy="510012"/>
            </a:xfrm>
            <a:prstGeom prst="line">
              <a:avLst/>
            </a:prstGeom>
            <a:ln w="63500" cap="rnd" cmpd="sng">
              <a:solidFill>
                <a:srgbClr val="D8E4E9"/>
              </a:solidFill>
              <a:round/>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userDrawn="1"/>
        </p:nvGrpSpPr>
        <p:grpSpPr>
          <a:xfrm flipH="1" flipV="1">
            <a:off x="120650" y="-458125"/>
            <a:ext cx="2694191" cy="1879365"/>
            <a:chOff x="2749864" y="5410255"/>
            <a:chExt cx="2694191" cy="1879365"/>
          </a:xfrm>
        </p:grpSpPr>
        <p:cxnSp>
          <p:nvCxnSpPr>
            <p:cNvPr id="12" name="直接连接符 11"/>
            <p:cNvCxnSpPr/>
            <p:nvPr/>
          </p:nvCxnSpPr>
          <p:spPr>
            <a:xfrm flipV="1">
              <a:off x="5032977" y="6449011"/>
              <a:ext cx="411078" cy="439517"/>
            </a:xfrm>
            <a:prstGeom prst="line">
              <a:avLst/>
            </a:prstGeom>
            <a:ln w="635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5248395" y="6723610"/>
              <a:ext cx="160875" cy="172004"/>
            </a:xfrm>
            <a:prstGeom prst="line">
              <a:avLst/>
            </a:prstGeom>
            <a:ln w="635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3612044" y="5558921"/>
              <a:ext cx="1239934" cy="1334303"/>
            </a:xfrm>
            <a:prstGeom prst="line">
              <a:avLst/>
            </a:prstGeom>
            <a:ln w="1270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3549110" y="5410255"/>
              <a:ext cx="1746444" cy="1879365"/>
            </a:xfrm>
            <a:prstGeom prst="line">
              <a:avLst/>
            </a:prstGeom>
            <a:ln w="1270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4303741" y="5813273"/>
              <a:ext cx="921990" cy="992161"/>
            </a:xfrm>
            <a:prstGeom prst="line">
              <a:avLst/>
            </a:prstGeom>
            <a:ln w="1270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2749864" y="6510167"/>
              <a:ext cx="333047" cy="356087"/>
            </a:xfrm>
            <a:prstGeom prst="line">
              <a:avLst/>
            </a:prstGeom>
            <a:ln w="63500" cap="rnd" cmpd="sng">
              <a:solidFill>
                <a:srgbClr val="D8E4E9"/>
              </a:solidFill>
              <a:roun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2961781" y="6361089"/>
              <a:ext cx="477012" cy="510012"/>
            </a:xfrm>
            <a:prstGeom prst="line">
              <a:avLst/>
            </a:prstGeom>
            <a:ln w="63500" cap="rnd" cmpd="sng">
              <a:solidFill>
                <a:srgbClr val="D8E4E9"/>
              </a:solidFill>
              <a:roun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r>
              <a:rPr lang="zh-CN" altLang="en-US">
                <a:sym typeface="+mn-ea"/>
              </a:rPr>
              <a:t>PP</a:t>
            </a:r>
            <a:r>
              <a:rPr lang="en-US" altLang="zh-CN">
                <a:sym typeface="+mn-ea"/>
              </a:rPr>
              <a:t>T</a:t>
            </a:r>
            <a:r>
              <a:rPr lang="zh-CN" altLang="en-US">
                <a:sym typeface="+mn-ea"/>
              </a:rPr>
              <a:t>定制设计：</a:t>
            </a:r>
            <a:r>
              <a:rPr lang="en-US" altLang="zh-CN">
                <a:sym typeface="+mn-ea"/>
              </a:rPr>
              <a:t>qq</a:t>
            </a:r>
            <a:r>
              <a:rPr lang="zh-CN" altLang="zh-CN">
                <a:sym typeface="+mn-ea"/>
              </a:rPr>
              <a:t>微信：</a:t>
            </a:r>
            <a:r>
              <a:rPr lang="en-US" altLang="zh-CN">
                <a:sym typeface="+mn-ea"/>
              </a:rPr>
              <a:t>2305864678</a:t>
            </a:r>
            <a:endParaRPr lang="en-US" altLang="zh-CN"/>
          </a:p>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0" y="441960"/>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3954705" y="3801451"/>
            <a:ext cx="4511964" cy="431780"/>
          </a:xfrm>
          <a:prstGeom prst="rect">
            <a:avLst/>
          </a:prstGeom>
        </p:spPr>
        <p:txBody>
          <a:bodyPr vert="horz" lIns="0" tIns="40504" rIns="0" bIns="40504" anchor="ctr"/>
          <a:lstStyle>
            <a:lvl1pPr marL="0" indent="0" algn="ctr">
              <a:lnSpc>
                <a:spcPct val="100000"/>
              </a:lnSpc>
              <a:spcBef>
                <a:spcPts val="0"/>
              </a:spcBef>
              <a:buNone/>
              <a:defRPr sz="4200" b="1">
                <a:solidFill>
                  <a:schemeClr val="bg1"/>
                </a:solidFill>
                <a:latin typeface="Lato Hairline"/>
                <a:cs typeface="Lato Hairline"/>
              </a:defRPr>
            </a:lvl1pPr>
          </a:lstStyle>
          <a:p>
            <a:pPr lvl="0"/>
            <a:r>
              <a:rPr lang="es-ES_tradnl" dirty="0"/>
              <a:t>TITLE HERE</a:t>
            </a:r>
            <a:endParaRPr lang="es-ES_tradnl" dirty="0"/>
          </a:p>
        </p:txBody>
      </p:sp>
      <p:sp>
        <p:nvSpPr>
          <p:cNvPr id="9" name="Text Placeholder 7"/>
          <p:cNvSpPr>
            <a:spLocks noGrp="1"/>
          </p:cNvSpPr>
          <p:nvPr>
            <p:ph type="body" sz="quarter" idx="11" hasCustomPrompt="1"/>
          </p:nvPr>
        </p:nvSpPr>
        <p:spPr>
          <a:xfrm>
            <a:off x="3954705" y="4385250"/>
            <a:ext cx="4511964" cy="228451"/>
          </a:xfrm>
          <a:prstGeom prst="rect">
            <a:avLst/>
          </a:prstGeom>
        </p:spPr>
        <p:txBody>
          <a:bodyPr vert="horz" lIns="0" tIns="40504" rIns="0" bIns="40504" anchor="ctr"/>
          <a:lstStyle>
            <a:lvl1pPr marL="0" indent="0" algn="ctr">
              <a:lnSpc>
                <a:spcPct val="100000"/>
              </a:lnSpc>
              <a:spcBef>
                <a:spcPts val="0"/>
              </a:spcBef>
              <a:spcAft>
                <a:spcPts val="0"/>
              </a:spcAft>
              <a:buNone/>
              <a:defRPr sz="18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3975167" y="4817825"/>
            <a:ext cx="4488039" cy="1536868"/>
          </a:xfrm>
          <a:prstGeom prst="rect">
            <a:avLst/>
          </a:prstGeom>
        </p:spPr>
        <p:txBody>
          <a:bodyPr vert="horz" lIns="0" tIns="0" rIns="0" bIns="0"/>
          <a:lstStyle>
            <a:lvl1pPr marL="0" indent="0" algn="ctr">
              <a:lnSpc>
                <a:spcPct val="130000"/>
              </a:lnSpc>
              <a:buNone/>
              <a:defRPr sz="144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endParaRPr lang="en-US" dirty="0"/>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3A7409A-22A8-43C6-B12D-094056F59A4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90E9EC-C1EE-4064-B703-351A40C72E9F}" type="slidenum">
              <a:rPr lang="zh-CN" altLang="en-US" smtClean="0"/>
            </a:fld>
            <a:endParaRPr lang="zh-CN" altLang="en-US"/>
          </a:p>
        </p:txBody>
      </p:sp>
    </p:spTree>
  </p:cSld>
  <p:clrMapOvr>
    <a:masterClrMapping/>
  </p:clrMapOvr>
  <p:transition>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3A7409A-22A8-43C6-B12D-094056F59A4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90E9EC-C1EE-4064-B703-351A40C72E9F}" type="slidenum">
              <a:rPr lang="zh-CN" altLang="en-US" smtClean="0"/>
            </a:fld>
            <a:endParaRPr lang="zh-CN" altLang="en-US"/>
          </a:p>
        </p:txBody>
      </p:sp>
    </p:spTree>
  </p:cSld>
  <p:clrMapOvr>
    <a:masterClrMapping/>
  </p:clrMapOvr>
  <p:transition>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63A7409A-22A8-43C6-B12D-094056F59A4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90E9EC-C1EE-4064-B703-351A40C72E9F}" type="slidenum">
              <a:rPr lang="zh-CN" altLang="en-US" smtClean="0"/>
            </a:fld>
            <a:endParaRPr lang="zh-CN" altLang="en-US"/>
          </a:p>
        </p:txBody>
      </p:sp>
    </p:spTree>
  </p:cSld>
  <p:clrMapOvr>
    <a:masterClrMapping/>
  </p:clrMapOvr>
  <p:transition>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3A7409A-22A8-43C6-B12D-094056F59A4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90E9EC-C1EE-4064-B703-351A40C72E9F}" type="slidenum">
              <a:rPr lang="zh-CN" altLang="en-US" smtClean="0"/>
            </a:fld>
            <a:endParaRPr lang="zh-CN" altLang="en-US"/>
          </a:p>
        </p:txBody>
      </p:sp>
    </p:spTree>
  </p:cSld>
  <p:clrMapOvr>
    <a:masterClrMapping/>
  </p:clrMapOvr>
  <p:transition>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3A7409A-22A8-43C6-B12D-094056F59A4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290E9EC-C1EE-4064-B703-351A40C72E9F}" type="slidenum">
              <a:rPr lang="zh-CN" altLang="en-US" smtClean="0"/>
            </a:fld>
            <a:endParaRPr lang="zh-CN" altLang="en-US"/>
          </a:p>
        </p:txBody>
      </p:sp>
    </p:spTree>
  </p:cSld>
  <p:clrMapOvr>
    <a:masterClrMapping/>
  </p:clrMapOvr>
  <p:transition>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3A7409A-22A8-43C6-B12D-094056F59A4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290E9EC-C1EE-4064-B703-351A40C72E9F}" type="slidenum">
              <a:rPr lang="zh-CN" altLang="en-US" smtClean="0"/>
            </a:fld>
            <a:endParaRPr lang="zh-CN" altLang="en-US"/>
          </a:p>
        </p:txBody>
      </p:sp>
    </p:spTree>
  </p:cSld>
  <p:clrMapOvr>
    <a:masterClrMapping/>
  </p:clrMapOvr>
  <p:transition>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3A7409A-22A8-43C6-B12D-094056F59A4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290E9EC-C1EE-4064-B703-351A40C72E9F}" type="slidenum">
              <a:rPr lang="zh-CN" altLang="en-US" smtClean="0"/>
            </a:fld>
            <a:endParaRPr lang="zh-CN" altLang="en-US"/>
          </a:p>
        </p:txBody>
      </p:sp>
    </p:spTree>
  </p:cSld>
  <p:clrMapOvr>
    <a:masterClrMapping/>
  </p:clrMapOvr>
  <p:transition>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3A7409A-22A8-43C6-B12D-094056F59A4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90E9EC-C1EE-4064-B703-351A40C72E9F}" type="slidenum">
              <a:rPr lang="zh-CN" altLang="en-US" smtClean="0"/>
            </a:fld>
            <a:endParaRPr lang="zh-CN" altLang="en-US"/>
          </a:p>
        </p:txBody>
      </p:sp>
    </p:spTree>
  </p:cSld>
  <p:clrMapOvr>
    <a:masterClrMapping/>
  </p:clrMapOvr>
  <p:transition>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3A7409A-22A8-43C6-B12D-094056F59A4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90E9EC-C1EE-4064-B703-351A40C72E9F}" type="slidenum">
              <a:rPr lang="zh-CN" altLang="en-US" smtClean="0"/>
            </a:fld>
            <a:endParaRPr lang="zh-CN" altLang="en-US"/>
          </a:p>
        </p:txBody>
      </p:sp>
    </p:spTree>
  </p:cSld>
  <p:clrMapOvr>
    <a:masterClrMapping/>
  </p:clrMapOvr>
  <p:transition>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3A7409A-22A8-43C6-B12D-094056F59A4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90E9EC-C1EE-4064-B703-351A40C72E9F}" type="slidenum">
              <a:rPr lang="zh-CN" altLang="en-US" smtClean="0"/>
            </a:fld>
            <a:endParaRPr lang="zh-CN" altLang="en-US"/>
          </a:p>
        </p:txBody>
      </p:sp>
    </p:spTree>
  </p:cSld>
  <p:clrMapOvr>
    <a:masterClrMapping/>
  </p:clrMapOvr>
  <p:transition>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3A7409A-22A8-43C6-B12D-094056F59A4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90E9EC-C1EE-4064-B703-351A40C72E9F}" type="slidenum">
              <a:rPr lang="zh-CN" altLang="en-US" smtClean="0"/>
            </a:fld>
            <a:endParaRPr lang="zh-CN" altLang="en-US"/>
          </a:p>
        </p:txBody>
      </p:sp>
    </p:spTree>
  </p:cSld>
  <p:clrMapOvr>
    <a:masterClrMapping/>
  </p:clrMapOvr>
  <p:transition>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tags" Target="../tags/tag3.xml"/><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5" Type="http://schemas.openxmlformats.org/officeDocument/2006/relationships/theme" Target="../theme/theme3.xml"/><Relationship Id="rId14" Type="http://schemas.openxmlformats.org/officeDocument/2006/relationships/tags" Target="../tags/tag6.xml"/><Relationship Id="rId13" Type="http://schemas.openxmlformats.org/officeDocument/2006/relationships/tags" Target="../tags/tag5.xml"/><Relationship Id="rId12" Type="http://schemas.openxmlformats.org/officeDocument/2006/relationships/tags" Target="../tags/tag4.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tx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
        <p:nvSpPr>
          <p:cNvPr id="7"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
        <p:nvSpPr>
          <p:cNvPr id="7" name="矩形 6"/>
          <p:cNvSpPr/>
          <p:nvPr userDrawn="1"/>
        </p:nvSpPr>
        <p:spPr>
          <a:xfrm>
            <a:off x="407773" y="389416"/>
            <a:ext cx="11442357" cy="6079168"/>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924" y="1"/>
            <a:ext cx="10850562" cy="1028699"/>
          </a:xfrm>
          <a:prstGeom prst="rect">
            <a:avLst/>
          </a:prstGeom>
        </p:spPr>
        <p:txBody>
          <a:bodyPr vert="horz" lIns="91440" tIns="45720" rIns="91440" bIns="4572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923" y="1143000"/>
            <a:ext cx="10850561" cy="5033963"/>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69923" y="6321564"/>
            <a:ext cx="2911477" cy="20610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4038600" y="6321564"/>
            <a:ext cx="4114800" cy="20610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8610600" y="6321564"/>
            <a:ext cx="2909884" cy="206104"/>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altLang="zh-CN" dirty="0"/>
              <a:t>P</a:t>
            </a:r>
            <a:fld id="{7290E9EC-C1EE-4064-B703-351A40C72E9F}" type="slidenum">
              <a:rPr lang="zh-CN" altLang="en-US" dirty="0" smtClean="0"/>
            </a:fld>
            <a:endParaRPr lang="zh-CN" altLang="en-US" dirty="0"/>
          </a:p>
        </p:txBody>
      </p:sp>
      <p:sp>
        <p:nvSpPr>
          <p:cNvPr id="8" name="KSO_TEMPLATE" hidden="1"/>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ransition>
    <p:push dir="u"/>
  </p:transition>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3.svg"/><Relationship Id="rId7" Type="http://schemas.openxmlformats.org/officeDocument/2006/relationships/image" Target="../media/image28.png"/><Relationship Id="rId6" Type="http://schemas.openxmlformats.org/officeDocument/2006/relationships/image" Target="../media/image22.svg"/><Relationship Id="rId5" Type="http://schemas.openxmlformats.org/officeDocument/2006/relationships/image" Target="../media/image27.png"/><Relationship Id="rId4" Type="http://schemas.openxmlformats.org/officeDocument/2006/relationships/image" Target="../media/image21.svg"/><Relationship Id="rId3" Type="http://schemas.openxmlformats.org/officeDocument/2006/relationships/image" Target="../media/image26.png"/><Relationship Id="rId2" Type="http://schemas.openxmlformats.org/officeDocument/2006/relationships/tags" Target="../tags/tag128.xml"/><Relationship Id="rId14" Type="http://schemas.openxmlformats.org/officeDocument/2006/relationships/slideLayout" Target="../slideLayouts/slideLayout1.xml"/><Relationship Id="rId13" Type="http://schemas.openxmlformats.org/officeDocument/2006/relationships/tags" Target="../tags/tag129.xml"/><Relationship Id="rId12" Type="http://schemas.openxmlformats.org/officeDocument/2006/relationships/image" Target="../media/image25.svg"/><Relationship Id="rId11" Type="http://schemas.openxmlformats.org/officeDocument/2006/relationships/image" Target="../media/image30.png"/><Relationship Id="rId10" Type="http://schemas.openxmlformats.org/officeDocument/2006/relationships/image" Target="../media/image24.sv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1" Type="http://schemas.openxmlformats.org/officeDocument/2006/relationships/slideLayout" Target="../slideLayouts/slideLayout1.xml"/><Relationship Id="rId30" Type="http://schemas.openxmlformats.org/officeDocument/2006/relationships/image" Target="../media/image27.svg"/><Relationship Id="rId3" Type="http://schemas.openxmlformats.org/officeDocument/2006/relationships/tags" Target="../tags/tag132.xml"/><Relationship Id="rId29" Type="http://schemas.openxmlformats.org/officeDocument/2006/relationships/image" Target="../media/image32.png"/><Relationship Id="rId28" Type="http://schemas.openxmlformats.org/officeDocument/2006/relationships/tags" Target="../tags/tag155.xml"/><Relationship Id="rId27" Type="http://schemas.openxmlformats.org/officeDocument/2006/relationships/tags" Target="../tags/tag154.xml"/><Relationship Id="rId26" Type="http://schemas.openxmlformats.org/officeDocument/2006/relationships/tags" Target="../tags/tag153.xml"/><Relationship Id="rId25" Type="http://schemas.openxmlformats.org/officeDocument/2006/relationships/tags" Target="../tags/tag152.xml"/><Relationship Id="rId24" Type="http://schemas.openxmlformats.org/officeDocument/2006/relationships/tags" Target="../tags/tag151.xml"/><Relationship Id="rId23" Type="http://schemas.openxmlformats.org/officeDocument/2006/relationships/tags" Target="../tags/tag150.xml"/><Relationship Id="rId22" Type="http://schemas.openxmlformats.org/officeDocument/2006/relationships/image" Target="../media/image26.svg"/><Relationship Id="rId21" Type="http://schemas.openxmlformats.org/officeDocument/2006/relationships/image" Target="../media/image31.png"/><Relationship Id="rId20" Type="http://schemas.openxmlformats.org/officeDocument/2006/relationships/tags" Target="../tags/tag149.xml"/><Relationship Id="rId2" Type="http://schemas.openxmlformats.org/officeDocument/2006/relationships/tags" Target="../tags/tag131.xml"/><Relationship Id="rId19" Type="http://schemas.openxmlformats.org/officeDocument/2006/relationships/tags" Target="../tags/tag148.xml"/><Relationship Id="rId18" Type="http://schemas.openxmlformats.org/officeDocument/2006/relationships/tags" Target="../tags/tag147.xml"/><Relationship Id="rId17" Type="http://schemas.openxmlformats.org/officeDocument/2006/relationships/tags" Target="../tags/tag146.xml"/><Relationship Id="rId16" Type="http://schemas.openxmlformats.org/officeDocument/2006/relationships/tags" Target="../tags/tag145.xml"/><Relationship Id="rId15" Type="http://schemas.openxmlformats.org/officeDocument/2006/relationships/tags" Target="../tags/tag144.xml"/><Relationship Id="rId14" Type="http://schemas.openxmlformats.org/officeDocument/2006/relationships/tags" Target="../tags/tag143.xml"/><Relationship Id="rId13" Type="http://schemas.openxmlformats.org/officeDocument/2006/relationships/tags" Target="../tags/tag142.xml"/><Relationship Id="rId12" Type="http://schemas.openxmlformats.org/officeDocument/2006/relationships/tags" Target="../tags/tag141.xml"/><Relationship Id="rId11" Type="http://schemas.openxmlformats.org/officeDocument/2006/relationships/tags" Target="../tags/tag140.xml"/><Relationship Id="rId10" Type="http://schemas.openxmlformats.org/officeDocument/2006/relationships/tags" Target="../tags/tag139.xml"/><Relationship Id="rId1" Type="http://schemas.openxmlformats.org/officeDocument/2006/relationships/tags" Target="../tags/tag130.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0.svg"/><Relationship Id="rId5" Type="http://schemas.openxmlformats.org/officeDocument/2006/relationships/image" Target="../media/image35.png"/><Relationship Id="rId4" Type="http://schemas.openxmlformats.org/officeDocument/2006/relationships/image" Target="../media/image29.svg"/><Relationship Id="rId3" Type="http://schemas.openxmlformats.org/officeDocument/2006/relationships/image" Target="../media/image34.png"/><Relationship Id="rId2" Type="http://schemas.openxmlformats.org/officeDocument/2006/relationships/image" Target="../media/image28.svg"/><Relationship Id="rId1"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56.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61.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4.svg"/><Relationship Id="rId7" Type="http://schemas.openxmlformats.org/officeDocument/2006/relationships/image" Target="../media/image5.png"/><Relationship Id="rId6" Type="http://schemas.openxmlformats.org/officeDocument/2006/relationships/image" Target="../media/image3.svg"/><Relationship Id="rId5" Type="http://schemas.openxmlformats.org/officeDocument/2006/relationships/image" Target="../media/image4.png"/><Relationship Id="rId4" Type="http://schemas.openxmlformats.org/officeDocument/2006/relationships/image" Target="../media/image2.svg"/><Relationship Id="rId3" Type="http://schemas.openxmlformats.org/officeDocument/2006/relationships/image" Target="../media/image3.png"/><Relationship Id="rId2" Type="http://schemas.openxmlformats.org/officeDocument/2006/relationships/image" Target="../media/image1.svg"/><Relationship Id="rId11" Type="http://schemas.openxmlformats.org/officeDocument/2006/relationships/slideLayout" Target="../slideLayouts/slideLayout1.xml"/><Relationship Id="rId10" Type="http://schemas.openxmlformats.org/officeDocument/2006/relationships/image" Target="../media/image5.sv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31.svg"/><Relationship Id="rId2" Type="http://schemas.openxmlformats.org/officeDocument/2006/relationships/image" Target="../media/image44.png"/><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34.svg"/><Relationship Id="rId5" Type="http://schemas.openxmlformats.org/officeDocument/2006/relationships/image" Target="../media/image50.png"/><Relationship Id="rId4" Type="http://schemas.openxmlformats.org/officeDocument/2006/relationships/image" Target="../media/image33.svg"/><Relationship Id="rId3" Type="http://schemas.openxmlformats.org/officeDocument/2006/relationships/image" Target="../media/image49.png"/><Relationship Id="rId2" Type="http://schemas.openxmlformats.org/officeDocument/2006/relationships/image" Target="../media/image32.svg"/><Relationship Id="rId1"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chart" Target="../charts/chart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6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99" Type="http://schemas.openxmlformats.org/officeDocument/2006/relationships/tags" Target="../tags/tag102.xml"/><Relationship Id="rId98" Type="http://schemas.openxmlformats.org/officeDocument/2006/relationships/tags" Target="../tags/tag101.xml"/><Relationship Id="rId97" Type="http://schemas.openxmlformats.org/officeDocument/2006/relationships/tags" Target="../tags/tag100.xml"/><Relationship Id="rId96" Type="http://schemas.openxmlformats.org/officeDocument/2006/relationships/tags" Target="../tags/tag99.xml"/><Relationship Id="rId95" Type="http://schemas.openxmlformats.org/officeDocument/2006/relationships/tags" Target="../tags/tag98.xml"/><Relationship Id="rId94" Type="http://schemas.openxmlformats.org/officeDocument/2006/relationships/tags" Target="../tags/tag97.xml"/><Relationship Id="rId93" Type="http://schemas.openxmlformats.org/officeDocument/2006/relationships/tags" Target="../tags/tag96.xml"/><Relationship Id="rId92" Type="http://schemas.openxmlformats.org/officeDocument/2006/relationships/tags" Target="../tags/tag95.xml"/><Relationship Id="rId91" Type="http://schemas.openxmlformats.org/officeDocument/2006/relationships/tags" Target="../tags/tag94.xml"/><Relationship Id="rId90" Type="http://schemas.openxmlformats.org/officeDocument/2006/relationships/tags" Target="../tags/tag93.xml"/><Relationship Id="rId9" Type="http://schemas.openxmlformats.org/officeDocument/2006/relationships/tags" Target="../tags/tag15.xml"/><Relationship Id="rId89" Type="http://schemas.openxmlformats.org/officeDocument/2006/relationships/tags" Target="../tags/tag92.xml"/><Relationship Id="rId88" Type="http://schemas.openxmlformats.org/officeDocument/2006/relationships/tags" Target="../tags/tag91.xml"/><Relationship Id="rId87" Type="http://schemas.openxmlformats.org/officeDocument/2006/relationships/tags" Target="../tags/tag90.xml"/><Relationship Id="rId86" Type="http://schemas.openxmlformats.org/officeDocument/2006/relationships/tags" Target="../tags/tag89.xml"/><Relationship Id="rId85" Type="http://schemas.openxmlformats.org/officeDocument/2006/relationships/tags" Target="../tags/tag88.xml"/><Relationship Id="rId84" Type="http://schemas.openxmlformats.org/officeDocument/2006/relationships/tags" Target="../tags/tag87.xml"/><Relationship Id="rId83" Type="http://schemas.openxmlformats.org/officeDocument/2006/relationships/tags" Target="../tags/tag86.xml"/><Relationship Id="rId82" Type="http://schemas.openxmlformats.org/officeDocument/2006/relationships/tags" Target="../tags/tag85.xml"/><Relationship Id="rId81" Type="http://schemas.openxmlformats.org/officeDocument/2006/relationships/tags" Target="../tags/tag84.xml"/><Relationship Id="rId80" Type="http://schemas.openxmlformats.org/officeDocument/2006/relationships/tags" Target="../tags/tag83.xml"/><Relationship Id="rId8" Type="http://schemas.openxmlformats.org/officeDocument/2006/relationships/tags" Target="../tags/tag14.xml"/><Relationship Id="rId79" Type="http://schemas.openxmlformats.org/officeDocument/2006/relationships/tags" Target="../tags/tag82.xml"/><Relationship Id="rId78" Type="http://schemas.openxmlformats.org/officeDocument/2006/relationships/tags" Target="../tags/tag81.xml"/><Relationship Id="rId77" Type="http://schemas.openxmlformats.org/officeDocument/2006/relationships/tags" Target="../tags/tag80.xml"/><Relationship Id="rId76" Type="http://schemas.openxmlformats.org/officeDocument/2006/relationships/tags" Target="../tags/tag79.xml"/><Relationship Id="rId75" Type="http://schemas.openxmlformats.org/officeDocument/2006/relationships/tags" Target="../tags/tag78.xml"/><Relationship Id="rId74" Type="http://schemas.openxmlformats.org/officeDocument/2006/relationships/tags" Target="../tags/tag77.xml"/><Relationship Id="rId73" Type="http://schemas.openxmlformats.org/officeDocument/2006/relationships/tags" Target="../tags/tag76.xml"/><Relationship Id="rId72" Type="http://schemas.openxmlformats.org/officeDocument/2006/relationships/tags" Target="../tags/tag75.xml"/><Relationship Id="rId71" Type="http://schemas.openxmlformats.org/officeDocument/2006/relationships/tags" Target="../tags/tag74.xml"/><Relationship Id="rId70" Type="http://schemas.openxmlformats.org/officeDocument/2006/relationships/tags" Target="../tags/tag73.xml"/><Relationship Id="rId7" Type="http://schemas.openxmlformats.org/officeDocument/2006/relationships/tags" Target="../tags/tag13.xml"/><Relationship Id="rId69" Type="http://schemas.openxmlformats.org/officeDocument/2006/relationships/tags" Target="../tags/tag72.xml"/><Relationship Id="rId68" Type="http://schemas.openxmlformats.org/officeDocument/2006/relationships/tags" Target="../tags/tag71.xml"/><Relationship Id="rId67" Type="http://schemas.openxmlformats.org/officeDocument/2006/relationships/tags" Target="../tags/tag70.xml"/><Relationship Id="rId66" Type="http://schemas.openxmlformats.org/officeDocument/2006/relationships/tags" Target="../tags/tag69.xml"/><Relationship Id="rId65" Type="http://schemas.openxmlformats.org/officeDocument/2006/relationships/tags" Target="../tags/tag68.xml"/><Relationship Id="rId64" Type="http://schemas.openxmlformats.org/officeDocument/2006/relationships/tags" Target="../tags/tag67.xml"/><Relationship Id="rId63" Type="http://schemas.openxmlformats.org/officeDocument/2006/relationships/tags" Target="../tags/tag66.xml"/><Relationship Id="rId62" Type="http://schemas.openxmlformats.org/officeDocument/2006/relationships/tags" Target="../tags/tag65.xml"/><Relationship Id="rId61" Type="http://schemas.openxmlformats.org/officeDocument/2006/relationships/tags" Target="../tags/tag64.xml"/><Relationship Id="rId60" Type="http://schemas.openxmlformats.org/officeDocument/2006/relationships/tags" Target="../tags/tag63.xml"/><Relationship Id="rId6" Type="http://schemas.openxmlformats.org/officeDocument/2006/relationships/tags" Target="../tags/tag12.xml"/><Relationship Id="rId59" Type="http://schemas.openxmlformats.org/officeDocument/2006/relationships/tags" Target="../tags/tag62.xml"/><Relationship Id="rId58" Type="http://schemas.openxmlformats.org/officeDocument/2006/relationships/tags" Target="../tags/tag61.xml"/><Relationship Id="rId57" Type="http://schemas.openxmlformats.org/officeDocument/2006/relationships/tags" Target="../tags/tag60.xml"/><Relationship Id="rId56" Type="http://schemas.openxmlformats.org/officeDocument/2006/relationships/tags" Target="../tags/tag59.xml"/><Relationship Id="rId55" Type="http://schemas.openxmlformats.org/officeDocument/2006/relationships/tags" Target="../tags/tag58.xml"/><Relationship Id="rId54" Type="http://schemas.openxmlformats.org/officeDocument/2006/relationships/tags" Target="../tags/tag57.xml"/><Relationship Id="rId53" Type="http://schemas.openxmlformats.org/officeDocument/2006/relationships/tags" Target="../tags/tag56.xml"/><Relationship Id="rId52" Type="http://schemas.openxmlformats.org/officeDocument/2006/relationships/tags" Target="../tags/tag55.xml"/><Relationship Id="rId51" Type="http://schemas.openxmlformats.org/officeDocument/2006/relationships/tags" Target="../tags/tag54.xml"/><Relationship Id="rId50" Type="http://schemas.openxmlformats.org/officeDocument/2006/relationships/image" Target="../media/image10.png"/><Relationship Id="rId5" Type="http://schemas.openxmlformats.org/officeDocument/2006/relationships/tags" Target="../tags/tag11.xml"/><Relationship Id="rId49" Type="http://schemas.openxmlformats.org/officeDocument/2006/relationships/tags" Target="../tags/tag53.xml"/><Relationship Id="rId48" Type="http://schemas.openxmlformats.org/officeDocument/2006/relationships/tags" Target="../tags/tag52.xml"/><Relationship Id="rId47" Type="http://schemas.openxmlformats.org/officeDocument/2006/relationships/tags" Target="../tags/tag51.xml"/><Relationship Id="rId46" Type="http://schemas.openxmlformats.org/officeDocument/2006/relationships/image" Target="../media/image7.svg"/><Relationship Id="rId45" Type="http://schemas.openxmlformats.org/officeDocument/2006/relationships/image" Target="../media/image9.png"/><Relationship Id="rId44" Type="http://schemas.openxmlformats.org/officeDocument/2006/relationships/tags" Target="../tags/tag50.xml"/><Relationship Id="rId43" Type="http://schemas.openxmlformats.org/officeDocument/2006/relationships/tags" Target="../tags/tag49.xml"/><Relationship Id="rId42" Type="http://schemas.openxmlformats.org/officeDocument/2006/relationships/tags" Target="../tags/tag48.xml"/><Relationship Id="rId41" Type="http://schemas.openxmlformats.org/officeDocument/2006/relationships/tags" Target="../tags/tag47.xml"/><Relationship Id="rId40" Type="http://schemas.openxmlformats.org/officeDocument/2006/relationships/tags" Target="../tags/tag46.xml"/><Relationship Id="rId4" Type="http://schemas.openxmlformats.org/officeDocument/2006/relationships/tags" Target="../tags/tag10.xml"/><Relationship Id="rId39" Type="http://schemas.openxmlformats.org/officeDocument/2006/relationships/tags" Target="../tags/tag45.xml"/><Relationship Id="rId38" Type="http://schemas.openxmlformats.org/officeDocument/2006/relationships/tags" Target="../tags/tag44.xml"/><Relationship Id="rId37" Type="http://schemas.openxmlformats.org/officeDocument/2006/relationships/tags" Target="../tags/tag43.xml"/><Relationship Id="rId36" Type="http://schemas.openxmlformats.org/officeDocument/2006/relationships/tags" Target="../tags/tag42.xml"/><Relationship Id="rId35" Type="http://schemas.openxmlformats.org/officeDocument/2006/relationships/tags" Target="../tags/tag41.xml"/><Relationship Id="rId34" Type="http://schemas.openxmlformats.org/officeDocument/2006/relationships/tags" Target="../tags/tag40.xml"/><Relationship Id="rId33" Type="http://schemas.openxmlformats.org/officeDocument/2006/relationships/tags" Target="../tags/tag39.xml"/><Relationship Id="rId32" Type="http://schemas.openxmlformats.org/officeDocument/2006/relationships/tags" Target="../tags/tag38.xml"/><Relationship Id="rId31" Type="http://schemas.openxmlformats.org/officeDocument/2006/relationships/tags" Target="../tags/tag37.xml"/><Relationship Id="rId30" Type="http://schemas.openxmlformats.org/officeDocument/2006/relationships/tags" Target="../tags/tag36.xml"/><Relationship Id="rId3" Type="http://schemas.openxmlformats.org/officeDocument/2006/relationships/tags" Target="../tags/tag9.xml"/><Relationship Id="rId29" Type="http://schemas.openxmlformats.org/officeDocument/2006/relationships/tags" Target="../tags/tag35.xml"/><Relationship Id="rId28" Type="http://schemas.openxmlformats.org/officeDocument/2006/relationships/tags" Target="../tags/tag34.xml"/><Relationship Id="rId27" Type="http://schemas.openxmlformats.org/officeDocument/2006/relationships/tags" Target="../tags/tag33.xml"/><Relationship Id="rId26" Type="http://schemas.openxmlformats.org/officeDocument/2006/relationships/tags" Target="../tags/tag32.xml"/><Relationship Id="rId25" Type="http://schemas.openxmlformats.org/officeDocument/2006/relationships/tags" Target="../tags/tag31.xml"/><Relationship Id="rId24" Type="http://schemas.openxmlformats.org/officeDocument/2006/relationships/tags" Target="../tags/tag30.xml"/><Relationship Id="rId23" Type="http://schemas.openxmlformats.org/officeDocument/2006/relationships/tags" Target="../tags/tag29.xml"/><Relationship Id="rId22" Type="http://schemas.openxmlformats.org/officeDocument/2006/relationships/tags" Target="../tags/tag28.xml"/><Relationship Id="rId21" Type="http://schemas.openxmlformats.org/officeDocument/2006/relationships/tags" Target="../tags/tag27.xml"/><Relationship Id="rId20" Type="http://schemas.openxmlformats.org/officeDocument/2006/relationships/tags" Target="../tags/tag26.xml"/><Relationship Id="rId2" Type="http://schemas.openxmlformats.org/officeDocument/2006/relationships/tags" Target="../tags/tag8.xml"/><Relationship Id="rId19" Type="http://schemas.openxmlformats.org/officeDocument/2006/relationships/tags" Target="../tags/tag25.xml"/><Relationship Id="rId18" Type="http://schemas.openxmlformats.org/officeDocument/2006/relationships/tags" Target="../tags/tag24.xml"/><Relationship Id="rId17" Type="http://schemas.openxmlformats.org/officeDocument/2006/relationships/tags" Target="../tags/tag23.xml"/><Relationship Id="rId16" Type="http://schemas.openxmlformats.org/officeDocument/2006/relationships/tags" Target="../tags/tag22.xml"/><Relationship Id="rId15" Type="http://schemas.openxmlformats.org/officeDocument/2006/relationships/tags" Target="../tags/tag21.xml"/><Relationship Id="rId14" Type="http://schemas.openxmlformats.org/officeDocument/2006/relationships/tags" Target="../tags/tag20.xml"/><Relationship Id="rId13" Type="http://schemas.openxmlformats.org/officeDocument/2006/relationships/tags" Target="../tags/tag19.xml"/><Relationship Id="rId12" Type="http://schemas.openxmlformats.org/officeDocument/2006/relationships/tags" Target="../tags/tag18.xml"/><Relationship Id="rId110" Type="http://schemas.openxmlformats.org/officeDocument/2006/relationships/slideLayout" Target="../slideLayouts/slideLayout1.xml"/><Relationship Id="rId11" Type="http://schemas.openxmlformats.org/officeDocument/2006/relationships/tags" Target="../tags/tag17.xml"/><Relationship Id="rId109" Type="http://schemas.openxmlformats.org/officeDocument/2006/relationships/image" Target="../media/image8.svg"/><Relationship Id="rId108" Type="http://schemas.openxmlformats.org/officeDocument/2006/relationships/image" Target="../media/image11.png"/><Relationship Id="rId107" Type="http://schemas.openxmlformats.org/officeDocument/2006/relationships/tags" Target="../tags/tag110.xml"/><Relationship Id="rId106" Type="http://schemas.openxmlformats.org/officeDocument/2006/relationships/tags" Target="../tags/tag109.xml"/><Relationship Id="rId105" Type="http://schemas.openxmlformats.org/officeDocument/2006/relationships/tags" Target="../tags/tag108.xml"/><Relationship Id="rId104" Type="http://schemas.openxmlformats.org/officeDocument/2006/relationships/tags" Target="../tags/tag107.xml"/><Relationship Id="rId103" Type="http://schemas.openxmlformats.org/officeDocument/2006/relationships/tags" Target="../tags/tag106.xml"/><Relationship Id="rId102" Type="http://schemas.openxmlformats.org/officeDocument/2006/relationships/tags" Target="../tags/tag105.xml"/><Relationship Id="rId101" Type="http://schemas.openxmlformats.org/officeDocument/2006/relationships/tags" Target="../tags/tag104.xml"/><Relationship Id="rId100" Type="http://schemas.openxmlformats.org/officeDocument/2006/relationships/tags" Target="../tags/tag103.xml"/><Relationship Id="rId10" Type="http://schemas.openxmlformats.org/officeDocument/2006/relationships/tags" Target="../tags/tag16.xml"/><Relationship Id="rId1" Type="http://schemas.openxmlformats.org/officeDocument/2006/relationships/tags" Target="../tags/tag7.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111.xml"/><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5" Type="http://schemas.openxmlformats.org/officeDocument/2006/relationships/slideLayout" Target="../slideLayouts/slideLayout1.xml"/><Relationship Id="rId24" Type="http://schemas.openxmlformats.org/officeDocument/2006/relationships/image" Target="../media/image12.svg"/><Relationship Id="rId23" Type="http://schemas.openxmlformats.org/officeDocument/2006/relationships/image" Target="../media/image17.png"/><Relationship Id="rId22" Type="http://schemas.openxmlformats.org/officeDocument/2006/relationships/image" Target="../media/image11.svg"/><Relationship Id="rId21" Type="http://schemas.openxmlformats.org/officeDocument/2006/relationships/image" Target="../media/image16.png"/><Relationship Id="rId20" Type="http://schemas.openxmlformats.org/officeDocument/2006/relationships/image" Target="../media/image10.svg"/><Relationship Id="rId2" Type="http://schemas.openxmlformats.org/officeDocument/2006/relationships/tags" Target="../tags/tag113.xml"/><Relationship Id="rId19" Type="http://schemas.openxmlformats.org/officeDocument/2006/relationships/image" Target="../media/image15.png"/><Relationship Id="rId18" Type="http://schemas.openxmlformats.org/officeDocument/2006/relationships/image" Target="../media/image9.svg"/><Relationship Id="rId17" Type="http://schemas.openxmlformats.org/officeDocument/2006/relationships/image" Target="../media/image14.png"/><Relationship Id="rId16" Type="http://schemas.openxmlformats.org/officeDocument/2006/relationships/tags" Target="../tags/tag127.xml"/><Relationship Id="rId15" Type="http://schemas.openxmlformats.org/officeDocument/2006/relationships/tags" Target="../tags/tag126.xml"/><Relationship Id="rId14" Type="http://schemas.openxmlformats.org/officeDocument/2006/relationships/tags" Target="../tags/tag125.xml"/><Relationship Id="rId13" Type="http://schemas.openxmlformats.org/officeDocument/2006/relationships/tags" Target="../tags/tag124.xml"/><Relationship Id="rId12" Type="http://schemas.openxmlformats.org/officeDocument/2006/relationships/tags" Target="../tags/tag123.xml"/><Relationship Id="rId11" Type="http://schemas.openxmlformats.org/officeDocument/2006/relationships/tags" Target="../tags/tag122.xml"/><Relationship Id="rId10" Type="http://schemas.openxmlformats.org/officeDocument/2006/relationships/tags" Target="../tags/tag121.xml"/><Relationship Id="rId1" Type="http://schemas.openxmlformats.org/officeDocument/2006/relationships/tags" Target="../tags/tag112.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14.png"/><Relationship Id="rId4" Type="http://schemas.openxmlformats.org/officeDocument/2006/relationships/image" Target="../media/image14.svg"/><Relationship Id="rId3" Type="http://schemas.openxmlformats.org/officeDocument/2006/relationships/image" Target="../media/image19.png"/><Relationship Id="rId2" Type="http://schemas.openxmlformats.org/officeDocument/2006/relationships/image" Target="../media/image13.svg"/><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2.svg"/><Relationship Id="rId7" Type="http://schemas.openxmlformats.org/officeDocument/2006/relationships/image" Target="../media/image17.png"/><Relationship Id="rId6" Type="http://schemas.openxmlformats.org/officeDocument/2006/relationships/image" Target="../media/image17.svg"/><Relationship Id="rId5" Type="http://schemas.openxmlformats.org/officeDocument/2006/relationships/image" Target="../media/image22.png"/><Relationship Id="rId4" Type="http://schemas.openxmlformats.org/officeDocument/2006/relationships/image" Target="../media/image16.svg"/><Relationship Id="rId3" Type="http://schemas.openxmlformats.org/officeDocument/2006/relationships/image" Target="../media/image21.png"/><Relationship Id="rId2" Type="http://schemas.openxmlformats.org/officeDocument/2006/relationships/image" Target="../media/image15.svg"/><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0.svg"/><Relationship Id="rId5" Type="http://schemas.openxmlformats.org/officeDocument/2006/relationships/image" Target="../media/image25.png"/><Relationship Id="rId4" Type="http://schemas.openxmlformats.org/officeDocument/2006/relationships/image" Target="../media/image19.svg"/><Relationship Id="rId3" Type="http://schemas.openxmlformats.org/officeDocument/2006/relationships/image" Target="../media/image24.png"/><Relationship Id="rId2" Type="http://schemas.openxmlformats.org/officeDocument/2006/relationships/image" Target="../media/image18.svg"/><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3" name="图片 2" descr="C:\Users\ricky\Desktop\FinTech\icon\废链宝PPT封面.png废链宝PPT封面"/>
          <p:cNvPicPr>
            <a:picLocks noChangeAspect="1"/>
          </p:cNvPicPr>
          <p:nvPr/>
        </p:nvPicPr>
        <p:blipFill>
          <a:blip r:embed="rId1"/>
          <a:srcRect/>
          <a:stretch>
            <a:fillRect/>
          </a:stretch>
        </p:blipFill>
        <p:spPr>
          <a:xfrm>
            <a:off x="635" y="953"/>
            <a:ext cx="12190730" cy="6856730"/>
          </a:xfrm>
          <a:prstGeom prst="rect">
            <a:avLst/>
          </a:prstGeom>
        </p:spPr>
      </p:pic>
    </p:spTree>
  </p:cSld>
  <p:clrMapOvr>
    <a:masterClrMapping/>
  </p:clrMapOvr>
  <p:transition>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E46F">
            <a:alpha val="92000"/>
          </a:srgbClr>
        </a:solidFill>
        <a:effectLst/>
      </p:bgPr>
    </p:bg>
    <p:spTree>
      <p:nvGrpSpPr>
        <p:cNvPr id="1" name=""/>
        <p:cNvGrpSpPr/>
        <p:nvPr/>
      </p:nvGrpSpPr>
      <p:grpSpPr>
        <a:xfrm>
          <a:off x="0" y="0"/>
          <a:ext cx="0" cy="0"/>
          <a:chOff x="0" y="0"/>
          <a:chExt cx="0" cy="0"/>
        </a:xfrm>
      </p:grpSpPr>
      <p:sp>
        <p:nvSpPr>
          <p:cNvPr id="8" name="矩形 7"/>
          <p:cNvSpPr/>
          <p:nvPr/>
        </p:nvSpPr>
        <p:spPr>
          <a:xfrm>
            <a:off x="545910" y="641445"/>
            <a:ext cx="10972800" cy="5677469"/>
          </a:xfrm>
          <a:prstGeom prst="rect">
            <a:avLst/>
          </a:prstGeom>
          <a:solidFill>
            <a:schemeClr val="bg1"/>
          </a:solidFill>
          <a:ln>
            <a:solidFill>
              <a:schemeClr val="bg1"/>
            </a:solid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清刻本悦宋简体" panose="02000000000000000000" charset="-122"/>
              <a:ea typeface="方正清刻本悦宋简体" panose="02000000000000000000" charset="-122"/>
            </a:endParaRPr>
          </a:p>
        </p:txBody>
      </p:sp>
      <p:sp>
        <p:nvSpPr>
          <p:cNvPr id="9" name="圆角矩形 8"/>
          <p:cNvSpPr/>
          <p:nvPr/>
        </p:nvSpPr>
        <p:spPr>
          <a:xfrm>
            <a:off x="862965" y="914400"/>
            <a:ext cx="3455670" cy="409575"/>
          </a:xfrm>
          <a:prstGeom prst="roundRect">
            <a:avLst>
              <a:gd name="adj" fmla="val 50000"/>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grpSp>
        <p:nvGrpSpPr>
          <p:cNvPr id="15" name="组合 14"/>
          <p:cNvGrpSpPr/>
          <p:nvPr/>
        </p:nvGrpSpPr>
        <p:grpSpPr>
          <a:xfrm>
            <a:off x="914400" y="895350"/>
            <a:ext cx="3403584" cy="460375"/>
            <a:chOff x="1440" y="1410"/>
            <a:chExt cx="5361" cy="725"/>
          </a:xfrm>
        </p:grpSpPr>
        <p:sp>
          <p:nvSpPr>
            <p:cNvPr id="10" name="椭圆 9"/>
            <p:cNvSpPr/>
            <p:nvPr/>
          </p:nvSpPr>
          <p:spPr>
            <a:xfrm>
              <a:off x="1440" y="1526"/>
              <a:ext cx="494" cy="494"/>
            </a:xfrm>
            <a:prstGeom prst="ellipse">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2" name="矩形 1"/>
            <p:cNvSpPr/>
            <p:nvPr/>
          </p:nvSpPr>
          <p:spPr>
            <a:xfrm>
              <a:off x="2011" y="1410"/>
              <a:ext cx="4790" cy="725"/>
            </a:xfrm>
            <a:prstGeom prst="rect">
              <a:avLst/>
            </a:prstGeom>
          </p:spPr>
          <p:txBody>
            <a:bodyPr wrap="square">
              <a:spAutoFit/>
            </a:bodyPr>
            <a:lstStyle/>
            <a:p>
              <a:r>
                <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rPr>
                <a:t>三、</a:t>
              </a:r>
              <a:r>
                <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rPr>
                <a:t>作品功能及</a:t>
              </a:r>
              <a:r>
                <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rPr>
                <a:t>特色</a:t>
              </a:r>
              <a:endPar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endParaRPr>
            </a:p>
          </p:txBody>
        </p:sp>
      </p:grpSp>
      <p:grpSp>
        <p:nvGrpSpPr>
          <p:cNvPr id="3" name="组合 2"/>
          <p:cNvGrpSpPr/>
          <p:nvPr/>
        </p:nvGrpSpPr>
        <p:grpSpPr>
          <a:xfrm>
            <a:off x="143791" y="1113633"/>
            <a:ext cx="11573229" cy="4820804"/>
            <a:chOff x="2005" y="2871"/>
            <a:chExt cx="15096" cy="6288"/>
          </a:xfrm>
        </p:grpSpPr>
        <p:sp>
          <p:nvSpPr>
            <p:cNvPr id="42" name="椭圆 41"/>
            <p:cNvSpPr/>
            <p:nvPr/>
          </p:nvSpPr>
          <p:spPr>
            <a:xfrm>
              <a:off x="8570" y="5002"/>
              <a:ext cx="2121" cy="2121"/>
            </a:xfrm>
            <a:prstGeom prst="ellipse">
              <a:avLst/>
            </a:prstGeom>
            <a:pattFill prst="ltUpDiag">
              <a:fgClr>
                <a:srgbClr val="FFE46F"/>
              </a:fgClr>
              <a:bgClr>
                <a:srgbClr val="FFE46F"/>
              </a:bgClr>
            </a:pattFill>
            <a:ln>
              <a:noFill/>
            </a:ln>
            <a:effectLst>
              <a:outerShdw blurRad="50800" dist="38100" dir="5400000" algn="t" rotWithShape="0">
                <a:srgbClr val="FAE254">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cs typeface="+mn-ea"/>
                <a:sym typeface="Segoe UI" panose="020B0502040204020203" pitchFamily="34" charset="0"/>
              </a:endParaRPr>
            </a:p>
          </p:txBody>
        </p:sp>
        <p:cxnSp>
          <p:nvCxnSpPr>
            <p:cNvPr id="43" name="直接连接符 42"/>
            <p:cNvCxnSpPr/>
            <p:nvPr/>
          </p:nvCxnSpPr>
          <p:spPr>
            <a:xfrm>
              <a:off x="7702" y="4259"/>
              <a:ext cx="0" cy="4181"/>
            </a:xfrm>
            <a:prstGeom prst="line">
              <a:avLst/>
            </a:prstGeom>
            <a:ln>
              <a:solidFill>
                <a:srgbClr val="B4CBD4"/>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7245" y="4258"/>
              <a:ext cx="454" cy="5"/>
            </a:xfrm>
            <a:prstGeom prst="line">
              <a:avLst/>
            </a:prstGeom>
            <a:ln>
              <a:solidFill>
                <a:srgbClr val="B4CBD4"/>
              </a:solidFill>
            </a:ln>
          </p:spPr>
          <p:style>
            <a:lnRef idx="1">
              <a:schemeClr val="accent3"/>
            </a:lnRef>
            <a:fillRef idx="0">
              <a:schemeClr val="accent3"/>
            </a:fillRef>
            <a:effectRef idx="0">
              <a:schemeClr val="accent3"/>
            </a:effectRef>
            <a:fontRef idx="minor">
              <a:schemeClr val="tx1"/>
            </a:fontRef>
          </p:style>
        </p:cxnSp>
        <p:cxnSp>
          <p:nvCxnSpPr>
            <p:cNvPr id="45" name="直接连接符 44"/>
            <p:cNvCxnSpPr/>
            <p:nvPr/>
          </p:nvCxnSpPr>
          <p:spPr>
            <a:xfrm>
              <a:off x="7221" y="6380"/>
              <a:ext cx="900" cy="0"/>
            </a:xfrm>
            <a:prstGeom prst="line">
              <a:avLst/>
            </a:prstGeom>
            <a:ln>
              <a:solidFill>
                <a:srgbClr val="B4CBD4"/>
              </a:solidFill>
            </a:ln>
          </p:spPr>
          <p:style>
            <a:lnRef idx="1">
              <a:schemeClr val="accent3"/>
            </a:lnRef>
            <a:fillRef idx="0">
              <a:schemeClr val="accent3"/>
            </a:fillRef>
            <a:effectRef idx="0">
              <a:schemeClr val="accent3"/>
            </a:effectRef>
            <a:fontRef idx="minor">
              <a:schemeClr val="tx1"/>
            </a:fontRef>
          </p:style>
        </p:cxnSp>
        <p:cxnSp>
          <p:nvCxnSpPr>
            <p:cNvPr id="46" name="直接连接符 45"/>
            <p:cNvCxnSpPr/>
            <p:nvPr/>
          </p:nvCxnSpPr>
          <p:spPr>
            <a:xfrm>
              <a:off x="7254" y="8434"/>
              <a:ext cx="454" cy="5"/>
            </a:xfrm>
            <a:prstGeom prst="line">
              <a:avLst/>
            </a:prstGeom>
            <a:ln>
              <a:solidFill>
                <a:srgbClr val="B4CBD4"/>
              </a:solidFill>
            </a:ln>
          </p:spPr>
          <p:style>
            <a:lnRef idx="1">
              <a:schemeClr val="accent3"/>
            </a:lnRef>
            <a:fillRef idx="0">
              <a:schemeClr val="accent3"/>
            </a:fillRef>
            <a:effectRef idx="0">
              <a:schemeClr val="accent3"/>
            </a:effectRef>
            <a:fontRef idx="minor">
              <a:schemeClr val="tx1"/>
            </a:fontRef>
          </p:style>
        </p:cxnSp>
        <p:sp>
          <p:nvSpPr>
            <p:cNvPr id="47" name="椭圆 46"/>
            <p:cNvSpPr/>
            <p:nvPr/>
          </p:nvSpPr>
          <p:spPr>
            <a:xfrm>
              <a:off x="6321" y="5970"/>
              <a:ext cx="752" cy="752"/>
            </a:xfrm>
            <a:prstGeom prst="ellipse">
              <a:avLst/>
            </a:prstGeom>
            <a:solidFill>
              <a:schemeClr val="bg1"/>
            </a:solidFill>
            <a:ln>
              <a:noFill/>
            </a:ln>
            <a:effectLst>
              <a:outerShdw blurRad="63500" sx="102000" sy="102000" algn="ctr" rotWithShape="0">
                <a:srgbClr val="1366B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cs typeface="+mn-ea"/>
                <a:sym typeface="Segoe UI" panose="020B0502040204020203" pitchFamily="34" charset="0"/>
              </a:endParaRPr>
            </a:p>
          </p:txBody>
        </p:sp>
        <p:sp>
          <p:nvSpPr>
            <p:cNvPr id="68" name="椭圆 67"/>
            <p:cNvSpPr/>
            <p:nvPr/>
          </p:nvSpPr>
          <p:spPr>
            <a:xfrm>
              <a:off x="6374" y="8006"/>
              <a:ext cx="752" cy="752"/>
            </a:xfrm>
            <a:prstGeom prst="ellipse">
              <a:avLst/>
            </a:prstGeom>
            <a:solidFill>
              <a:schemeClr val="bg1"/>
            </a:solidFill>
            <a:ln>
              <a:noFill/>
            </a:ln>
            <a:effectLst>
              <a:outerShdw blurRad="63500" sx="102000" sy="102000" algn="ctr" rotWithShape="0">
                <a:srgbClr val="1366B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cs typeface="+mn-ea"/>
                <a:sym typeface="Segoe UI" panose="020B0502040204020203" pitchFamily="34" charset="0"/>
              </a:endParaRPr>
            </a:p>
          </p:txBody>
        </p:sp>
        <p:sp>
          <p:nvSpPr>
            <p:cNvPr id="69" name="椭圆 68"/>
            <p:cNvSpPr/>
            <p:nvPr/>
          </p:nvSpPr>
          <p:spPr>
            <a:xfrm>
              <a:off x="12230" y="3886"/>
              <a:ext cx="752" cy="752"/>
            </a:xfrm>
            <a:prstGeom prst="ellipse">
              <a:avLst/>
            </a:prstGeom>
            <a:solidFill>
              <a:schemeClr val="bg1"/>
            </a:solidFill>
            <a:ln>
              <a:noFill/>
            </a:ln>
            <a:effectLst>
              <a:outerShdw blurRad="63500" sx="102000" sy="102000" algn="ctr" rotWithShape="0">
                <a:srgbClr val="1366B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cs typeface="+mn-ea"/>
                <a:sym typeface="Segoe UI" panose="020B0502040204020203" pitchFamily="34" charset="0"/>
              </a:endParaRPr>
            </a:p>
          </p:txBody>
        </p:sp>
        <p:cxnSp>
          <p:nvCxnSpPr>
            <p:cNvPr id="70" name="直接连接符 69"/>
            <p:cNvCxnSpPr/>
            <p:nvPr/>
          </p:nvCxnSpPr>
          <p:spPr>
            <a:xfrm>
              <a:off x="11488" y="4228"/>
              <a:ext cx="0" cy="4181"/>
            </a:xfrm>
            <a:prstGeom prst="line">
              <a:avLst/>
            </a:prstGeom>
            <a:ln>
              <a:solidFill>
                <a:srgbClr val="B4CBD4"/>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11475" y="4226"/>
              <a:ext cx="454" cy="5"/>
            </a:xfrm>
            <a:prstGeom prst="line">
              <a:avLst/>
            </a:prstGeom>
            <a:ln>
              <a:solidFill>
                <a:srgbClr val="B4CBD4"/>
              </a:solidFill>
            </a:ln>
          </p:spPr>
          <p:style>
            <a:lnRef idx="1">
              <a:schemeClr val="accent3"/>
            </a:lnRef>
            <a:fillRef idx="0">
              <a:schemeClr val="accent3"/>
            </a:fillRef>
            <a:effectRef idx="0">
              <a:schemeClr val="accent3"/>
            </a:effectRef>
            <a:fontRef idx="minor">
              <a:schemeClr val="tx1"/>
            </a:fontRef>
          </p:style>
        </p:cxnSp>
        <p:cxnSp>
          <p:nvCxnSpPr>
            <p:cNvPr id="72" name="直接连接符 71"/>
            <p:cNvCxnSpPr/>
            <p:nvPr/>
          </p:nvCxnSpPr>
          <p:spPr>
            <a:xfrm>
              <a:off x="11078" y="6348"/>
              <a:ext cx="933" cy="0"/>
            </a:xfrm>
            <a:prstGeom prst="line">
              <a:avLst/>
            </a:prstGeom>
            <a:ln>
              <a:solidFill>
                <a:srgbClr val="B4CBD4"/>
              </a:solidFill>
            </a:ln>
          </p:spPr>
          <p:style>
            <a:lnRef idx="1">
              <a:schemeClr val="accent3"/>
            </a:lnRef>
            <a:fillRef idx="0">
              <a:schemeClr val="accent3"/>
            </a:fillRef>
            <a:effectRef idx="0">
              <a:schemeClr val="accent3"/>
            </a:effectRef>
            <a:fontRef idx="minor">
              <a:schemeClr val="tx1"/>
            </a:fontRef>
          </p:style>
        </p:cxnSp>
        <p:cxnSp>
          <p:nvCxnSpPr>
            <p:cNvPr id="73" name="直接连接符 72"/>
            <p:cNvCxnSpPr/>
            <p:nvPr/>
          </p:nvCxnSpPr>
          <p:spPr>
            <a:xfrm>
              <a:off x="11484" y="8403"/>
              <a:ext cx="454" cy="5"/>
            </a:xfrm>
            <a:prstGeom prst="line">
              <a:avLst/>
            </a:prstGeom>
            <a:ln>
              <a:solidFill>
                <a:srgbClr val="B4CBD4"/>
              </a:solidFill>
            </a:ln>
          </p:spPr>
          <p:style>
            <a:lnRef idx="1">
              <a:schemeClr val="accent3"/>
            </a:lnRef>
            <a:fillRef idx="0">
              <a:schemeClr val="accent3"/>
            </a:fillRef>
            <a:effectRef idx="0">
              <a:schemeClr val="accent3"/>
            </a:effectRef>
            <a:fontRef idx="minor">
              <a:schemeClr val="tx1"/>
            </a:fontRef>
          </p:style>
        </p:cxnSp>
        <p:sp>
          <p:nvSpPr>
            <p:cNvPr id="74" name="椭圆 73"/>
            <p:cNvSpPr/>
            <p:nvPr/>
          </p:nvSpPr>
          <p:spPr>
            <a:xfrm>
              <a:off x="12195" y="5939"/>
              <a:ext cx="752" cy="752"/>
            </a:xfrm>
            <a:prstGeom prst="ellipse">
              <a:avLst/>
            </a:prstGeom>
            <a:solidFill>
              <a:schemeClr val="bg1"/>
            </a:solidFill>
            <a:ln>
              <a:noFill/>
            </a:ln>
            <a:effectLst>
              <a:outerShdw blurRad="63500" sx="102000" sy="102000" algn="ctr" rotWithShape="0">
                <a:srgbClr val="1366B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cs typeface="+mn-ea"/>
                <a:sym typeface="Segoe UI" panose="020B0502040204020203" pitchFamily="34" charset="0"/>
              </a:endParaRPr>
            </a:p>
          </p:txBody>
        </p:sp>
        <p:sp>
          <p:nvSpPr>
            <p:cNvPr id="75" name="椭圆 74"/>
            <p:cNvSpPr/>
            <p:nvPr/>
          </p:nvSpPr>
          <p:spPr>
            <a:xfrm>
              <a:off x="12248" y="7974"/>
              <a:ext cx="752" cy="752"/>
            </a:xfrm>
            <a:prstGeom prst="ellipse">
              <a:avLst/>
            </a:prstGeom>
            <a:solidFill>
              <a:schemeClr val="bg1"/>
            </a:solidFill>
            <a:ln>
              <a:noFill/>
            </a:ln>
            <a:effectLst>
              <a:outerShdw blurRad="63500" sx="102000" sy="102000" algn="ctr" rotWithShape="0">
                <a:srgbClr val="1366B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cs typeface="+mn-ea"/>
                <a:sym typeface="Segoe UI" panose="020B0502040204020203" pitchFamily="34" charset="0"/>
              </a:endParaRPr>
            </a:p>
          </p:txBody>
        </p:sp>
        <p:sp>
          <p:nvSpPr>
            <p:cNvPr id="78" name="椭圆 77"/>
            <p:cNvSpPr/>
            <p:nvPr/>
          </p:nvSpPr>
          <p:spPr>
            <a:xfrm>
              <a:off x="6356" y="3918"/>
              <a:ext cx="752" cy="752"/>
            </a:xfrm>
            <a:prstGeom prst="ellipse">
              <a:avLst/>
            </a:prstGeom>
            <a:solidFill>
              <a:srgbClr val="FFFFFF"/>
            </a:solidFill>
            <a:ln>
              <a:noFill/>
            </a:ln>
            <a:effectLst>
              <a:outerShdw blurRad="63500" sx="102000" sy="102000" algn="ctr" rotWithShape="0">
                <a:srgbClr val="1366B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cs typeface="+mn-ea"/>
                <a:sym typeface="Segoe UI" panose="020B0502040204020203" pitchFamily="34" charset="0"/>
              </a:endParaRPr>
            </a:p>
          </p:txBody>
        </p:sp>
        <p:sp>
          <p:nvSpPr>
            <p:cNvPr id="4" name="文本框 3"/>
            <p:cNvSpPr txBox="1"/>
            <p:nvPr/>
          </p:nvSpPr>
          <p:spPr>
            <a:xfrm>
              <a:off x="4215" y="3721"/>
              <a:ext cx="1906" cy="520"/>
            </a:xfrm>
            <a:prstGeom prst="rect">
              <a:avLst/>
            </a:prstGeom>
            <a:noFill/>
          </p:spPr>
          <p:txBody>
            <a:bodyPr wrap="square" rtlCol="0">
              <a:spAutoFit/>
            </a:bodyPr>
            <a:lstStyle/>
            <a:p>
              <a:r>
                <a:rPr lang="zh-CN" altLang="en-US" sz="20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rPr>
                <a:t>有偿回收</a:t>
              </a:r>
              <a:endParaRPr lang="zh-CN" altLang="en-US" sz="20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endParaRPr>
            </a:p>
          </p:txBody>
        </p:sp>
        <p:sp>
          <p:nvSpPr>
            <p:cNvPr id="5" name="文本框 4"/>
            <p:cNvSpPr txBox="1"/>
            <p:nvPr/>
          </p:nvSpPr>
          <p:spPr>
            <a:xfrm>
              <a:off x="2005" y="4301"/>
              <a:ext cx="3684" cy="788"/>
            </a:xfrm>
            <a:prstGeom prst="rect">
              <a:avLst/>
            </a:prstGeom>
            <a:noFill/>
          </p:spPr>
          <p:txBody>
            <a:bodyPr wrap="square" rtlCol="0">
              <a:spAutoFit/>
            </a:bodyPr>
            <a:lstStyle/>
            <a:p>
              <a:pPr algn="r">
                <a:lnSpc>
                  <a:spcPts val="2000"/>
                </a:lnSpc>
              </a:pPr>
              <a:r>
                <a:rPr lang="zh-CN" altLang="en-US" sz="1400" dirty="0">
                  <a:latin typeface="方正清刻本悦宋简体" panose="02000000000000000000" charset="-122"/>
                  <a:ea typeface="方正清刻本悦宋简体" panose="02000000000000000000" charset="-122"/>
                  <a:cs typeface="+mn-ea"/>
                  <a:sym typeface="Segoe UI" panose="020B0502040204020203" pitchFamily="34" charset="0"/>
                </a:rPr>
                <a:t>可多方接入定制化的</a:t>
              </a:r>
              <a:r>
                <a:rPr lang="en-US" altLang="zh-CN" sz="1400" dirty="0">
                  <a:latin typeface="方正清刻本悦宋简体" panose="02000000000000000000" charset="-122"/>
                  <a:ea typeface="方正清刻本悦宋简体" panose="02000000000000000000" charset="-122"/>
                  <a:cs typeface="+mn-ea"/>
                  <a:sym typeface="Segoe UI" panose="020B0502040204020203" pitchFamily="34" charset="0"/>
                </a:rPr>
                <a:t>Token</a:t>
              </a:r>
              <a:br>
                <a:rPr lang="en-US" altLang="zh-CN" sz="1400" dirty="0">
                  <a:latin typeface="方正清刻本悦宋简体" panose="02000000000000000000" charset="-122"/>
                  <a:ea typeface="方正清刻本悦宋简体" panose="02000000000000000000" charset="-122"/>
                  <a:cs typeface="+mn-ea"/>
                  <a:sym typeface="Segoe UI" panose="020B0502040204020203" pitchFamily="34" charset="0"/>
                </a:rPr>
              </a:br>
              <a:r>
                <a:rPr lang="zh-CN" altLang="en-US" sz="1400" dirty="0">
                  <a:latin typeface="方正清刻本悦宋简体" panose="02000000000000000000" charset="-122"/>
                  <a:ea typeface="方正清刻本悦宋简体" panose="02000000000000000000" charset="-122"/>
                  <a:cs typeface="+mn-ea"/>
                  <a:sym typeface="Segoe UI" panose="020B0502040204020203" pitchFamily="34" charset="0"/>
                </a:rPr>
                <a:t>有效可靠的激励机制</a:t>
              </a:r>
              <a:endParaRPr lang="zh-CN" altLang="en-US" sz="1400" dirty="0">
                <a:latin typeface="方正清刻本悦宋简体" panose="02000000000000000000" charset="-122"/>
                <a:ea typeface="方正清刻本悦宋简体" panose="02000000000000000000" charset="-122"/>
                <a:cs typeface="+mn-ea"/>
                <a:sym typeface="Segoe UI" panose="020B0502040204020203" pitchFamily="34" charset="0"/>
              </a:endParaRPr>
            </a:p>
          </p:txBody>
        </p:sp>
        <p:sp>
          <p:nvSpPr>
            <p:cNvPr id="6" name="文本框 5"/>
            <p:cNvSpPr txBox="1"/>
            <p:nvPr/>
          </p:nvSpPr>
          <p:spPr>
            <a:xfrm>
              <a:off x="4215" y="5756"/>
              <a:ext cx="1906" cy="520"/>
            </a:xfrm>
            <a:prstGeom prst="rect">
              <a:avLst/>
            </a:prstGeom>
            <a:noFill/>
          </p:spPr>
          <p:txBody>
            <a:bodyPr wrap="square" rtlCol="0">
              <a:spAutoFit/>
            </a:bodyPr>
            <a:lstStyle/>
            <a:p>
              <a:r>
                <a:rPr lang="zh-CN" altLang="en-US" sz="20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rPr>
                <a:t>智能风控</a:t>
              </a:r>
              <a:endParaRPr lang="zh-CN" altLang="en-US" sz="20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endParaRPr>
            </a:p>
          </p:txBody>
        </p:sp>
        <p:sp>
          <p:nvSpPr>
            <p:cNvPr id="7" name="文本框 6"/>
            <p:cNvSpPr txBox="1"/>
            <p:nvPr/>
          </p:nvSpPr>
          <p:spPr>
            <a:xfrm>
              <a:off x="2187" y="6336"/>
              <a:ext cx="3550" cy="788"/>
            </a:xfrm>
            <a:prstGeom prst="rect">
              <a:avLst/>
            </a:prstGeom>
            <a:noFill/>
          </p:spPr>
          <p:txBody>
            <a:bodyPr wrap="square" rtlCol="0">
              <a:spAutoFit/>
            </a:bodyPr>
            <a:lstStyle/>
            <a:p>
              <a:pPr algn="r">
                <a:lnSpc>
                  <a:spcPts val="2000"/>
                </a:lnSpc>
              </a:pPr>
              <a:r>
                <a:rPr lang="zh-CN" altLang="en-US" sz="1400" dirty="0">
                  <a:latin typeface="方正清刻本悦宋简体" panose="02000000000000000000" charset="-122"/>
                  <a:ea typeface="方正清刻本悦宋简体" panose="02000000000000000000" charset="-122"/>
                  <a:cs typeface="+mn-ea"/>
                  <a:sym typeface="Segoe UI" panose="020B0502040204020203" pitchFamily="34" charset="0"/>
                </a:rPr>
                <a:t>全程交易数据风控，面向</a:t>
              </a:r>
              <a:br>
                <a:rPr lang="zh-CN" altLang="en-US" sz="1400" dirty="0">
                  <a:latin typeface="方正清刻本悦宋简体" panose="02000000000000000000" charset="-122"/>
                  <a:ea typeface="方正清刻本悦宋简体" panose="02000000000000000000" charset="-122"/>
                  <a:cs typeface="+mn-ea"/>
                  <a:sym typeface="Segoe UI" panose="020B0502040204020203" pitchFamily="34" charset="0"/>
                </a:rPr>
              </a:br>
              <a:r>
                <a:rPr lang="zh-CN" altLang="en-US" sz="1400" dirty="0">
                  <a:latin typeface="方正清刻本悦宋简体" panose="02000000000000000000" charset="-122"/>
                  <a:ea typeface="方正清刻本悦宋简体" panose="02000000000000000000" charset="-122"/>
                  <a:cs typeface="+mn-ea"/>
                  <a:sym typeface="Segoe UI" panose="020B0502040204020203" pitchFamily="34" charset="0"/>
                </a:rPr>
                <a:t>环卫监管部门开放接口查询</a:t>
              </a:r>
              <a:endParaRPr lang="zh-CN" altLang="en-US" sz="1400" dirty="0">
                <a:latin typeface="方正清刻本悦宋简体" panose="02000000000000000000" charset="-122"/>
                <a:ea typeface="方正清刻本悦宋简体" panose="02000000000000000000" charset="-122"/>
                <a:cs typeface="+mn-ea"/>
                <a:sym typeface="Segoe UI" panose="020B0502040204020203" pitchFamily="34" charset="0"/>
              </a:endParaRPr>
            </a:p>
          </p:txBody>
        </p:sp>
        <p:sp>
          <p:nvSpPr>
            <p:cNvPr id="11" name="文本框 10"/>
            <p:cNvSpPr txBox="1"/>
            <p:nvPr/>
          </p:nvSpPr>
          <p:spPr>
            <a:xfrm>
              <a:off x="4215" y="7791"/>
              <a:ext cx="1906" cy="520"/>
            </a:xfrm>
            <a:prstGeom prst="rect">
              <a:avLst/>
            </a:prstGeom>
            <a:noFill/>
          </p:spPr>
          <p:txBody>
            <a:bodyPr wrap="square" rtlCol="0">
              <a:spAutoFit/>
            </a:bodyPr>
            <a:lstStyle/>
            <a:p>
              <a:r>
                <a:rPr lang="zh-CN" altLang="en-US" sz="20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rPr>
                <a:t>智能审计</a:t>
              </a:r>
              <a:endParaRPr lang="zh-CN" altLang="en-US" sz="20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endParaRPr>
            </a:p>
          </p:txBody>
        </p:sp>
        <p:sp>
          <p:nvSpPr>
            <p:cNvPr id="12" name="文本框 11"/>
            <p:cNvSpPr txBox="1"/>
            <p:nvPr/>
          </p:nvSpPr>
          <p:spPr>
            <a:xfrm>
              <a:off x="3147" y="8371"/>
              <a:ext cx="2542" cy="788"/>
            </a:xfrm>
            <a:prstGeom prst="rect">
              <a:avLst/>
            </a:prstGeom>
            <a:noFill/>
          </p:spPr>
          <p:txBody>
            <a:bodyPr wrap="square" rtlCol="0">
              <a:spAutoFit/>
            </a:bodyPr>
            <a:lstStyle/>
            <a:p>
              <a:pPr algn="r">
                <a:lnSpc>
                  <a:spcPts val="2000"/>
                </a:lnSpc>
              </a:pPr>
              <a:r>
                <a:rPr lang="zh-CN" altLang="en-US" sz="1400" dirty="0">
                  <a:latin typeface="方正清刻本悦宋简体" panose="02000000000000000000" charset="-122"/>
                  <a:ea typeface="方正清刻本悦宋简体" panose="02000000000000000000" charset="-122"/>
                  <a:cs typeface="+mn-ea"/>
                  <a:sym typeface="Segoe UI" panose="020B0502040204020203" pitchFamily="34" charset="0"/>
                </a:rPr>
                <a:t>自动收税，破解碎片化税收的盲点难点</a:t>
              </a:r>
              <a:endParaRPr lang="zh-CN" altLang="en-US" sz="1400" dirty="0">
                <a:latin typeface="方正清刻本悦宋简体" panose="02000000000000000000" charset="-122"/>
                <a:ea typeface="方正清刻本悦宋简体" panose="02000000000000000000" charset="-122"/>
                <a:cs typeface="+mn-ea"/>
                <a:sym typeface="Segoe UI" panose="020B0502040204020203" pitchFamily="34" charset="0"/>
              </a:endParaRPr>
            </a:p>
          </p:txBody>
        </p:sp>
        <p:sp>
          <p:nvSpPr>
            <p:cNvPr id="13" name="文本框 12"/>
            <p:cNvSpPr txBox="1"/>
            <p:nvPr/>
          </p:nvSpPr>
          <p:spPr>
            <a:xfrm>
              <a:off x="13417" y="3731"/>
              <a:ext cx="1906" cy="520"/>
            </a:xfrm>
            <a:prstGeom prst="rect">
              <a:avLst/>
            </a:prstGeom>
            <a:noFill/>
          </p:spPr>
          <p:txBody>
            <a:bodyPr wrap="square" rtlCol="0">
              <a:spAutoFit/>
            </a:bodyPr>
            <a:lstStyle/>
            <a:p>
              <a:r>
                <a:rPr lang="zh-CN" altLang="en-US" sz="20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rPr>
                <a:t>透明赞助</a:t>
              </a:r>
              <a:endParaRPr lang="zh-CN" altLang="en-US" sz="20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endParaRPr>
            </a:p>
          </p:txBody>
        </p:sp>
        <p:sp>
          <p:nvSpPr>
            <p:cNvPr id="14" name="文本框 13"/>
            <p:cNvSpPr txBox="1"/>
            <p:nvPr/>
          </p:nvSpPr>
          <p:spPr>
            <a:xfrm>
              <a:off x="13417" y="4301"/>
              <a:ext cx="3684" cy="788"/>
            </a:xfrm>
            <a:prstGeom prst="rect">
              <a:avLst/>
            </a:prstGeom>
            <a:noFill/>
          </p:spPr>
          <p:txBody>
            <a:bodyPr wrap="square" rtlCol="0">
              <a:spAutoFit/>
            </a:bodyPr>
            <a:lstStyle/>
            <a:p>
              <a:pPr>
                <a:lnSpc>
                  <a:spcPts val="2000"/>
                </a:lnSpc>
              </a:pPr>
              <a:r>
                <a:rPr lang="zh-CN" altLang="en-US" sz="1400" dirty="0">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杜绝贪腐，</a:t>
              </a:r>
              <a:br>
                <a:rPr lang="zh-CN" altLang="en-US" sz="1400" dirty="0">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br>
              <a:r>
                <a:rPr lang="zh-CN" altLang="en-US" sz="1400" dirty="0">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把钱真正用在需要它的地方</a:t>
              </a:r>
              <a:endParaRPr lang="zh-CN" altLang="en-US" sz="1400" dirty="0">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p:txBody>
        </p:sp>
        <p:sp>
          <p:nvSpPr>
            <p:cNvPr id="16" name="文本框 15"/>
            <p:cNvSpPr txBox="1"/>
            <p:nvPr/>
          </p:nvSpPr>
          <p:spPr>
            <a:xfrm>
              <a:off x="13417" y="5766"/>
              <a:ext cx="1906" cy="520"/>
            </a:xfrm>
            <a:prstGeom prst="rect">
              <a:avLst/>
            </a:prstGeom>
            <a:noFill/>
          </p:spPr>
          <p:txBody>
            <a:bodyPr wrap="square" rtlCol="0">
              <a:spAutoFit/>
            </a:bodyPr>
            <a:lstStyle/>
            <a:p>
              <a:r>
                <a:rPr lang="zh-CN" altLang="en-US" sz="20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rPr>
                <a:t>隐私保护</a:t>
              </a:r>
              <a:endParaRPr lang="zh-CN" altLang="en-US" sz="20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endParaRPr>
            </a:p>
          </p:txBody>
        </p:sp>
        <p:sp>
          <p:nvSpPr>
            <p:cNvPr id="17" name="文本框 16"/>
            <p:cNvSpPr txBox="1"/>
            <p:nvPr/>
          </p:nvSpPr>
          <p:spPr>
            <a:xfrm>
              <a:off x="13417" y="6336"/>
              <a:ext cx="3684" cy="453"/>
            </a:xfrm>
            <a:prstGeom prst="rect">
              <a:avLst/>
            </a:prstGeom>
            <a:noFill/>
          </p:spPr>
          <p:txBody>
            <a:bodyPr wrap="square" rtlCol="0">
              <a:spAutoFit/>
            </a:bodyPr>
            <a:lstStyle/>
            <a:p>
              <a:pPr>
                <a:lnSpc>
                  <a:spcPts val="2000"/>
                </a:lnSpc>
              </a:pPr>
              <a:r>
                <a:rPr lang="zh-CN" altLang="en-US" sz="1400" dirty="0">
                  <a:latin typeface="方正清刻本悦宋简体" panose="02000000000000000000" charset="-122"/>
                  <a:ea typeface="方正清刻本悦宋简体" panose="02000000000000000000" charset="-122"/>
                  <a:cs typeface="+mn-ea"/>
                  <a:sym typeface="Segoe UI" panose="020B0502040204020203" pitchFamily="34" charset="0"/>
                </a:rPr>
                <a:t>用户地址等隐私数据</a:t>
              </a:r>
              <a:r>
                <a:rPr lang="zh-CN" altLang="en-US" sz="1400" dirty="0">
                  <a:latin typeface="方正清刻本悦宋简体" panose="02000000000000000000" charset="-122"/>
                  <a:ea typeface="方正清刻本悦宋简体" panose="02000000000000000000" charset="-122"/>
                  <a:cs typeface="+mn-ea"/>
                  <a:sym typeface="Segoe UI" panose="020B0502040204020203" pitchFamily="34" charset="0"/>
                </a:rPr>
                <a:t>脱敏处理</a:t>
              </a:r>
              <a:endParaRPr lang="zh-CN" altLang="en-US" sz="1400" dirty="0">
                <a:latin typeface="方正清刻本悦宋简体" panose="02000000000000000000" charset="-122"/>
                <a:ea typeface="方正清刻本悦宋简体" panose="02000000000000000000" charset="-122"/>
                <a:cs typeface="+mn-ea"/>
                <a:sym typeface="Segoe UI" panose="020B0502040204020203" pitchFamily="34" charset="0"/>
              </a:endParaRPr>
            </a:p>
          </p:txBody>
        </p:sp>
        <p:sp>
          <p:nvSpPr>
            <p:cNvPr id="18" name="文本框 17"/>
            <p:cNvSpPr txBox="1"/>
            <p:nvPr/>
          </p:nvSpPr>
          <p:spPr>
            <a:xfrm>
              <a:off x="13417" y="7801"/>
              <a:ext cx="1906" cy="520"/>
            </a:xfrm>
            <a:prstGeom prst="rect">
              <a:avLst/>
            </a:prstGeom>
            <a:noFill/>
          </p:spPr>
          <p:txBody>
            <a:bodyPr wrap="square" rtlCol="0">
              <a:spAutoFit/>
            </a:bodyPr>
            <a:lstStyle/>
            <a:p>
              <a:r>
                <a:rPr lang="zh-CN" altLang="en-US" sz="20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rPr>
                <a:t>公信认证</a:t>
              </a:r>
              <a:endParaRPr lang="zh-CN" altLang="en-US" sz="20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endParaRPr>
            </a:p>
          </p:txBody>
        </p:sp>
        <p:sp>
          <p:nvSpPr>
            <p:cNvPr id="19" name="文本框 18"/>
            <p:cNvSpPr txBox="1"/>
            <p:nvPr/>
          </p:nvSpPr>
          <p:spPr>
            <a:xfrm>
              <a:off x="13417" y="8371"/>
              <a:ext cx="3684" cy="453"/>
            </a:xfrm>
            <a:prstGeom prst="rect">
              <a:avLst/>
            </a:prstGeom>
            <a:noFill/>
          </p:spPr>
          <p:txBody>
            <a:bodyPr wrap="square" rtlCol="0">
              <a:spAutoFit/>
            </a:bodyPr>
            <a:lstStyle/>
            <a:p>
              <a:pPr>
                <a:lnSpc>
                  <a:spcPts val="2000"/>
                </a:lnSpc>
              </a:pPr>
              <a:r>
                <a:rPr lang="zh-CN" altLang="en-US" sz="1400" dirty="0">
                  <a:latin typeface="方正清刻本悦宋简体" panose="02000000000000000000" charset="-122"/>
                  <a:ea typeface="方正清刻本悦宋简体" panose="02000000000000000000" charset="-122"/>
                  <a:cs typeface="+mn-ea"/>
                  <a:sym typeface="Segoe UI" panose="020B0502040204020203" pitchFamily="34" charset="0"/>
                </a:rPr>
                <a:t>造册登记认证，建立</a:t>
              </a:r>
              <a:r>
                <a:rPr lang="zh-CN" altLang="en-US" sz="1400" dirty="0">
                  <a:latin typeface="方正清刻本悦宋简体" panose="02000000000000000000" charset="-122"/>
                  <a:ea typeface="方正清刻本悦宋简体" panose="02000000000000000000" charset="-122"/>
                  <a:cs typeface="+mn-ea"/>
                  <a:sym typeface="Segoe UI" panose="020B0502040204020203" pitchFamily="34" charset="0"/>
                </a:rPr>
                <a:t>信誉黑名单</a:t>
              </a:r>
              <a:endParaRPr lang="zh-CN" altLang="en-US" sz="1400" dirty="0">
                <a:latin typeface="方正清刻本悦宋简体" panose="02000000000000000000" charset="-122"/>
                <a:ea typeface="方正清刻本悦宋简体" panose="02000000000000000000" charset="-122"/>
                <a:cs typeface="+mn-ea"/>
                <a:sym typeface="Segoe UI" panose="020B0502040204020203" pitchFamily="34" charset="0"/>
              </a:endParaRPr>
            </a:p>
          </p:txBody>
        </p:sp>
        <p:sp>
          <p:nvSpPr>
            <p:cNvPr id="20" name="文本框 19"/>
            <p:cNvSpPr txBox="1"/>
            <p:nvPr/>
          </p:nvSpPr>
          <p:spPr>
            <a:xfrm>
              <a:off x="8121" y="2871"/>
              <a:ext cx="3036" cy="1083"/>
            </a:xfrm>
            <a:prstGeom prst="rect">
              <a:avLst/>
            </a:prstGeom>
            <a:noFill/>
          </p:spPr>
          <p:txBody>
            <a:bodyPr wrap="square" rtlCol="0">
              <a:spAutoFit/>
            </a:bodyPr>
            <a:lstStyle/>
            <a:p>
              <a:pPr algn="ct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技术</a:t>
              </a: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接口标准化</a:t>
              </a:r>
              <a:b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b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智能</a:t>
              </a: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合约可定制</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p:txBody>
        </p:sp>
      </p:grpSp>
      <p:pic>
        <p:nvPicPr>
          <p:cNvPr id="21" name="图片 20" descr="废链宝Logo"/>
          <p:cNvPicPr>
            <a:picLocks noChangeAspect="1"/>
          </p:cNvPicPr>
          <p:nvPr/>
        </p:nvPicPr>
        <p:blipFill>
          <a:blip r:embed="rId1"/>
          <a:stretch>
            <a:fillRect/>
          </a:stretch>
        </p:blipFill>
        <p:spPr>
          <a:xfrm>
            <a:off x="5436235" y="2965450"/>
            <a:ext cx="1131570" cy="1134745"/>
          </a:xfrm>
          <a:prstGeom prst="rect">
            <a:avLst/>
          </a:prstGeom>
          <a:effectLst/>
        </p:spPr>
      </p:pic>
      <p:sp>
        <p:nvSpPr>
          <p:cNvPr id="32" name="太阳形 44"/>
          <p:cNvSpPr>
            <a:spLocks noChangeArrowheads="1"/>
          </p:cNvSpPr>
          <p:nvPr>
            <p:custDataLst>
              <p:tags r:id="rId2"/>
            </p:custDataLst>
          </p:nvPr>
        </p:nvSpPr>
        <p:spPr bwMode="auto">
          <a:xfrm>
            <a:off x="3581400" y="2024380"/>
            <a:ext cx="372745" cy="326390"/>
          </a:xfrm>
          <a:custGeom>
            <a:avLst/>
            <a:gdLst>
              <a:gd name="connsiteX0" fmla="*/ 352138 w 608485"/>
              <a:gd name="connsiteY0" fmla="*/ 457876 h 532346"/>
              <a:gd name="connsiteX1" fmla="*/ 352138 w 608485"/>
              <a:gd name="connsiteY1" fmla="*/ 471679 h 532346"/>
              <a:gd name="connsiteX2" fmla="*/ 383994 w 608485"/>
              <a:gd name="connsiteY2" fmla="*/ 483262 h 532346"/>
              <a:gd name="connsiteX3" fmla="*/ 459356 w 608485"/>
              <a:gd name="connsiteY3" fmla="*/ 490502 h 532346"/>
              <a:gd name="connsiteX4" fmla="*/ 534767 w 608485"/>
              <a:gd name="connsiteY4" fmla="*/ 483262 h 532346"/>
              <a:gd name="connsiteX5" fmla="*/ 566574 w 608485"/>
              <a:gd name="connsiteY5" fmla="*/ 471679 h 532346"/>
              <a:gd name="connsiteX6" fmla="*/ 566574 w 608485"/>
              <a:gd name="connsiteY6" fmla="*/ 457876 h 532346"/>
              <a:gd name="connsiteX7" fmla="*/ 555746 w 608485"/>
              <a:gd name="connsiteY7" fmla="*/ 461351 h 532346"/>
              <a:gd name="connsiteX8" fmla="*/ 459356 w 608485"/>
              <a:gd name="connsiteY8" fmla="*/ 472886 h 532346"/>
              <a:gd name="connsiteX9" fmla="*/ 362967 w 608485"/>
              <a:gd name="connsiteY9" fmla="*/ 461351 h 532346"/>
              <a:gd name="connsiteX10" fmla="*/ 352138 w 608485"/>
              <a:gd name="connsiteY10" fmla="*/ 457876 h 532346"/>
              <a:gd name="connsiteX11" fmla="*/ 41901 w 608485"/>
              <a:gd name="connsiteY11" fmla="*/ 455228 h 532346"/>
              <a:gd name="connsiteX12" fmla="*/ 41901 w 608485"/>
              <a:gd name="connsiteY12" fmla="*/ 471396 h 532346"/>
              <a:gd name="connsiteX13" fmla="*/ 73701 w 608485"/>
              <a:gd name="connsiteY13" fmla="*/ 482979 h 532346"/>
              <a:gd name="connsiteX14" fmla="*/ 149094 w 608485"/>
              <a:gd name="connsiteY14" fmla="*/ 490267 h 532346"/>
              <a:gd name="connsiteX15" fmla="*/ 224438 w 608485"/>
              <a:gd name="connsiteY15" fmla="*/ 482979 h 532346"/>
              <a:gd name="connsiteX16" fmla="*/ 256238 w 608485"/>
              <a:gd name="connsiteY16" fmla="*/ 471396 h 532346"/>
              <a:gd name="connsiteX17" fmla="*/ 256238 w 608485"/>
              <a:gd name="connsiteY17" fmla="*/ 455228 h 532346"/>
              <a:gd name="connsiteX18" fmla="*/ 245461 w 608485"/>
              <a:gd name="connsiteY18" fmla="*/ 458703 h 532346"/>
              <a:gd name="connsiteX19" fmla="*/ 149094 w 608485"/>
              <a:gd name="connsiteY19" fmla="*/ 470286 h 532346"/>
              <a:gd name="connsiteX20" fmla="*/ 52678 w 608485"/>
              <a:gd name="connsiteY20" fmla="*/ 458703 h 532346"/>
              <a:gd name="connsiteX21" fmla="*/ 41901 w 608485"/>
              <a:gd name="connsiteY21" fmla="*/ 455228 h 532346"/>
              <a:gd name="connsiteX22" fmla="*/ 352138 w 608485"/>
              <a:gd name="connsiteY22" fmla="*/ 398705 h 532346"/>
              <a:gd name="connsiteX23" fmla="*/ 352138 w 608485"/>
              <a:gd name="connsiteY23" fmla="*/ 411688 h 532346"/>
              <a:gd name="connsiteX24" fmla="*/ 358471 w 608485"/>
              <a:gd name="connsiteY24" fmla="*/ 415307 h 532346"/>
              <a:gd name="connsiteX25" fmla="*/ 383946 w 608485"/>
              <a:gd name="connsiteY25" fmla="*/ 423560 h 532346"/>
              <a:gd name="connsiteX26" fmla="*/ 459356 w 608485"/>
              <a:gd name="connsiteY26" fmla="*/ 431090 h 532346"/>
              <a:gd name="connsiteX27" fmla="*/ 534767 w 608485"/>
              <a:gd name="connsiteY27" fmla="*/ 423560 h 532346"/>
              <a:gd name="connsiteX28" fmla="*/ 560290 w 608485"/>
              <a:gd name="connsiteY28" fmla="*/ 415307 h 532346"/>
              <a:gd name="connsiteX29" fmla="*/ 566574 w 608485"/>
              <a:gd name="connsiteY29" fmla="*/ 411688 h 532346"/>
              <a:gd name="connsiteX30" fmla="*/ 566574 w 608485"/>
              <a:gd name="connsiteY30" fmla="*/ 398705 h 532346"/>
              <a:gd name="connsiteX31" fmla="*/ 555746 w 608485"/>
              <a:gd name="connsiteY31" fmla="*/ 402180 h 532346"/>
              <a:gd name="connsiteX32" fmla="*/ 459356 w 608485"/>
              <a:gd name="connsiteY32" fmla="*/ 413715 h 532346"/>
              <a:gd name="connsiteX33" fmla="*/ 362967 w 608485"/>
              <a:gd name="connsiteY33" fmla="*/ 402180 h 532346"/>
              <a:gd name="connsiteX34" fmla="*/ 352138 w 608485"/>
              <a:gd name="connsiteY34" fmla="*/ 398705 h 532346"/>
              <a:gd name="connsiteX35" fmla="*/ 41901 w 608485"/>
              <a:gd name="connsiteY35" fmla="*/ 394801 h 532346"/>
              <a:gd name="connsiteX36" fmla="*/ 41901 w 608485"/>
              <a:gd name="connsiteY36" fmla="*/ 409039 h 532346"/>
              <a:gd name="connsiteX37" fmla="*/ 48184 w 608485"/>
              <a:gd name="connsiteY37" fmla="*/ 412659 h 532346"/>
              <a:gd name="connsiteX38" fmla="*/ 73701 w 608485"/>
              <a:gd name="connsiteY38" fmla="*/ 420912 h 532346"/>
              <a:gd name="connsiteX39" fmla="*/ 149094 w 608485"/>
              <a:gd name="connsiteY39" fmla="*/ 428441 h 532346"/>
              <a:gd name="connsiteX40" fmla="*/ 224486 w 608485"/>
              <a:gd name="connsiteY40" fmla="*/ 420912 h 532346"/>
              <a:gd name="connsiteX41" fmla="*/ 249955 w 608485"/>
              <a:gd name="connsiteY41" fmla="*/ 412659 h 532346"/>
              <a:gd name="connsiteX42" fmla="*/ 256238 w 608485"/>
              <a:gd name="connsiteY42" fmla="*/ 409039 h 532346"/>
              <a:gd name="connsiteX43" fmla="*/ 256238 w 608485"/>
              <a:gd name="connsiteY43" fmla="*/ 394801 h 532346"/>
              <a:gd name="connsiteX44" fmla="*/ 245461 w 608485"/>
              <a:gd name="connsiteY44" fmla="*/ 398276 h 532346"/>
              <a:gd name="connsiteX45" fmla="*/ 149094 w 608485"/>
              <a:gd name="connsiteY45" fmla="*/ 409811 h 532346"/>
              <a:gd name="connsiteX46" fmla="*/ 52678 w 608485"/>
              <a:gd name="connsiteY46" fmla="*/ 398276 h 532346"/>
              <a:gd name="connsiteX47" fmla="*/ 41901 w 608485"/>
              <a:gd name="connsiteY47" fmla="*/ 394801 h 532346"/>
              <a:gd name="connsiteX48" fmla="*/ 352138 w 608485"/>
              <a:gd name="connsiteY48" fmla="*/ 339534 h 532346"/>
              <a:gd name="connsiteX49" fmla="*/ 352138 w 608485"/>
              <a:gd name="connsiteY49" fmla="*/ 352517 h 532346"/>
              <a:gd name="connsiteX50" fmla="*/ 358471 w 608485"/>
              <a:gd name="connsiteY50" fmla="*/ 356136 h 532346"/>
              <a:gd name="connsiteX51" fmla="*/ 383946 w 608485"/>
              <a:gd name="connsiteY51" fmla="*/ 364390 h 532346"/>
              <a:gd name="connsiteX52" fmla="*/ 459356 w 608485"/>
              <a:gd name="connsiteY52" fmla="*/ 371919 h 532346"/>
              <a:gd name="connsiteX53" fmla="*/ 534767 w 608485"/>
              <a:gd name="connsiteY53" fmla="*/ 364390 h 532346"/>
              <a:gd name="connsiteX54" fmla="*/ 560290 w 608485"/>
              <a:gd name="connsiteY54" fmla="*/ 356136 h 532346"/>
              <a:gd name="connsiteX55" fmla="*/ 566574 w 608485"/>
              <a:gd name="connsiteY55" fmla="*/ 352468 h 532346"/>
              <a:gd name="connsiteX56" fmla="*/ 566574 w 608485"/>
              <a:gd name="connsiteY56" fmla="*/ 339534 h 532346"/>
              <a:gd name="connsiteX57" fmla="*/ 555746 w 608485"/>
              <a:gd name="connsiteY57" fmla="*/ 343009 h 532346"/>
              <a:gd name="connsiteX58" fmla="*/ 459356 w 608485"/>
              <a:gd name="connsiteY58" fmla="*/ 354544 h 532346"/>
              <a:gd name="connsiteX59" fmla="*/ 362967 w 608485"/>
              <a:gd name="connsiteY59" fmla="*/ 343009 h 532346"/>
              <a:gd name="connsiteX60" fmla="*/ 352138 w 608485"/>
              <a:gd name="connsiteY60" fmla="*/ 339534 h 532346"/>
              <a:gd name="connsiteX61" fmla="*/ 41901 w 608485"/>
              <a:gd name="connsiteY61" fmla="*/ 336256 h 532346"/>
              <a:gd name="connsiteX62" fmla="*/ 41901 w 608485"/>
              <a:gd name="connsiteY62" fmla="*/ 348612 h 532346"/>
              <a:gd name="connsiteX63" fmla="*/ 48184 w 608485"/>
              <a:gd name="connsiteY63" fmla="*/ 352232 h 532346"/>
              <a:gd name="connsiteX64" fmla="*/ 73701 w 608485"/>
              <a:gd name="connsiteY64" fmla="*/ 360485 h 532346"/>
              <a:gd name="connsiteX65" fmla="*/ 149094 w 608485"/>
              <a:gd name="connsiteY65" fmla="*/ 368014 h 532346"/>
              <a:gd name="connsiteX66" fmla="*/ 224486 w 608485"/>
              <a:gd name="connsiteY66" fmla="*/ 360485 h 532346"/>
              <a:gd name="connsiteX67" fmla="*/ 249955 w 608485"/>
              <a:gd name="connsiteY67" fmla="*/ 352232 h 532346"/>
              <a:gd name="connsiteX68" fmla="*/ 256238 w 608485"/>
              <a:gd name="connsiteY68" fmla="*/ 348612 h 532346"/>
              <a:gd name="connsiteX69" fmla="*/ 256238 w 608485"/>
              <a:gd name="connsiteY69" fmla="*/ 336256 h 532346"/>
              <a:gd name="connsiteX70" fmla="*/ 245461 w 608485"/>
              <a:gd name="connsiteY70" fmla="*/ 339731 h 532346"/>
              <a:gd name="connsiteX71" fmla="*/ 149094 w 608485"/>
              <a:gd name="connsiteY71" fmla="*/ 351315 h 532346"/>
              <a:gd name="connsiteX72" fmla="*/ 52678 w 608485"/>
              <a:gd name="connsiteY72" fmla="*/ 339731 h 532346"/>
              <a:gd name="connsiteX73" fmla="*/ 41901 w 608485"/>
              <a:gd name="connsiteY73" fmla="*/ 336256 h 532346"/>
              <a:gd name="connsiteX74" fmla="*/ 352138 w 608485"/>
              <a:gd name="connsiteY74" fmla="*/ 280315 h 532346"/>
              <a:gd name="connsiteX75" fmla="*/ 352138 w 608485"/>
              <a:gd name="connsiteY75" fmla="*/ 293298 h 532346"/>
              <a:gd name="connsiteX76" fmla="*/ 358471 w 608485"/>
              <a:gd name="connsiteY76" fmla="*/ 296917 h 532346"/>
              <a:gd name="connsiteX77" fmla="*/ 383946 w 608485"/>
              <a:gd name="connsiteY77" fmla="*/ 305219 h 532346"/>
              <a:gd name="connsiteX78" fmla="*/ 459356 w 608485"/>
              <a:gd name="connsiteY78" fmla="*/ 312699 h 532346"/>
              <a:gd name="connsiteX79" fmla="*/ 534767 w 608485"/>
              <a:gd name="connsiteY79" fmla="*/ 305219 h 532346"/>
              <a:gd name="connsiteX80" fmla="*/ 560290 w 608485"/>
              <a:gd name="connsiteY80" fmla="*/ 296917 h 532346"/>
              <a:gd name="connsiteX81" fmla="*/ 566574 w 608485"/>
              <a:gd name="connsiteY81" fmla="*/ 293298 h 532346"/>
              <a:gd name="connsiteX82" fmla="*/ 566574 w 608485"/>
              <a:gd name="connsiteY82" fmla="*/ 280315 h 532346"/>
              <a:gd name="connsiteX83" fmla="*/ 555746 w 608485"/>
              <a:gd name="connsiteY83" fmla="*/ 283790 h 532346"/>
              <a:gd name="connsiteX84" fmla="*/ 459356 w 608485"/>
              <a:gd name="connsiteY84" fmla="*/ 295373 h 532346"/>
              <a:gd name="connsiteX85" fmla="*/ 362967 w 608485"/>
              <a:gd name="connsiteY85" fmla="*/ 283790 h 532346"/>
              <a:gd name="connsiteX86" fmla="*/ 352138 w 608485"/>
              <a:gd name="connsiteY86" fmla="*/ 280315 h 532346"/>
              <a:gd name="connsiteX87" fmla="*/ 41901 w 608485"/>
              <a:gd name="connsiteY87" fmla="*/ 277712 h 532346"/>
              <a:gd name="connsiteX88" fmla="*/ 41901 w 608485"/>
              <a:gd name="connsiteY88" fmla="*/ 290068 h 532346"/>
              <a:gd name="connsiteX89" fmla="*/ 48184 w 608485"/>
              <a:gd name="connsiteY89" fmla="*/ 293687 h 532346"/>
              <a:gd name="connsiteX90" fmla="*/ 73701 w 608485"/>
              <a:gd name="connsiteY90" fmla="*/ 301941 h 532346"/>
              <a:gd name="connsiteX91" fmla="*/ 149094 w 608485"/>
              <a:gd name="connsiteY91" fmla="*/ 309470 h 532346"/>
              <a:gd name="connsiteX92" fmla="*/ 224486 w 608485"/>
              <a:gd name="connsiteY92" fmla="*/ 301941 h 532346"/>
              <a:gd name="connsiteX93" fmla="*/ 249955 w 608485"/>
              <a:gd name="connsiteY93" fmla="*/ 293687 h 532346"/>
              <a:gd name="connsiteX94" fmla="*/ 256238 w 608485"/>
              <a:gd name="connsiteY94" fmla="*/ 290068 h 532346"/>
              <a:gd name="connsiteX95" fmla="*/ 256286 w 608485"/>
              <a:gd name="connsiteY95" fmla="*/ 290068 h 532346"/>
              <a:gd name="connsiteX96" fmla="*/ 256286 w 608485"/>
              <a:gd name="connsiteY96" fmla="*/ 277712 h 532346"/>
              <a:gd name="connsiteX97" fmla="*/ 245461 w 608485"/>
              <a:gd name="connsiteY97" fmla="*/ 281187 h 532346"/>
              <a:gd name="connsiteX98" fmla="*/ 149094 w 608485"/>
              <a:gd name="connsiteY98" fmla="*/ 292770 h 532346"/>
              <a:gd name="connsiteX99" fmla="*/ 52678 w 608485"/>
              <a:gd name="connsiteY99" fmla="*/ 281187 h 532346"/>
              <a:gd name="connsiteX100" fmla="*/ 41901 w 608485"/>
              <a:gd name="connsiteY100" fmla="*/ 277712 h 532346"/>
              <a:gd name="connsiteX101" fmla="*/ 352138 w 608485"/>
              <a:gd name="connsiteY101" fmla="*/ 221144 h 532346"/>
              <a:gd name="connsiteX102" fmla="*/ 352138 w 608485"/>
              <a:gd name="connsiteY102" fmla="*/ 234127 h 532346"/>
              <a:gd name="connsiteX103" fmla="*/ 358471 w 608485"/>
              <a:gd name="connsiteY103" fmla="*/ 237746 h 532346"/>
              <a:gd name="connsiteX104" fmla="*/ 383946 w 608485"/>
              <a:gd name="connsiteY104" fmla="*/ 245999 h 532346"/>
              <a:gd name="connsiteX105" fmla="*/ 459356 w 608485"/>
              <a:gd name="connsiteY105" fmla="*/ 253529 h 532346"/>
              <a:gd name="connsiteX106" fmla="*/ 534767 w 608485"/>
              <a:gd name="connsiteY106" fmla="*/ 245999 h 532346"/>
              <a:gd name="connsiteX107" fmla="*/ 560290 w 608485"/>
              <a:gd name="connsiteY107" fmla="*/ 237746 h 532346"/>
              <a:gd name="connsiteX108" fmla="*/ 566574 w 608485"/>
              <a:gd name="connsiteY108" fmla="*/ 234127 h 532346"/>
              <a:gd name="connsiteX109" fmla="*/ 566574 w 608485"/>
              <a:gd name="connsiteY109" fmla="*/ 221144 h 532346"/>
              <a:gd name="connsiteX110" fmla="*/ 555746 w 608485"/>
              <a:gd name="connsiteY110" fmla="*/ 224619 h 532346"/>
              <a:gd name="connsiteX111" fmla="*/ 459356 w 608485"/>
              <a:gd name="connsiteY111" fmla="*/ 236202 h 532346"/>
              <a:gd name="connsiteX112" fmla="*/ 362967 w 608485"/>
              <a:gd name="connsiteY112" fmla="*/ 224619 h 532346"/>
              <a:gd name="connsiteX113" fmla="*/ 352138 w 608485"/>
              <a:gd name="connsiteY113" fmla="*/ 221144 h 532346"/>
              <a:gd name="connsiteX114" fmla="*/ 41901 w 608485"/>
              <a:gd name="connsiteY114" fmla="*/ 218540 h 532346"/>
              <a:gd name="connsiteX115" fmla="*/ 41901 w 608485"/>
              <a:gd name="connsiteY115" fmla="*/ 231523 h 532346"/>
              <a:gd name="connsiteX116" fmla="*/ 48184 w 608485"/>
              <a:gd name="connsiteY116" fmla="*/ 235143 h 532346"/>
              <a:gd name="connsiteX117" fmla="*/ 73701 w 608485"/>
              <a:gd name="connsiteY117" fmla="*/ 243396 h 532346"/>
              <a:gd name="connsiteX118" fmla="*/ 149094 w 608485"/>
              <a:gd name="connsiteY118" fmla="*/ 250925 h 532346"/>
              <a:gd name="connsiteX119" fmla="*/ 224486 w 608485"/>
              <a:gd name="connsiteY119" fmla="*/ 243396 h 532346"/>
              <a:gd name="connsiteX120" fmla="*/ 249955 w 608485"/>
              <a:gd name="connsiteY120" fmla="*/ 235143 h 532346"/>
              <a:gd name="connsiteX121" fmla="*/ 256238 w 608485"/>
              <a:gd name="connsiteY121" fmla="*/ 231523 h 532346"/>
              <a:gd name="connsiteX122" fmla="*/ 256238 w 608485"/>
              <a:gd name="connsiteY122" fmla="*/ 218540 h 532346"/>
              <a:gd name="connsiteX123" fmla="*/ 245461 w 608485"/>
              <a:gd name="connsiteY123" fmla="*/ 222015 h 532346"/>
              <a:gd name="connsiteX124" fmla="*/ 149094 w 608485"/>
              <a:gd name="connsiteY124" fmla="*/ 233599 h 532346"/>
              <a:gd name="connsiteX125" fmla="*/ 52678 w 608485"/>
              <a:gd name="connsiteY125" fmla="*/ 222015 h 532346"/>
              <a:gd name="connsiteX126" fmla="*/ 41901 w 608485"/>
              <a:gd name="connsiteY126" fmla="*/ 218540 h 532346"/>
              <a:gd name="connsiteX127" fmla="*/ 459356 w 608485"/>
              <a:gd name="connsiteY127" fmla="*/ 162793 h 532346"/>
              <a:gd name="connsiteX128" fmla="*/ 383946 w 608485"/>
              <a:gd name="connsiteY128" fmla="*/ 170322 h 532346"/>
              <a:gd name="connsiteX129" fmla="*/ 360840 w 608485"/>
              <a:gd name="connsiteY129" fmla="*/ 177514 h 532346"/>
              <a:gd name="connsiteX130" fmla="*/ 358471 w 608485"/>
              <a:gd name="connsiteY130" fmla="*/ 178576 h 532346"/>
              <a:gd name="connsiteX131" fmla="*/ 383946 w 608485"/>
              <a:gd name="connsiteY131" fmla="*/ 186829 h 532346"/>
              <a:gd name="connsiteX132" fmla="*/ 459356 w 608485"/>
              <a:gd name="connsiteY132" fmla="*/ 194358 h 532346"/>
              <a:gd name="connsiteX133" fmla="*/ 534767 w 608485"/>
              <a:gd name="connsiteY133" fmla="*/ 186829 h 532346"/>
              <a:gd name="connsiteX134" fmla="*/ 560290 w 608485"/>
              <a:gd name="connsiteY134" fmla="*/ 178576 h 532346"/>
              <a:gd name="connsiteX135" fmla="*/ 557873 w 608485"/>
              <a:gd name="connsiteY135" fmla="*/ 177514 h 532346"/>
              <a:gd name="connsiteX136" fmla="*/ 534767 w 608485"/>
              <a:gd name="connsiteY136" fmla="*/ 170322 h 532346"/>
              <a:gd name="connsiteX137" fmla="*/ 459356 w 608485"/>
              <a:gd name="connsiteY137" fmla="*/ 162793 h 532346"/>
              <a:gd name="connsiteX138" fmla="*/ 41901 w 608485"/>
              <a:gd name="connsiteY138" fmla="*/ 159368 h 532346"/>
              <a:gd name="connsiteX139" fmla="*/ 41901 w 608485"/>
              <a:gd name="connsiteY139" fmla="*/ 172351 h 532346"/>
              <a:gd name="connsiteX140" fmla="*/ 48184 w 608485"/>
              <a:gd name="connsiteY140" fmla="*/ 175971 h 532346"/>
              <a:gd name="connsiteX141" fmla="*/ 73701 w 608485"/>
              <a:gd name="connsiteY141" fmla="*/ 184224 h 532346"/>
              <a:gd name="connsiteX142" fmla="*/ 149094 w 608485"/>
              <a:gd name="connsiteY142" fmla="*/ 191754 h 532346"/>
              <a:gd name="connsiteX143" fmla="*/ 224486 w 608485"/>
              <a:gd name="connsiteY143" fmla="*/ 184224 h 532346"/>
              <a:gd name="connsiteX144" fmla="*/ 249955 w 608485"/>
              <a:gd name="connsiteY144" fmla="*/ 175971 h 532346"/>
              <a:gd name="connsiteX145" fmla="*/ 256238 w 608485"/>
              <a:gd name="connsiteY145" fmla="*/ 172351 h 532346"/>
              <a:gd name="connsiteX146" fmla="*/ 256286 w 608485"/>
              <a:gd name="connsiteY146" fmla="*/ 172351 h 532346"/>
              <a:gd name="connsiteX147" fmla="*/ 256286 w 608485"/>
              <a:gd name="connsiteY147" fmla="*/ 159368 h 532346"/>
              <a:gd name="connsiteX148" fmla="*/ 245461 w 608485"/>
              <a:gd name="connsiteY148" fmla="*/ 162843 h 532346"/>
              <a:gd name="connsiteX149" fmla="*/ 149094 w 608485"/>
              <a:gd name="connsiteY149" fmla="*/ 174378 h 532346"/>
              <a:gd name="connsiteX150" fmla="*/ 52678 w 608485"/>
              <a:gd name="connsiteY150" fmla="*/ 162843 h 532346"/>
              <a:gd name="connsiteX151" fmla="*/ 41901 w 608485"/>
              <a:gd name="connsiteY151" fmla="*/ 159368 h 532346"/>
              <a:gd name="connsiteX152" fmla="*/ 459356 w 608485"/>
              <a:gd name="connsiteY152" fmla="*/ 120949 h 532346"/>
              <a:gd name="connsiteX153" fmla="*/ 555746 w 608485"/>
              <a:gd name="connsiteY153" fmla="*/ 132532 h 532346"/>
              <a:gd name="connsiteX154" fmla="*/ 589197 w 608485"/>
              <a:gd name="connsiteY154" fmla="*/ 146963 h 532346"/>
              <a:gd name="connsiteX155" fmla="*/ 608437 w 608485"/>
              <a:gd name="connsiteY155" fmla="*/ 177514 h 532346"/>
              <a:gd name="connsiteX156" fmla="*/ 608485 w 608485"/>
              <a:gd name="connsiteY156" fmla="*/ 177514 h 532346"/>
              <a:gd name="connsiteX157" fmla="*/ 608485 w 608485"/>
              <a:gd name="connsiteY157" fmla="*/ 475395 h 532346"/>
              <a:gd name="connsiteX158" fmla="*/ 589101 w 608485"/>
              <a:gd name="connsiteY158" fmla="*/ 506960 h 532346"/>
              <a:gd name="connsiteX159" fmla="*/ 555649 w 608485"/>
              <a:gd name="connsiteY159" fmla="*/ 521149 h 532346"/>
              <a:gd name="connsiteX160" fmla="*/ 459356 w 608485"/>
              <a:gd name="connsiteY160" fmla="*/ 532346 h 532346"/>
              <a:gd name="connsiteX161" fmla="*/ 363112 w 608485"/>
              <a:gd name="connsiteY161" fmla="*/ 521149 h 532346"/>
              <a:gd name="connsiteX162" fmla="*/ 329660 w 608485"/>
              <a:gd name="connsiteY162" fmla="*/ 506960 h 532346"/>
              <a:gd name="connsiteX163" fmla="*/ 310276 w 608485"/>
              <a:gd name="connsiteY163" fmla="*/ 475395 h 532346"/>
              <a:gd name="connsiteX164" fmla="*/ 310276 w 608485"/>
              <a:gd name="connsiteY164" fmla="*/ 415307 h 532346"/>
              <a:gd name="connsiteX165" fmla="*/ 310276 w 608485"/>
              <a:gd name="connsiteY165" fmla="*/ 356136 h 532346"/>
              <a:gd name="connsiteX166" fmla="*/ 310276 w 608485"/>
              <a:gd name="connsiteY166" fmla="*/ 296917 h 532346"/>
              <a:gd name="connsiteX167" fmla="*/ 310276 w 608485"/>
              <a:gd name="connsiteY167" fmla="*/ 237746 h 532346"/>
              <a:gd name="connsiteX168" fmla="*/ 310276 w 608485"/>
              <a:gd name="connsiteY168" fmla="*/ 178576 h 532346"/>
              <a:gd name="connsiteX169" fmla="*/ 310276 w 608485"/>
              <a:gd name="connsiteY169" fmla="*/ 177514 h 532346"/>
              <a:gd name="connsiteX170" fmla="*/ 329515 w 608485"/>
              <a:gd name="connsiteY170" fmla="*/ 146963 h 532346"/>
              <a:gd name="connsiteX171" fmla="*/ 362967 w 608485"/>
              <a:gd name="connsiteY171" fmla="*/ 132532 h 532346"/>
              <a:gd name="connsiteX172" fmla="*/ 459356 w 608485"/>
              <a:gd name="connsiteY172" fmla="*/ 120949 h 532346"/>
              <a:gd name="connsiteX173" fmla="*/ 41901 w 608485"/>
              <a:gd name="connsiteY173" fmla="*/ 100196 h 532346"/>
              <a:gd name="connsiteX174" fmla="*/ 41901 w 608485"/>
              <a:gd name="connsiteY174" fmla="*/ 113180 h 532346"/>
              <a:gd name="connsiteX175" fmla="*/ 48184 w 608485"/>
              <a:gd name="connsiteY175" fmla="*/ 116799 h 532346"/>
              <a:gd name="connsiteX176" fmla="*/ 73701 w 608485"/>
              <a:gd name="connsiteY176" fmla="*/ 125052 h 532346"/>
              <a:gd name="connsiteX177" fmla="*/ 149094 w 608485"/>
              <a:gd name="connsiteY177" fmla="*/ 132582 h 532346"/>
              <a:gd name="connsiteX178" fmla="*/ 224486 w 608485"/>
              <a:gd name="connsiteY178" fmla="*/ 125052 h 532346"/>
              <a:gd name="connsiteX179" fmla="*/ 249955 w 608485"/>
              <a:gd name="connsiteY179" fmla="*/ 116799 h 532346"/>
              <a:gd name="connsiteX180" fmla="*/ 256238 w 608485"/>
              <a:gd name="connsiteY180" fmla="*/ 113180 h 532346"/>
              <a:gd name="connsiteX181" fmla="*/ 256238 w 608485"/>
              <a:gd name="connsiteY181" fmla="*/ 100196 h 532346"/>
              <a:gd name="connsiteX182" fmla="*/ 245461 w 608485"/>
              <a:gd name="connsiteY182" fmla="*/ 103671 h 532346"/>
              <a:gd name="connsiteX183" fmla="*/ 149094 w 608485"/>
              <a:gd name="connsiteY183" fmla="*/ 115207 h 532346"/>
              <a:gd name="connsiteX184" fmla="*/ 52678 w 608485"/>
              <a:gd name="connsiteY184" fmla="*/ 103671 h 532346"/>
              <a:gd name="connsiteX185" fmla="*/ 41901 w 608485"/>
              <a:gd name="connsiteY185" fmla="*/ 100196 h 532346"/>
              <a:gd name="connsiteX186" fmla="*/ 149094 w 608485"/>
              <a:gd name="connsiteY186" fmla="*/ 41845 h 532346"/>
              <a:gd name="connsiteX187" fmla="*/ 73701 w 608485"/>
              <a:gd name="connsiteY187" fmla="*/ 49326 h 532346"/>
              <a:gd name="connsiteX188" fmla="*/ 50552 w 608485"/>
              <a:gd name="connsiteY188" fmla="*/ 56517 h 532346"/>
              <a:gd name="connsiteX189" fmla="*/ 48184 w 608485"/>
              <a:gd name="connsiteY189" fmla="*/ 57627 h 532346"/>
              <a:gd name="connsiteX190" fmla="*/ 73701 w 608485"/>
              <a:gd name="connsiteY190" fmla="*/ 65881 h 532346"/>
              <a:gd name="connsiteX191" fmla="*/ 149094 w 608485"/>
              <a:gd name="connsiteY191" fmla="*/ 73410 h 532346"/>
              <a:gd name="connsiteX192" fmla="*/ 224486 w 608485"/>
              <a:gd name="connsiteY192" fmla="*/ 65881 h 532346"/>
              <a:gd name="connsiteX193" fmla="*/ 249955 w 608485"/>
              <a:gd name="connsiteY193" fmla="*/ 57627 h 532346"/>
              <a:gd name="connsiteX194" fmla="*/ 247587 w 608485"/>
              <a:gd name="connsiteY194" fmla="*/ 56517 h 532346"/>
              <a:gd name="connsiteX195" fmla="*/ 224486 w 608485"/>
              <a:gd name="connsiteY195" fmla="*/ 49326 h 532346"/>
              <a:gd name="connsiteX196" fmla="*/ 149094 w 608485"/>
              <a:gd name="connsiteY196" fmla="*/ 41845 h 532346"/>
              <a:gd name="connsiteX197" fmla="*/ 149094 w 608485"/>
              <a:gd name="connsiteY197" fmla="*/ 0 h 532346"/>
              <a:gd name="connsiteX198" fmla="*/ 245461 w 608485"/>
              <a:gd name="connsiteY198" fmla="*/ 11535 h 532346"/>
              <a:gd name="connsiteX199" fmla="*/ 278904 w 608485"/>
              <a:gd name="connsiteY199" fmla="*/ 26014 h 532346"/>
              <a:gd name="connsiteX200" fmla="*/ 298139 w 608485"/>
              <a:gd name="connsiteY200" fmla="*/ 56517 h 532346"/>
              <a:gd name="connsiteX201" fmla="*/ 298139 w 608485"/>
              <a:gd name="connsiteY201" fmla="*/ 57627 h 532346"/>
              <a:gd name="connsiteX202" fmla="*/ 298139 w 608485"/>
              <a:gd name="connsiteY202" fmla="*/ 116799 h 532346"/>
              <a:gd name="connsiteX203" fmla="*/ 298139 w 608485"/>
              <a:gd name="connsiteY203" fmla="*/ 175971 h 532346"/>
              <a:gd name="connsiteX204" fmla="*/ 298139 w 608485"/>
              <a:gd name="connsiteY204" fmla="*/ 235143 h 532346"/>
              <a:gd name="connsiteX205" fmla="*/ 298139 w 608485"/>
              <a:gd name="connsiteY205" fmla="*/ 293687 h 532346"/>
              <a:gd name="connsiteX206" fmla="*/ 298139 w 608485"/>
              <a:gd name="connsiteY206" fmla="*/ 352232 h 532346"/>
              <a:gd name="connsiteX207" fmla="*/ 298139 w 608485"/>
              <a:gd name="connsiteY207" fmla="*/ 412659 h 532346"/>
              <a:gd name="connsiteX208" fmla="*/ 298139 w 608485"/>
              <a:gd name="connsiteY208" fmla="*/ 475112 h 532346"/>
              <a:gd name="connsiteX209" fmla="*/ 278759 w 608485"/>
              <a:gd name="connsiteY209" fmla="*/ 506677 h 532346"/>
              <a:gd name="connsiteX210" fmla="*/ 245316 w 608485"/>
              <a:gd name="connsiteY210" fmla="*/ 520915 h 532346"/>
              <a:gd name="connsiteX211" fmla="*/ 149094 w 608485"/>
              <a:gd name="connsiteY211" fmla="*/ 532064 h 532346"/>
              <a:gd name="connsiteX212" fmla="*/ 52823 w 608485"/>
              <a:gd name="connsiteY212" fmla="*/ 520915 h 532346"/>
              <a:gd name="connsiteX213" fmla="*/ 19380 w 608485"/>
              <a:gd name="connsiteY213" fmla="*/ 506677 h 532346"/>
              <a:gd name="connsiteX214" fmla="*/ 0 w 608485"/>
              <a:gd name="connsiteY214" fmla="*/ 475112 h 532346"/>
              <a:gd name="connsiteX215" fmla="*/ 0 w 608485"/>
              <a:gd name="connsiteY215" fmla="*/ 412659 h 532346"/>
              <a:gd name="connsiteX216" fmla="*/ 0 w 608485"/>
              <a:gd name="connsiteY216" fmla="*/ 352232 h 532346"/>
              <a:gd name="connsiteX217" fmla="*/ 0 w 608485"/>
              <a:gd name="connsiteY217" fmla="*/ 293687 h 532346"/>
              <a:gd name="connsiteX218" fmla="*/ 0 w 608485"/>
              <a:gd name="connsiteY218" fmla="*/ 235143 h 532346"/>
              <a:gd name="connsiteX219" fmla="*/ 0 w 608485"/>
              <a:gd name="connsiteY219" fmla="*/ 175971 h 532346"/>
              <a:gd name="connsiteX220" fmla="*/ 0 w 608485"/>
              <a:gd name="connsiteY220" fmla="*/ 116799 h 532346"/>
              <a:gd name="connsiteX221" fmla="*/ 0 w 608485"/>
              <a:gd name="connsiteY221" fmla="*/ 57627 h 532346"/>
              <a:gd name="connsiteX222" fmla="*/ 0 w 608485"/>
              <a:gd name="connsiteY222" fmla="*/ 56517 h 532346"/>
              <a:gd name="connsiteX223" fmla="*/ 19235 w 608485"/>
              <a:gd name="connsiteY223" fmla="*/ 26014 h 532346"/>
              <a:gd name="connsiteX224" fmla="*/ 52678 w 608485"/>
              <a:gd name="connsiteY224" fmla="*/ 11535 h 532346"/>
              <a:gd name="connsiteX225" fmla="*/ 149094 w 608485"/>
              <a:gd name="connsiteY225" fmla="*/ 0 h 53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Lst>
            <a:rect l="l" t="t" r="r" b="b"/>
            <a:pathLst>
              <a:path w="608485" h="532346">
                <a:moveTo>
                  <a:pt x="352138" y="457876"/>
                </a:moveTo>
                <a:lnTo>
                  <a:pt x="352138" y="471679"/>
                </a:lnTo>
                <a:cubicBezTo>
                  <a:pt x="355667" y="474237"/>
                  <a:pt x="365045" y="479063"/>
                  <a:pt x="383994" y="483262"/>
                </a:cubicBezTo>
                <a:cubicBezTo>
                  <a:pt x="404974" y="487944"/>
                  <a:pt x="431754" y="490502"/>
                  <a:pt x="459356" y="490502"/>
                </a:cubicBezTo>
                <a:cubicBezTo>
                  <a:pt x="486958" y="490502"/>
                  <a:pt x="513739" y="487944"/>
                  <a:pt x="534767" y="483262"/>
                </a:cubicBezTo>
                <a:cubicBezTo>
                  <a:pt x="553668" y="479063"/>
                  <a:pt x="563094" y="474237"/>
                  <a:pt x="566574" y="471679"/>
                </a:cubicBezTo>
                <a:lnTo>
                  <a:pt x="566574" y="457876"/>
                </a:lnTo>
                <a:cubicBezTo>
                  <a:pt x="563190" y="459082"/>
                  <a:pt x="559565" y="460241"/>
                  <a:pt x="555746" y="461351"/>
                </a:cubicBezTo>
                <a:cubicBezTo>
                  <a:pt x="529739" y="468783"/>
                  <a:pt x="495515" y="472886"/>
                  <a:pt x="459356" y="472886"/>
                </a:cubicBezTo>
                <a:cubicBezTo>
                  <a:pt x="423246" y="472886"/>
                  <a:pt x="389022" y="468783"/>
                  <a:pt x="362967" y="461351"/>
                </a:cubicBezTo>
                <a:cubicBezTo>
                  <a:pt x="359148" y="460241"/>
                  <a:pt x="355571" y="459082"/>
                  <a:pt x="352138" y="457876"/>
                </a:cubicBezTo>
                <a:close/>
                <a:moveTo>
                  <a:pt x="41901" y="455228"/>
                </a:moveTo>
                <a:lnTo>
                  <a:pt x="41901" y="471396"/>
                </a:lnTo>
                <a:cubicBezTo>
                  <a:pt x="45381" y="473954"/>
                  <a:pt x="54756" y="478780"/>
                  <a:pt x="73701" y="482979"/>
                </a:cubicBezTo>
                <a:cubicBezTo>
                  <a:pt x="94724" y="487661"/>
                  <a:pt x="121498" y="490267"/>
                  <a:pt x="149094" y="490267"/>
                </a:cubicBezTo>
                <a:cubicBezTo>
                  <a:pt x="176641" y="490267"/>
                  <a:pt x="203415" y="487661"/>
                  <a:pt x="224438" y="482979"/>
                </a:cubicBezTo>
                <a:cubicBezTo>
                  <a:pt x="243383" y="478780"/>
                  <a:pt x="252758" y="473954"/>
                  <a:pt x="256238" y="471396"/>
                </a:cubicBezTo>
                <a:lnTo>
                  <a:pt x="256238" y="455228"/>
                </a:lnTo>
                <a:cubicBezTo>
                  <a:pt x="252855" y="456482"/>
                  <a:pt x="249279" y="457641"/>
                  <a:pt x="245461" y="458703"/>
                </a:cubicBezTo>
                <a:cubicBezTo>
                  <a:pt x="219412" y="466184"/>
                  <a:pt x="185195" y="470286"/>
                  <a:pt x="149094" y="470286"/>
                </a:cubicBezTo>
                <a:cubicBezTo>
                  <a:pt x="112944" y="470286"/>
                  <a:pt x="78727" y="466184"/>
                  <a:pt x="52678" y="458703"/>
                </a:cubicBezTo>
                <a:cubicBezTo>
                  <a:pt x="48909" y="457641"/>
                  <a:pt x="45284" y="456482"/>
                  <a:pt x="41901" y="455228"/>
                </a:cubicBezTo>
                <a:close/>
                <a:moveTo>
                  <a:pt x="352138" y="398705"/>
                </a:moveTo>
                <a:lnTo>
                  <a:pt x="352138" y="411688"/>
                </a:lnTo>
                <a:cubicBezTo>
                  <a:pt x="353395" y="412605"/>
                  <a:pt x="355425" y="413859"/>
                  <a:pt x="358471" y="415307"/>
                </a:cubicBezTo>
                <a:cubicBezTo>
                  <a:pt x="363692" y="417769"/>
                  <a:pt x="371861" y="420809"/>
                  <a:pt x="383946" y="423560"/>
                </a:cubicBezTo>
                <a:cubicBezTo>
                  <a:pt x="405071" y="428387"/>
                  <a:pt x="431851" y="431090"/>
                  <a:pt x="459356" y="431090"/>
                </a:cubicBezTo>
                <a:cubicBezTo>
                  <a:pt x="486862" y="431090"/>
                  <a:pt x="513642" y="428387"/>
                  <a:pt x="534767" y="423560"/>
                </a:cubicBezTo>
                <a:cubicBezTo>
                  <a:pt x="546852" y="420809"/>
                  <a:pt x="555021" y="417769"/>
                  <a:pt x="560290" y="415307"/>
                </a:cubicBezTo>
                <a:cubicBezTo>
                  <a:pt x="563287" y="413859"/>
                  <a:pt x="565317" y="412605"/>
                  <a:pt x="566574" y="411688"/>
                </a:cubicBezTo>
                <a:lnTo>
                  <a:pt x="566574" y="398705"/>
                </a:lnTo>
                <a:cubicBezTo>
                  <a:pt x="563190" y="399911"/>
                  <a:pt x="559565" y="401070"/>
                  <a:pt x="555746" y="402180"/>
                </a:cubicBezTo>
                <a:cubicBezTo>
                  <a:pt x="529739" y="409612"/>
                  <a:pt x="495515" y="413715"/>
                  <a:pt x="459356" y="413715"/>
                </a:cubicBezTo>
                <a:cubicBezTo>
                  <a:pt x="423246" y="413715"/>
                  <a:pt x="389022" y="409612"/>
                  <a:pt x="362967" y="402180"/>
                </a:cubicBezTo>
                <a:cubicBezTo>
                  <a:pt x="359148" y="401070"/>
                  <a:pt x="355571" y="399911"/>
                  <a:pt x="352138" y="398705"/>
                </a:cubicBezTo>
                <a:close/>
                <a:moveTo>
                  <a:pt x="41901" y="394801"/>
                </a:moveTo>
                <a:lnTo>
                  <a:pt x="41901" y="409039"/>
                </a:lnTo>
                <a:cubicBezTo>
                  <a:pt x="43157" y="410004"/>
                  <a:pt x="45187" y="411259"/>
                  <a:pt x="48184" y="412659"/>
                </a:cubicBezTo>
                <a:cubicBezTo>
                  <a:pt x="53403" y="415168"/>
                  <a:pt x="61619" y="418161"/>
                  <a:pt x="73701" y="420912"/>
                </a:cubicBezTo>
                <a:cubicBezTo>
                  <a:pt x="94772" y="425786"/>
                  <a:pt x="121546" y="428441"/>
                  <a:pt x="149094" y="428441"/>
                </a:cubicBezTo>
                <a:cubicBezTo>
                  <a:pt x="176593" y="428441"/>
                  <a:pt x="203367" y="425786"/>
                  <a:pt x="224486" y="420912"/>
                </a:cubicBezTo>
                <a:cubicBezTo>
                  <a:pt x="236520" y="418161"/>
                  <a:pt x="244736" y="415168"/>
                  <a:pt x="249955" y="412659"/>
                </a:cubicBezTo>
                <a:cubicBezTo>
                  <a:pt x="252952" y="411259"/>
                  <a:pt x="255030" y="410004"/>
                  <a:pt x="256238" y="409039"/>
                </a:cubicBezTo>
                <a:lnTo>
                  <a:pt x="256238" y="394801"/>
                </a:lnTo>
                <a:cubicBezTo>
                  <a:pt x="252855" y="396007"/>
                  <a:pt x="249279" y="397166"/>
                  <a:pt x="245461" y="398276"/>
                </a:cubicBezTo>
                <a:cubicBezTo>
                  <a:pt x="219412" y="405709"/>
                  <a:pt x="185195" y="409811"/>
                  <a:pt x="149094" y="409811"/>
                </a:cubicBezTo>
                <a:cubicBezTo>
                  <a:pt x="112944" y="409811"/>
                  <a:pt x="78727" y="405709"/>
                  <a:pt x="52678" y="398276"/>
                </a:cubicBezTo>
                <a:cubicBezTo>
                  <a:pt x="48909" y="397166"/>
                  <a:pt x="45284" y="396007"/>
                  <a:pt x="41901" y="394801"/>
                </a:cubicBezTo>
                <a:close/>
                <a:moveTo>
                  <a:pt x="352138" y="339534"/>
                </a:moveTo>
                <a:lnTo>
                  <a:pt x="352138" y="352517"/>
                </a:lnTo>
                <a:cubicBezTo>
                  <a:pt x="353395" y="353434"/>
                  <a:pt x="355425" y="354689"/>
                  <a:pt x="358471" y="356136"/>
                </a:cubicBezTo>
                <a:cubicBezTo>
                  <a:pt x="363692" y="358598"/>
                  <a:pt x="371861" y="361590"/>
                  <a:pt x="383946" y="364390"/>
                </a:cubicBezTo>
                <a:cubicBezTo>
                  <a:pt x="405071" y="369216"/>
                  <a:pt x="431851" y="371919"/>
                  <a:pt x="459356" y="371919"/>
                </a:cubicBezTo>
                <a:cubicBezTo>
                  <a:pt x="486862" y="371919"/>
                  <a:pt x="513642" y="369216"/>
                  <a:pt x="534767" y="364390"/>
                </a:cubicBezTo>
                <a:cubicBezTo>
                  <a:pt x="546852" y="361590"/>
                  <a:pt x="555021" y="358598"/>
                  <a:pt x="560290" y="356136"/>
                </a:cubicBezTo>
                <a:cubicBezTo>
                  <a:pt x="563287" y="354689"/>
                  <a:pt x="565317" y="353434"/>
                  <a:pt x="566574" y="352468"/>
                </a:cubicBezTo>
                <a:lnTo>
                  <a:pt x="566574" y="339534"/>
                </a:lnTo>
                <a:cubicBezTo>
                  <a:pt x="563190" y="340740"/>
                  <a:pt x="559565" y="341899"/>
                  <a:pt x="555746" y="343009"/>
                </a:cubicBezTo>
                <a:cubicBezTo>
                  <a:pt x="529739" y="350441"/>
                  <a:pt x="495515" y="354544"/>
                  <a:pt x="459356" y="354544"/>
                </a:cubicBezTo>
                <a:cubicBezTo>
                  <a:pt x="423246" y="354544"/>
                  <a:pt x="389022" y="350441"/>
                  <a:pt x="362967" y="343009"/>
                </a:cubicBezTo>
                <a:cubicBezTo>
                  <a:pt x="359148" y="341899"/>
                  <a:pt x="355571" y="340740"/>
                  <a:pt x="352138" y="339534"/>
                </a:cubicBezTo>
                <a:close/>
                <a:moveTo>
                  <a:pt x="41901" y="336256"/>
                </a:moveTo>
                <a:lnTo>
                  <a:pt x="41901" y="348612"/>
                </a:lnTo>
                <a:cubicBezTo>
                  <a:pt x="43157" y="349529"/>
                  <a:pt x="45187" y="350784"/>
                  <a:pt x="48184" y="352232"/>
                </a:cubicBezTo>
                <a:cubicBezTo>
                  <a:pt x="53403" y="354693"/>
                  <a:pt x="61619" y="357686"/>
                  <a:pt x="73701" y="360485"/>
                </a:cubicBezTo>
                <a:cubicBezTo>
                  <a:pt x="94772" y="365311"/>
                  <a:pt x="121546" y="368014"/>
                  <a:pt x="149094" y="368014"/>
                </a:cubicBezTo>
                <a:cubicBezTo>
                  <a:pt x="176593" y="368014"/>
                  <a:pt x="203367" y="365311"/>
                  <a:pt x="224486" y="360485"/>
                </a:cubicBezTo>
                <a:cubicBezTo>
                  <a:pt x="236520" y="357686"/>
                  <a:pt x="244736" y="354693"/>
                  <a:pt x="249955" y="352232"/>
                </a:cubicBezTo>
                <a:cubicBezTo>
                  <a:pt x="252952" y="350784"/>
                  <a:pt x="255030" y="349529"/>
                  <a:pt x="256238" y="348612"/>
                </a:cubicBezTo>
                <a:lnTo>
                  <a:pt x="256238" y="336256"/>
                </a:lnTo>
                <a:cubicBezTo>
                  <a:pt x="252855" y="337511"/>
                  <a:pt x="249279" y="338670"/>
                  <a:pt x="245461" y="339731"/>
                </a:cubicBezTo>
                <a:cubicBezTo>
                  <a:pt x="219412" y="347212"/>
                  <a:pt x="185195" y="351315"/>
                  <a:pt x="149094" y="351315"/>
                </a:cubicBezTo>
                <a:cubicBezTo>
                  <a:pt x="112944" y="351315"/>
                  <a:pt x="78727" y="347212"/>
                  <a:pt x="52678" y="339731"/>
                </a:cubicBezTo>
                <a:cubicBezTo>
                  <a:pt x="48909" y="338670"/>
                  <a:pt x="45284" y="337511"/>
                  <a:pt x="41901" y="336256"/>
                </a:cubicBezTo>
                <a:close/>
                <a:moveTo>
                  <a:pt x="352138" y="280315"/>
                </a:moveTo>
                <a:lnTo>
                  <a:pt x="352138" y="293298"/>
                </a:lnTo>
                <a:cubicBezTo>
                  <a:pt x="353395" y="294263"/>
                  <a:pt x="355425" y="295518"/>
                  <a:pt x="358471" y="296917"/>
                </a:cubicBezTo>
                <a:cubicBezTo>
                  <a:pt x="363692" y="299427"/>
                  <a:pt x="371861" y="302419"/>
                  <a:pt x="383946" y="305219"/>
                </a:cubicBezTo>
                <a:cubicBezTo>
                  <a:pt x="405071" y="310045"/>
                  <a:pt x="431851" y="312699"/>
                  <a:pt x="459356" y="312699"/>
                </a:cubicBezTo>
                <a:cubicBezTo>
                  <a:pt x="486862" y="312699"/>
                  <a:pt x="513642" y="310045"/>
                  <a:pt x="534767" y="305219"/>
                </a:cubicBezTo>
                <a:cubicBezTo>
                  <a:pt x="546852" y="302419"/>
                  <a:pt x="555021" y="299427"/>
                  <a:pt x="560290" y="296917"/>
                </a:cubicBezTo>
                <a:cubicBezTo>
                  <a:pt x="563287" y="295518"/>
                  <a:pt x="565317" y="294263"/>
                  <a:pt x="566574" y="293298"/>
                </a:cubicBezTo>
                <a:lnTo>
                  <a:pt x="566574" y="280315"/>
                </a:lnTo>
                <a:cubicBezTo>
                  <a:pt x="563190" y="281570"/>
                  <a:pt x="559565" y="282728"/>
                  <a:pt x="555746" y="283790"/>
                </a:cubicBezTo>
                <a:cubicBezTo>
                  <a:pt x="529739" y="291271"/>
                  <a:pt x="495515" y="295373"/>
                  <a:pt x="459356" y="295373"/>
                </a:cubicBezTo>
                <a:cubicBezTo>
                  <a:pt x="423246" y="295373"/>
                  <a:pt x="389022" y="291271"/>
                  <a:pt x="362967" y="283790"/>
                </a:cubicBezTo>
                <a:cubicBezTo>
                  <a:pt x="359148" y="282728"/>
                  <a:pt x="355571" y="281570"/>
                  <a:pt x="352138" y="280315"/>
                </a:cubicBezTo>
                <a:close/>
                <a:moveTo>
                  <a:pt x="41901" y="277712"/>
                </a:moveTo>
                <a:lnTo>
                  <a:pt x="41901" y="290068"/>
                </a:lnTo>
                <a:cubicBezTo>
                  <a:pt x="43157" y="291033"/>
                  <a:pt x="45187" y="292288"/>
                  <a:pt x="48184" y="293687"/>
                </a:cubicBezTo>
                <a:cubicBezTo>
                  <a:pt x="53451" y="296197"/>
                  <a:pt x="61619" y="299190"/>
                  <a:pt x="73701" y="301941"/>
                </a:cubicBezTo>
                <a:cubicBezTo>
                  <a:pt x="94821" y="306815"/>
                  <a:pt x="121595" y="309470"/>
                  <a:pt x="149094" y="309470"/>
                </a:cubicBezTo>
                <a:cubicBezTo>
                  <a:pt x="176593" y="309470"/>
                  <a:pt x="203367" y="306815"/>
                  <a:pt x="224486" y="301941"/>
                </a:cubicBezTo>
                <a:cubicBezTo>
                  <a:pt x="236520" y="299190"/>
                  <a:pt x="244736" y="296197"/>
                  <a:pt x="249955" y="293687"/>
                </a:cubicBezTo>
                <a:cubicBezTo>
                  <a:pt x="252952" y="292288"/>
                  <a:pt x="255030" y="291033"/>
                  <a:pt x="256238" y="290068"/>
                </a:cubicBezTo>
                <a:lnTo>
                  <a:pt x="256286" y="290068"/>
                </a:lnTo>
                <a:lnTo>
                  <a:pt x="256286" y="277712"/>
                </a:lnTo>
                <a:cubicBezTo>
                  <a:pt x="252855" y="278967"/>
                  <a:pt x="249279" y="280125"/>
                  <a:pt x="245461" y="281187"/>
                </a:cubicBezTo>
                <a:cubicBezTo>
                  <a:pt x="219412" y="288668"/>
                  <a:pt x="185195" y="292770"/>
                  <a:pt x="149094" y="292770"/>
                </a:cubicBezTo>
                <a:cubicBezTo>
                  <a:pt x="112944" y="292770"/>
                  <a:pt x="78727" y="288668"/>
                  <a:pt x="52678" y="281187"/>
                </a:cubicBezTo>
                <a:cubicBezTo>
                  <a:pt x="48909" y="280125"/>
                  <a:pt x="45284" y="278967"/>
                  <a:pt x="41901" y="277712"/>
                </a:cubicBezTo>
                <a:close/>
                <a:moveTo>
                  <a:pt x="352138" y="221144"/>
                </a:moveTo>
                <a:lnTo>
                  <a:pt x="352138" y="234127"/>
                </a:lnTo>
                <a:cubicBezTo>
                  <a:pt x="353395" y="235092"/>
                  <a:pt x="355425" y="236347"/>
                  <a:pt x="358471" y="237746"/>
                </a:cubicBezTo>
                <a:cubicBezTo>
                  <a:pt x="363692" y="240256"/>
                  <a:pt x="371861" y="243248"/>
                  <a:pt x="383946" y="245999"/>
                </a:cubicBezTo>
                <a:cubicBezTo>
                  <a:pt x="405071" y="250874"/>
                  <a:pt x="431851" y="253529"/>
                  <a:pt x="459356" y="253529"/>
                </a:cubicBezTo>
                <a:cubicBezTo>
                  <a:pt x="486862" y="253529"/>
                  <a:pt x="513642" y="250874"/>
                  <a:pt x="534767" y="245999"/>
                </a:cubicBezTo>
                <a:cubicBezTo>
                  <a:pt x="546852" y="243248"/>
                  <a:pt x="555021" y="240256"/>
                  <a:pt x="560290" y="237746"/>
                </a:cubicBezTo>
                <a:cubicBezTo>
                  <a:pt x="563287" y="236347"/>
                  <a:pt x="565317" y="235092"/>
                  <a:pt x="566574" y="234127"/>
                </a:cubicBezTo>
                <a:lnTo>
                  <a:pt x="566574" y="221144"/>
                </a:lnTo>
                <a:cubicBezTo>
                  <a:pt x="563190" y="222399"/>
                  <a:pt x="559565" y="223557"/>
                  <a:pt x="555746" y="224619"/>
                </a:cubicBezTo>
                <a:cubicBezTo>
                  <a:pt x="529739" y="232100"/>
                  <a:pt x="495515" y="236202"/>
                  <a:pt x="459356" y="236202"/>
                </a:cubicBezTo>
                <a:cubicBezTo>
                  <a:pt x="423246" y="236202"/>
                  <a:pt x="389022" y="232100"/>
                  <a:pt x="362967" y="224619"/>
                </a:cubicBezTo>
                <a:cubicBezTo>
                  <a:pt x="359148" y="223557"/>
                  <a:pt x="355571" y="222399"/>
                  <a:pt x="352138" y="221144"/>
                </a:cubicBezTo>
                <a:close/>
                <a:moveTo>
                  <a:pt x="41901" y="218540"/>
                </a:moveTo>
                <a:lnTo>
                  <a:pt x="41901" y="231523"/>
                </a:lnTo>
                <a:cubicBezTo>
                  <a:pt x="43157" y="232488"/>
                  <a:pt x="45187" y="233743"/>
                  <a:pt x="48184" y="235143"/>
                </a:cubicBezTo>
                <a:cubicBezTo>
                  <a:pt x="53403" y="237653"/>
                  <a:pt x="61619" y="240645"/>
                  <a:pt x="73701" y="243396"/>
                </a:cubicBezTo>
                <a:cubicBezTo>
                  <a:pt x="94772" y="248271"/>
                  <a:pt x="121546" y="250925"/>
                  <a:pt x="149094" y="250925"/>
                </a:cubicBezTo>
                <a:cubicBezTo>
                  <a:pt x="176593" y="250925"/>
                  <a:pt x="203367" y="248271"/>
                  <a:pt x="224486" y="243396"/>
                </a:cubicBezTo>
                <a:cubicBezTo>
                  <a:pt x="236520" y="240645"/>
                  <a:pt x="244736" y="237653"/>
                  <a:pt x="249955" y="235143"/>
                </a:cubicBezTo>
                <a:cubicBezTo>
                  <a:pt x="252952" y="233743"/>
                  <a:pt x="255030" y="232488"/>
                  <a:pt x="256238" y="231523"/>
                </a:cubicBezTo>
                <a:lnTo>
                  <a:pt x="256238" y="218540"/>
                </a:lnTo>
                <a:cubicBezTo>
                  <a:pt x="252855" y="219795"/>
                  <a:pt x="249279" y="220953"/>
                  <a:pt x="245461" y="222015"/>
                </a:cubicBezTo>
                <a:cubicBezTo>
                  <a:pt x="219412" y="229496"/>
                  <a:pt x="185195" y="233599"/>
                  <a:pt x="149094" y="233599"/>
                </a:cubicBezTo>
                <a:cubicBezTo>
                  <a:pt x="112944" y="233599"/>
                  <a:pt x="78727" y="229496"/>
                  <a:pt x="52678" y="222015"/>
                </a:cubicBezTo>
                <a:cubicBezTo>
                  <a:pt x="48909" y="220953"/>
                  <a:pt x="45284" y="219795"/>
                  <a:pt x="41901" y="218540"/>
                </a:cubicBezTo>
                <a:close/>
                <a:moveTo>
                  <a:pt x="459356" y="162793"/>
                </a:moveTo>
                <a:cubicBezTo>
                  <a:pt x="431851" y="162793"/>
                  <a:pt x="405071" y="165448"/>
                  <a:pt x="383946" y="170322"/>
                </a:cubicBezTo>
                <a:cubicBezTo>
                  <a:pt x="373553" y="172687"/>
                  <a:pt x="366060" y="175245"/>
                  <a:pt x="360840" y="177514"/>
                </a:cubicBezTo>
                <a:cubicBezTo>
                  <a:pt x="359969" y="177852"/>
                  <a:pt x="359196" y="178238"/>
                  <a:pt x="358471" y="178576"/>
                </a:cubicBezTo>
                <a:cubicBezTo>
                  <a:pt x="363692" y="181085"/>
                  <a:pt x="371861" y="184078"/>
                  <a:pt x="383946" y="186829"/>
                </a:cubicBezTo>
                <a:cubicBezTo>
                  <a:pt x="405071" y="191703"/>
                  <a:pt x="431851" y="194358"/>
                  <a:pt x="459356" y="194358"/>
                </a:cubicBezTo>
                <a:cubicBezTo>
                  <a:pt x="486862" y="194358"/>
                  <a:pt x="513642" y="191703"/>
                  <a:pt x="534767" y="186829"/>
                </a:cubicBezTo>
                <a:cubicBezTo>
                  <a:pt x="546852" y="184078"/>
                  <a:pt x="555021" y="181085"/>
                  <a:pt x="560290" y="178576"/>
                </a:cubicBezTo>
                <a:cubicBezTo>
                  <a:pt x="559565" y="178238"/>
                  <a:pt x="558743" y="177852"/>
                  <a:pt x="557873" y="177514"/>
                </a:cubicBezTo>
                <a:cubicBezTo>
                  <a:pt x="552652" y="175245"/>
                  <a:pt x="545160" y="172687"/>
                  <a:pt x="534767" y="170322"/>
                </a:cubicBezTo>
                <a:cubicBezTo>
                  <a:pt x="513642" y="165448"/>
                  <a:pt x="486862" y="162793"/>
                  <a:pt x="459356" y="162793"/>
                </a:cubicBezTo>
                <a:close/>
                <a:moveTo>
                  <a:pt x="41901" y="159368"/>
                </a:moveTo>
                <a:lnTo>
                  <a:pt x="41901" y="172351"/>
                </a:lnTo>
                <a:cubicBezTo>
                  <a:pt x="43157" y="173268"/>
                  <a:pt x="45187" y="174523"/>
                  <a:pt x="48184" y="175971"/>
                </a:cubicBezTo>
                <a:cubicBezTo>
                  <a:pt x="53451" y="178481"/>
                  <a:pt x="61619" y="181473"/>
                  <a:pt x="73701" y="184224"/>
                </a:cubicBezTo>
                <a:cubicBezTo>
                  <a:pt x="94821" y="189099"/>
                  <a:pt x="121595" y="191754"/>
                  <a:pt x="149094" y="191754"/>
                </a:cubicBezTo>
                <a:cubicBezTo>
                  <a:pt x="176593" y="191754"/>
                  <a:pt x="203367" y="189099"/>
                  <a:pt x="224486" y="184224"/>
                </a:cubicBezTo>
                <a:cubicBezTo>
                  <a:pt x="236520" y="181473"/>
                  <a:pt x="244736" y="178481"/>
                  <a:pt x="249955" y="175971"/>
                </a:cubicBezTo>
                <a:cubicBezTo>
                  <a:pt x="252952" y="174523"/>
                  <a:pt x="255030" y="173268"/>
                  <a:pt x="256238" y="172351"/>
                </a:cubicBezTo>
                <a:lnTo>
                  <a:pt x="256286" y="172351"/>
                </a:lnTo>
                <a:lnTo>
                  <a:pt x="256286" y="159368"/>
                </a:lnTo>
                <a:cubicBezTo>
                  <a:pt x="252855" y="160575"/>
                  <a:pt x="249279" y="161733"/>
                  <a:pt x="245461" y="162843"/>
                </a:cubicBezTo>
                <a:cubicBezTo>
                  <a:pt x="219412" y="170276"/>
                  <a:pt x="185195" y="174378"/>
                  <a:pt x="149094" y="174378"/>
                </a:cubicBezTo>
                <a:cubicBezTo>
                  <a:pt x="112944" y="174378"/>
                  <a:pt x="78727" y="170276"/>
                  <a:pt x="52678" y="162843"/>
                </a:cubicBezTo>
                <a:cubicBezTo>
                  <a:pt x="48909" y="161733"/>
                  <a:pt x="45284" y="160575"/>
                  <a:pt x="41901" y="159368"/>
                </a:cubicBezTo>
                <a:close/>
                <a:moveTo>
                  <a:pt x="459356" y="120949"/>
                </a:moveTo>
                <a:cubicBezTo>
                  <a:pt x="495515" y="120949"/>
                  <a:pt x="529739" y="125051"/>
                  <a:pt x="555746" y="132532"/>
                </a:cubicBezTo>
                <a:cubicBezTo>
                  <a:pt x="569668" y="136490"/>
                  <a:pt x="580931" y="141364"/>
                  <a:pt x="589197" y="146963"/>
                </a:cubicBezTo>
                <a:cubicBezTo>
                  <a:pt x="604473" y="157291"/>
                  <a:pt x="608195" y="169068"/>
                  <a:pt x="608437" y="177514"/>
                </a:cubicBezTo>
                <a:lnTo>
                  <a:pt x="608485" y="177514"/>
                </a:lnTo>
                <a:lnTo>
                  <a:pt x="608485" y="475395"/>
                </a:lnTo>
                <a:cubicBezTo>
                  <a:pt x="608485" y="483890"/>
                  <a:pt x="605101" y="496245"/>
                  <a:pt x="589101" y="506960"/>
                </a:cubicBezTo>
                <a:cubicBezTo>
                  <a:pt x="580786" y="512510"/>
                  <a:pt x="569571" y="517240"/>
                  <a:pt x="555649" y="521149"/>
                </a:cubicBezTo>
                <a:cubicBezTo>
                  <a:pt x="529788" y="528340"/>
                  <a:pt x="495611" y="532346"/>
                  <a:pt x="459356" y="532346"/>
                </a:cubicBezTo>
                <a:cubicBezTo>
                  <a:pt x="423150" y="532346"/>
                  <a:pt x="388925" y="528340"/>
                  <a:pt x="363112" y="521149"/>
                </a:cubicBezTo>
                <a:cubicBezTo>
                  <a:pt x="349190" y="517240"/>
                  <a:pt x="337926" y="512462"/>
                  <a:pt x="329660" y="506960"/>
                </a:cubicBezTo>
                <a:cubicBezTo>
                  <a:pt x="313611" y="496245"/>
                  <a:pt x="310276" y="483890"/>
                  <a:pt x="310276" y="475395"/>
                </a:cubicBezTo>
                <a:lnTo>
                  <a:pt x="310276" y="415307"/>
                </a:lnTo>
                <a:lnTo>
                  <a:pt x="310276" y="356136"/>
                </a:lnTo>
                <a:lnTo>
                  <a:pt x="310276" y="296917"/>
                </a:lnTo>
                <a:lnTo>
                  <a:pt x="310276" y="237746"/>
                </a:lnTo>
                <a:lnTo>
                  <a:pt x="310276" y="178576"/>
                </a:lnTo>
                <a:lnTo>
                  <a:pt x="310276" y="177514"/>
                </a:lnTo>
                <a:cubicBezTo>
                  <a:pt x="310566" y="169068"/>
                  <a:pt x="314240" y="157291"/>
                  <a:pt x="329515" y="146963"/>
                </a:cubicBezTo>
                <a:cubicBezTo>
                  <a:pt x="337830" y="141364"/>
                  <a:pt x="349045" y="136490"/>
                  <a:pt x="362967" y="132532"/>
                </a:cubicBezTo>
                <a:cubicBezTo>
                  <a:pt x="389022" y="125051"/>
                  <a:pt x="423246" y="120949"/>
                  <a:pt x="459356" y="120949"/>
                </a:cubicBezTo>
                <a:close/>
                <a:moveTo>
                  <a:pt x="41901" y="100196"/>
                </a:moveTo>
                <a:lnTo>
                  <a:pt x="41901" y="113180"/>
                </a:lnTo>
                <a:cubicBezTo>
                  <a:pt x="43157" y="114097"/>
                  <a:pt x="45187" y="115351"/>
                  <a:pt x="48184" y="116799"/>
                </a:cubicBezTo>
                <a:cubicBezTo>
                  <a:pt x="53403" y="119261"/>
                  <a:pt x="61619" y="122301"/>
                  <a:pt x="73701" y="125052"/>
                </a:cubicBezTo>
                <a:cubicBezTo>
                  <a:pt x="94772" y="129927"/>
                  <a:pt x="121546" y="132582"/>
                  <a:pt x="149094" y="132582"/>
                </a:cubicBezTo>
                <a:cubicBezTo>
                  <a:pt x="176593" y="132582"/>
                  <a:pt x="203367" y="129879"/>
                  <a:pt x="224486" y="125052"/>
                </a:cubicBezTo>
                <a:cubicBezTo>
                  <a:pt x="236520" y="122301"/>
                  <a:pt x="244736" y="119261"/>
                  <a:pt x="249955" y="116799"/>
                </a:cubicBezTo>
                <a:cubicBezTo>
                  <a:pt x="252952" y="115351"/>
                  <a:pt x="255030" y="114097"/>
                  <a:pt x="256238" y="113180"/>
                </a:cubicBezTo>
                <a:lnTo>
                  <a:pt x="256238" y="100196"/>
                </a:lnTo>
                <a:cubicBezTo>
                  <a:pt x="252855" y="101403"/>
                  <a:pt x="249279" y="102561"/>
                  <a:pt x="245461" y="103671"/>
                </a:cubicBezTo>
                <a:cubicBezTo>
                  <a:pt x="219412" y="111104"/>
                  <a:pt x="185195" y="115207"/>
                  <a:pt x="149094" y="115207"/>
                </a:cubicBezTo>
                <a:cubicBezTo>
                  <a:pt x="112944" y="115207"/>
                  <a:pt x="78727" y="111104"/>
                  <a:pt x="52678" y="103671"/>
                </a:cubicBezTo>
                <a:cubicBezTo>
                  <a:pt x="48909" y="102561"/>
                  <a:pt x="45284" y="101403"/>
                  <a:pt x="41901" y="100196"/>
                </a:cubicBezTo>
                <a:close/>
                <a:moveTo>
                  <a:pt x="149094" y="41845"/>
                </a:moveTo>
                <a:cubicBezTo>
                  <a:pt x="121595" y="41845"/>
                  <a:pt x="94772" y="44500"/>
                  <a:pt x="73701" y="49326"/>
                </a:cubicBezTo>
                <a:cubicBezTo>
                  <a:pt x="63310" y="51739"/>
                  <a:pt x="55820" y="54297"/>
                  <a:pt x="50552" y="56517"/>
                </a:cubicBezTo>
                <a:cubicBezTo>
                  <a:pt x="49730" y="56903"/>
                  <a:pt x="48909" y="57241"/>
                  <a:pt x="48184" y="57627"/>
                </a:cubicBezTo>
                <a:cubicBezTo>
                  <a:pt x="53403" y="60089"/>
                  <a:pt x="61619" y="63081"/>
                  <a:pt x="73701" y="65881"/>
                </a:cubicBezTo>
                <a:cubicBezTo>
                  <a:pt x="94772" y="70707"/>
                  <a:pt x="121546" y="73410"/>
                  <a:pt x="149094" y="73410"/>
                </a:cubicBezTo>
                <a:cubicBezTo>
                  <a:pt x="176593" y="73410"/>
                  <a:pt x="203367" y="70707"/>
                  <a:pt x="224486" y="65881"/>
                </a:cubicBezTo>
                <a:cubicBezTo>
                  <a:pt x="236520" y="63081"/>
                  <a:pt x="244736" y="60089"/>
                  <a:pt x="249955" y="57627"/>
                </a:cubicBezTo>
                <a:cubicBezTo>
                  <a:pt x="249230" y="57241"/>
                  <a:pt x="248409" y="56903"/>
                  <a:pt x="247587" y="56517"/>
                </a:cubicBezTo>
                <a:cubicBezTo>
                  <a:pt x="242368" y="54297"/>
                  <a:pt x="234829" y="51739"/>
                  <a:pt x="224486" y="49326"/>
                </a:cubicBezTo>
                <a:cubicBezTo>
                  <a:pt x="203367" y="44500"/>
                  <a:pt x="176593" y="41845"/>
                  <a:pt x="149094" y="41845"/>
                </a:cubicBezTo>
                <a:close/>
                <a:moveTo>
                  <a:pt x="149094" y="0"/>
                </a:moveTo>
                <a:cubicBezTo>
                  <a:pt x="185195" y="0"/>
                  <a:pt x="219412" y="4103"/>
                  <a:pt x="245461" y="11535"/>
                </a:cubicBezTo>
                <a:cubicBezTo>
                  <a:pt x="259331" y="15541"/>
                  <a:pt x="270592" y="20416"/>
                  <a:pt x="278904" y="26014"/>
                </a:cubicBezTo>
                <a:cubicBezTo>
                  <a:pt x="294128" y="36343"/>
                  <a:pt x="297849" y="48119"/>
                  <a:pt x="298139" y="56517"/>
                </a:cubicBezTo>
                <a:lnTo>
                  <a:pt x="298139" y="57627"/>
                </a:lnTo>
                <a:lnTo>
                  <a:pt x="298139" y="116799"/>
                </a:lnTo>
                <a:lnTo>
                  <a:pt x="298139" y="175971"/>
                </a:lnTo>
                <a:lnTo>
                  <a:pt x="298139" y="235143"/>
                </a:lnTo>
                <a:lnTo>
                  <a:pt x="298139" y="293687"/>
                </a:lnTo>
                <a:lnTo>
                  <a:pt x="298139" y="352232"/>
                </a:lnTo>
                <a:lnTo>
                  <a:pt x="298139" y="412659"/>
                </a:lnTo>
                <a:lnTo>
                  <a:pt x="298139" y="475112"/>
                </a:lnTo>
                <a:cubicBezTo>
                  <a:pt x="298139" y="483655"/>
                  <a:pt x="294804" y="496011"/>
                  <a:pt x="278759" y="506677"/>
                </a:cubicBezTo>
                <a:cubicBezTo>
                  <a:pt x="270495" y="512228"/>
                  <a:pt x="259235" y="517006"/>
                  <a:pt x="245316" y="520915"/>
                </a:cubicBezTo>
                <a:cubicBezTo>
                  <a:pt x="219460" y="528106"/>
                  <a:pt x="185292" y="532064"/>
                  <a:pt x="149094" y="532064"/>
                </a:cubicBezTo>
                <a:cubicBezTo>
                  <a:pt x="112847" y="532064"/>
                  <a:pt x="78679" y="528106"/>
                  <a:pt x="52823" y="520915"/>
                </a:cubicBezTo>
                <a:cubicBezTo>
                  <a:pt x="38905" y="517006"/>
                  <a:pt x="27644" y="512228"/>
                  <a:pt x="19380" y="506677"/>
                </a:cubicBezTo>
                <a:cubicBezTo>
                  <a:pt x="3383" y="496011"/>
                  <a:pt x="0" y="483655"/>
                  <a:pt x="0" y="475112"/>
                </a:cubicBezTo>
                <a:lnTo>
                  <a:pt x="0" y="412659"/>
                </a:lnTo>
                <a:lnTo>
                  <a:pt x="0" y="352232"/>
                </a:lnTo>
                <a:lnTo>
                  <a:pt x="0" y="293687"/>
                </a:lnTo>
                <a:lnTo>
                  <a:pt x="0" y="235143"/>
                </a:lnTo>
                <a:lnTo>
                  <a:pt x="0" y="175971"/>
                </a:lnTo>
                <a:lnTo>
                  <a:pt x="0" y="116799"/>
                </a:lnTo>
                <a:lnTo>
                  <a:pt x="0" y="57627"/>
                </a:lnTo>
                <a:lnTo>
                  <a:pt x="0" y="56517"/>
                </a:lnTo>
                <a:cubicBezTo>
                  <a:pt x="290" y="48119"/>
                  <a:pt x="4011" y="36343"/>
                  <a:pt x="19235" y="26014"/>
                </a:cubicBezTo>
                <a:cubicBezTo>
                  <a:pt x="27547" y="20416"/>
                  <a:pt x="38808" y="15541"/>
                  <a:pt x="52678" y="11535"/>
                </a:cubicBezTo>
                <a:cubicBezTo>
                  <a:pt x="78727" y="4103"/>
                  <a:pt x="112944" y="0"/>
                  <a:pt x="149094" y="0"/>
                </a:cubicBezTo>
                <a:close/>
              </a:path>
            </a:pathLst>
          </a:custGeom>
          <a:solidFill>
            <a:srgbClr val="3370FF"/>
          </a:solidFill>
          <a:ln w="25400">
            <a:noFill/>
            <a:beve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endParaRPr lang="zh-CN" altLang="zh-CN">
              <a:solidFill>
                <a:srgbClr val="C00000"/>
              </a:solidFill>
              <a:latin typeface="方正清刻本悦宋简体" panose="02000000000000000000" charset="-122"/>
              <a:ea typeface="方正清刻本悦宋简体" panose="02000000000000000000" charset="-122"/>
              <a:sym typeface="Segoe UI" panose="020B0502040204020203" pitchFamily="34" charset="0"/>
            </a:endParaRPr>
          </a:p>
        </p:txBody>
      </p:sp>
      <p:pic>
        <p:nvPicPr>
          <p:cNvPr id="23" name="图片 22" descr="348109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75355" y="3467100"/>
            <a:ext cx="579120" cy="579120"/>
          </a:xfrm>
          <a:prstGeom prst="rect">
            <a:avLst/>
          </a:prstGeom>
        </p:spPr>
      </p:pic>
      <p:pic>
        <p:nvPicPr>
          <p:cNvPr id="28" name="图片 27" descr="458902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82035" y="5118735"/>
            <a:ext cx="419100" cy="419100"/>
          </a:xfrm>
          <a:prstGeom prst="rect">
            <a:avLst/>
          </a:prstGeom>
        </p:spPr>
      </p:pic>
      <p:pic>
        <p:nvPicPr>
          <p:cNvPr id="29" name="图片 28" descr="4520665"/>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44180" y="1944370"/>
            <a:ext cx="420370" cy="420370"/>
          </a:xfrm>
          <a:prstGeom prst="rect">
            <a:avLst/>
          </a:prstGeom>
        </p:spPr>
      </p:pic>
      <p:pic>
        <p:nvPicPr>
          <p:cNvPr id="30" name="图片 29" descr="3732532"/>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2915" y="3582035"/>
            <a:ext cx="344170" cy="344170"/>
          </a:xfrm>
          <a:prstGeom prst="rect">
            <a:avLst/>
          </a:prstGeom>
        </p:spPr>
      </p:pic>
      <p:pic>
        <p:nvPicPr>
          <p:cNvPr id="31" name="图片 30" descr="3505167"/>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75930" y="5108575"/>
            <a:ext cx="410210" cy="410210"/>
          </a:xfrm>
          <a:prstGeom prst="rect">
            <a:avLst/>
          </a:prstGeom>
        </p:spPr>
      </p:pic>
      <p:cxnSp>
        <p:nvCxnSpPr>
          <p:cNvPr id="33" name="直接连接符 32"/>
          <p:cNvCxnSpPr/>
          <p:nvPr/>
        </p:nvCxnSpPr>
        <p:spPr>
          <a:xfrm>
            <a:off x="6000115" y="1952625"/>
            <a:ext cx="1905" cy="680720"/>
          </a:xfrm>
          <a:prstGeom prst="line">
            <a:avLst/>
          </a:prstGeom>
          <a:ln>
            <a:solidFill>
              <a:srgbClr val="B4CBD4"/>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011545" y="4462145"/>
            <a:ext cx="0" cy="447675"/>
          </a:xfrm>
          <a:prstGeom prst="line">
            <a:avLst/>
          </a:prstGeom>
          <a:ln>
            <a:solidFill>
              <a:srgbClr val="B4CBD4"/>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5702300" y="5049520"/>
            <a:ext cx="576580" cy="576580"/>
            <a:chOff x="9002" y="8260"/>
            <a:chExt cx="908" cy="908"/>
          </a:xfrm>
        </p:grpSpPr>
        <p:sp>
          <p:nvSpPr>
            <p:cNvPr id="35" name="椭圆 34"/>
            <p:cNvSpPr/>
            <p:nvPr/>
          </p:nvSpPr>
          <p:spPr>
            <a:xfrm>
              <a:off x="9002" y="8260"/>
              <a:ext cx="908" cy="908"/>
            </a:xfrm>
            <a:prstGeom prst="ellipse">
              <a:avLst/>
            </a:prstGeom>
            <a:solidFill>
              <a:schemeClr val="bg1"/>
            </a:solidFill>
            <a:ln>
              <a:noFill/>
            </a:ln>
            <a:effectLst>
              <a:outerShdw blurRad="63500" sx="102000" sy="102000" algn="ctr" rotWithShape="0">
                <a:srgbClr val="1366B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方正清刻本悦宋简体" panose="02000000000000000000" charset="-122"/>
                <a:ea typeface="方正清刻本悦宋简体" panose="02000000000000000000" charset="-122"/>
                <a:cs typeface="+mn-ea"/>
                <a:sym typeface="Segoe UI" panose="020B0502040204020203" pitchFamily="34" charset="0"/>
              </a:endParaRPr>
            </a:p>
          </p:txBody>
        </p:sp>
        <p:sp>
          <p:nvSpPr>
            <p:cNvPr id="36" name="太阳形 44"/>
            <p:cNvSpPr>
              <a:spLocks noChangeArrowheads="1"/>
            </p:cNvSpPr>
            <p:nvPr/>
          </p:nvSpPr>
          <p:spPr bwMode="auto">
            <a:xfrm>
              <a:off x="9163" y="8423"/>
              <a:ext cx="587" cy="553"/>
            </a:xfrm>
            <a:custGeom>
              <a:avLst/>
              <a:gdLst>
                <a:gd name="T0" fmla="*/ 12933 w 12933"/>
                <a:gd name="T1" fmla="*/ 5028 h 12198"/>
                <a:gd name="T2" fmla="*/ 7549 w 12933"/>
                <a:gd name="T3" fmla="*/ 1531 h 12198"/>
                <a:gd name="T4" fmla="*/ 6467 w 12933"/>
                <a:gd name="T5" fmla="*/ 0 h 12198"/>
                <a:gd name="T6" fmla="*/ 5384 w 12933"/>
                <a:gd name="T7" fmla="*/ 1531 h 12198"/>
                <a:gd name="T8" fmla="*/ 0 w 12933"/>
                <a:gd name="T9" fmla="*/ 5028 h 12198"/>
                <a:gd name="T10" fmla="*/ 452 w 12933"/>
                <a:gd name="T11" fmla="*/ 7610 h 12198"/>
                <a:gd name="T12" fmla="*/ 10910 w 12933"/>
                <a:gd name="T13" fmla="*/ 12198 h 12198"/>
                <a:gd name="T14" fmla="*/ 12933 w 12933"/>
                <a:gd name="T15" fmla="*/ 7610 h 12198"/>
                <a:gd name="T16" fmla="*/ 6920 w 12933"/>
                <a:gd name="T17" fmla="*/ 8984 h 12198"/>
                <a:gd name="T18" fmla="*/ 8704 w 12933"/>
                <a:gd name="T19" fmla="*/ 7623 h 12198"/>
                <a:gd name="T20" fmla="*/ 6013 w 12933"/>
                <a:gd name="T21" fmla="*/ 11291 h 12198"/>
                <a:gd name="T22" fmla="*/ 4453 w 12933"/>
                <a:gd name="T23" fmla="*/ 9890 h 12198"/>
                <a:gd name="T24" fmla="*/ 6013 w 12933"/>
                <a:gd name="T25" fmla="*/ 11291 h 12198"/>
                <a:gd name="T26" fmla="*/ 4229 w 12933"/>
                <a:gd name="T27" fmla="*/ 7623 h 12198"/>
                <a:gd name="T28" fmla="*/ 6013 w 12933"/>
                <a:gd name="T29" fmla="*/ 8984 h 12198"/>
                <a:gd name="T30" fmla="*/ 4363 w 12933"/>
                <a:gd name="T31" fmla="*/ 8984 h 12198"/>
                <a:gd name="T32" fmla="*/ 6630 w 12933"/>
                <a:gd name="T33" fmla="*/ 1325 h 12198"/>
                <a:gd name="T34" fmla="*/ 6303 w 12933"/>
                <a:gd name="T35" fmla="*/ 1325 h 12198"/>
                <a:gd name="T36" fmla="*/ 6303 w 12933"/>
                <a:gd name="T37" fmla="*/ 971 h 12198"/>
                <a:gd name="T38" fmla="*/ 6630 w 12933"/>
                <a:gd name="T39" fmla="*/ 971 h 12198"/>
                <a:gd name="T40" fmla="*/ 6000 w 12933"/>
                <a:gd name="T41" fmla="*/ 2196 h 12198"/>
                <a:gd name="T42" fmla="*/ 6934 w 12933"/>
                <a:gd name="T43" fmla="*/ 2196 h 12198"/>
                <a:gd name="T44" fmla="*/ 2935 w 12933"/>
                <a:gd name="T45" fmla="*/ 5028 h 12198"/>
                <a:gd name="T46" fmla="*/ 907 w 12933"/>
                <a:gd name="T47" fmla="*/ 5935 h 12198"/>
                <a:gd name="T48" fmla="*/ 12027 w 12933"/>
                <a:gd name="T49" fmla="*/ 6704 h 12198"/>
                <a:gd name="T50" fmla="*/ 907 w 12933"/>
                <a:gd name="T51" fmla="*/ 5935 h 12198"/>
                <a:gd name="T52" fmla="*/ 3452 w 12933"/>
                <a:gd name="T53" fmla="*/ 8984 h 12198"/>
                <a:gd name="T54" fmla="*/ 1415 w 12933"/>
                <a:gd name="T55" fmla="*/ 7623 h 12198"/>
                <a:gd name="T56" fmla="*/ 2671 w 12933"/>
                <a:gd name="T57" fmla="*/ 11291 h 12198"/>
                <a:gd name="T58" fmla="*/ 3542 w 12933"/>
                <a:gd name="T59" fmla="*/ 9890 h 12198"/>
                <a:gd name="T60" fmla="*/ 2671 w 12933"/>
                <a:gd name="T61" fmla="*/ 11291 h 12198"/>
                <a:gd name="T62" fmla="*/ 8480 w 12933"/>
                <a:gd name="T63" fmla="*/ 9890 h 12198"/>
                <a:gd name="T64" fmla="*/ 6920 w 12933"/>
                <a:gd name="T65" fmla="*/ 11291 h 12198"/>
                <a:gd name="T66" fmla="*/ 10263 w 12933"/>
                <a:gd name="T67" fmla="*/ 11291 h 12198"/>
                <a:gd name="T68" fmla="*/ 9391 w 12933"/>
                <a:gd name="T69" fmla="*/ 9890 h 12198"/>
                <a:gd name="T70" fmla="*/ 10263 w 12933"/>
                <a:gd name="T71" fmla="*/ 11291 h 12198"/>
                <a:gd name="T72" fmla="*/ 9481 w 12933"/>
                <a:gd name="T73" fmla="*/ 8984 h 12198"/>
                <a:gd name="T74" fmla="*/ 11519 w 12933"/>
                <a:gd name="T75" fmla="*/ 7623 h 12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933" h="12198">
                  <a:moveTo>
                    <a:pt x="12933" y="7610"/>
                  </a:moveTo>
                  <a:lnTo>
                    <a:pt x="12933" y="5028"/>
                  </a:lnTo>
                  <a:lnTo>
                    <a:pt x="11334" y="5028"/>
                  </a:lnTo>
                  <a:lnTo>
                    <a:pt x="7549" y="1531"/>
                  </a:lnTo>
                  <a:cubicBezTo>
                    <a:pt x="7592" y="1411"/>
                    <a:pt x="7615" y="1282"/>
                    <a:pt x="7615" y="1148"/>
                  </a:cubicBezTo>
                  <a:cubicBezTo>
                    <a:pt x="7615" y="515"/>
                    <a:pt x="7100" y="0"/>
                    <a:pt x="6467" y="0"/>
                  </a:cubicBezTo>
                  <a:cubicBezTo>
                    <a:pt x="5834" y="0"/>
                    <a:pt x="5318" y="515"/>
                    <a:pt x="5318" y="1148"/>
                  </a:cubicBezTo>
                  <a:cubicBezTo>
                    <a:pt x="5318" y="1282"/>
                    <a:pt x="5342" y="1411"/>
                    <a:pt x="5384" y="1531"/>
                  </a:cubicBezTo>
                  <a:lnTo>
                    <a:pt x="1599" y="5028"/>
                  </a:lnTo>
                  <a:lnTo>
                    <a:pt x="0" y="5028"/>
                  </a:lnTo>
                  <a:lnTo>
                    <a:pt x="0" y="7610"/>
                  </a:lnTo>
                  <a:lnTo>
                    <a:pt x="452" y="7610"/>
                  </a:lnTo>
                  <a:lnTo>
                    <a:pt x="2023" y="12198"/>
                  </a:lnTo>
                  <a:lnTo>
                    <a:pt x="10910" y="12198"/>
                  </a:lnTo>
                  <a:lnTo>
                    <a:pt x="12481" y="7610"/>
                  </a:lnTo>
                  <a:lnTo>
                    <a:pt x="12933" y="7610"/>
                  </a:lnTo>
                  <a:close/>
                  <a:moveTo>
                    <a:pt x="8570" y="8984"/>
                  </a:moveTo>
                  <a:lnTo>
                    <a:pt x="6920" y="8984"/>
                  </a:lnTo>
                  <a:lnTo>
                    <a:pt x="6920" y="7623"/>
                  </a:lnTo>
                  <a:lnTo>
                    <a:pt x="8704" y="7623"/>
                  </a:lnTo>
                  <a:lnTo>
                    <a:pt x="8570" y="8984"/>
                  </a:lnTo>
                  <a:close/>
                  <a:moveTo>
                    <a:pt x="6013" y="11291"/>
                  </a:moveTo>
                  <a:lnTo>
                    <a:pt x="4591" y="11291"/>
                  </a:lnTo>
                  <a:lnTo>
                    <a:pt x="4453" y="9890"/>
                  </a:lnTo>
                  <a:lnTo>
                    <a:pt x="6013" y="9890"/>
                  </a:lnTo>
                  <a:lnTo>
                    <a:pt x="6013" y="11291"/>
                  </a:lnTo>
                  <a:close/>
                  <a:moveTo>
                    <a:pt x="4363" y="8984"/>
                  </a:moveTo>
                  <a:lnTo>
                    <a:pt x="4229" y="7623"/>
                  </a:lnTo>
                  <a:lnTo>
                    <a:pt x="6013" y="7623"/>
                  </a:lnTo>
                  <a:lnTo>
                    <a:pt x="6013" y="8984"/>
                  </a:lnTo>
                  <a:lnTo>
                    <a:pt x="4363" y="8984"/>
                  </a:lnTo>
                  <a:lnTo>
                    <a:pt x="4363" y="8984"/>
                  </a:lnTo>
                  <a:close/>
                  <a:moveTo>
                    <a:pt x="6708" y="1148"/>
                  </a:moveTo>
                  <a:cubicBezTo>
                    <a:pt x="6708" y="1218"/>
                    <a:pt x="6678" y="1281"/>
                    <a:pt x="6630" y="1325"/>
                  </a:cubicBezTo>
                  <a:cubicBezTo>
                    <a:pt x="6587" y="1365"/>
                    <a:pt x="6530" y="1389"/>
                    <a:pt x="6467" y="1389"/>
                  </a:cubicBezTo>
                  <a:cubicBezTo>
                    <a:pt x="6403" y="1389"/>
                    <a:pt x="6346" y="1365"/>
                    <a:pt x="6303" y="1325"/>
                  </a:cubicBezTo>
                  <a:cubicBezTo>
                    <a:pt x="6255" y="1281"/>
                    <a:pt x="6225" y="1218"/>
                    <a:pt x="6225" y="1148"/>
                  </a:cubicBezTo>
                  <a:cubicBezTo>
                    <a:pt x="6225" y="1078"/>
                    <a:pt x="6255" y="1015"/>
                    <a:pt x="6303" y="971"/>
                  </a:cubicBezTo>
                  <a:cubicBezTo>
                    <a:pt x="6346" y="931"/>
                    <a:pt x="6403" y="906"/>
                    <a:pt x="6467" y="906"/>
                  </a:cubicBezTo>
                  <a:cubicBezTo>
                    <a:pt x="6530" y="906"/>
                    <a:pt x="6587" y="931"/>
                    <a:pt x="6630" y="971"/>
                  </a:cubicBezTo>
                  <a:cubicBezTo>
                    <a:pt x="6678" y="1015"/>
                    <a:pt x="6708" y="1078"/>
                    <a:pt x="6708" y="1148"/>
                  </a:cubicBezTo>
                  <a:close/>
                  <a:moveTo>
                    <a:pt x="6000" y="2196"/>
                  </a:moveTo>
                  <a:cubicBezTo>
                    <a:pt x="6143" y="2260"/>
                    <a:pt x="6300" y="2296"/>
                    <a:pt x="6467" y="2296"/>
                  </a:cubicBezTo>
                  <a:cubicBezTo>
                    <a:pt x="6633" y="2296"/>
                    <a:pt x="6791" y="2260"/>
                    <a:pt x="6934" y="2196"/>
                  </a:cubicBezTo>
                  <a:lnTo>
                    <a:pt x="9998" y="5028"/>
                  </a:lnTo>
                  <a:lnTo>
                    <a:pt x="2935" y="5028"/>
                  </a:lnTo>
                  <a:lnTo>
                    <a:pt x="6000" y="2196"/>
                  </a:lnTo>
                  <a:close/>
                  <a:moveTo>
                    <a:pt x="907" y="5935"/>
                  </a:moveTo>
                  <a:lnTo>
                    <a:pt x="12027" y="5935"/>
                  </a:lnTo>
                  <a:lnTo>
                    <a:pt x="12027" y="6704"/>
                  </a:lnTo>
                  <a:lnTo>
                    <a:pt x="907" y="6704"/>
                  </a:lnTo>
                  <a:lnTo>
                    <a:pt x="907" y="5935"/>
                  </a:lnTo>
                  <a:close/>
                  <a:moveTo>
                    <a:pt x="3318" y="7623"/>
                  </a:moveTo>
                  <a:lnTo>
                    <a:pt x="3452" y="8984"/>
                  </a:lnTo>
                  <a:lnTo>
                    <a:pt x="1881" y="8984"/>
                  </a:lnTo>
                  <a:lnTo>
                    <a:pt x="1415" y="7623"/>
                  </a:lnTo>
                  <a:lnTo>
                    <a:pt x="3318" y="7623"/>
                  </a:lnTo>
                  <a:close/>
                  <a:moveTo>
                    <a:pt x="2671" y="11291"/>
                  </a:moveTo>
                  <a:lnTo>
                    <a:pt x="2191" y="9890"/>
                  </a:lnTo>
                  <a:lnTo>
                    <a:pt x="3542" y="9890"/>
                  </a:lnTo>
                  <a:lnTo>
                    <a:pt x="3680" y="11291"/>
                  </a:lnTo>
                  <a:lnTo>
                    <a:pt x="2671" y="11291"/>
                  </a:lnTo>
                  <a:close/>
                  <a:moveTo>
                    <a:pt x="6920" y="9890"/>
                  </a:moveTo>
                  <a:lnTo>
                    <a:pt x="8480" y="9890"/>
                  </a:lnTo>
                  <a:lnTo>
                    <a:pt x="8342" y="11291"/>
                  </a:lnTo>
                  <a:lnTo>
                    <a:pt x="6920" y="11291"/>
                  </a:lnTo>
                  <a:lnTo>
                    <a:pt x="6920" y="9890"/>
                  </a:lnTo>
                  <a:close/>
                  <a:moveTo>
                    <a:pt x="10263" y="11291"/>
                  </a:moveTo>
                  <a:lnTo>
                    <a:pt x="9253" y="11291"/>
                  </a:lnTo>
                  <a:lnTo>
                    <a:pt x="9391" y="9890"/>
                  </a:lnTo>
                  <a:lnTo>
                    <a:pt x="10742" y="9890"/>
                  </a:lnTo>
                  <a:lnTo>
                    <a:pt x="10263" y="11291"/>
                  </a:lnTo>
                  <a:close/>
                  <a:moveTo>
                    <a:pt x="11053" y="8984"/>
                  </a:moveTo>
                  <a:lnTo>
                    <a:pt x="9481" y="8984"/>
                  </a:lnTo>
                  <a:lnTo>
                    <a:pt x="9615" y="7623"/>
                  </a:lnTo>
                  <a:lnTo>
                    <a:pt x="11519" y="7623"/>
                  </a:lnTo>
                  <a:lnTo>
                    <a:pt x="11053" y="8984"/>
                  </a:lnTo>
                  <a:close/>
                </a:path>
              </a:pathLst>
            </a:custGeom>
            <a:solidFill>
              <a:schemeClr val="accent1"/>
            </a:solidFill>
            <a:ln w="25400">
              <a:noFill/>
              <a:beve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endParaRPr lang="zh-CN" altLang="zh-CN">
                <a:solidFill>
                  <a:srgbClr val="C00000"/>
                </a:solidFill>
                <a:latin typeface="方正清刻本悦宋简体" panose="02000000000000000000" charset="-122"/>
                <a:ea typeface="方正清刻本悦宋简体" panose="02000000000000000000" charset="-122"/>
                <a:sym typeface="Segoe UI" panose="020B0502040204020203" pitchFamily="34" charset="0"/>
              </a:endParaRPr>
            </a:p>
          </p:txBody>
        </p:sp>
      </p:grpSp>
      <p:sp>
        <p:nvSpPr>
          <p:cNvPr id="37" name="文本框 36"/>
          <p:cNvSpPr txBox="1"/>
          <p:nvPr/>
        </p:nvSpPr>
        <p:spPr>
          <a:xfrm>
            <a:off x="5412105" y="5743575"/>
            <a:ext cx="1198880" cy="398780"/>
          </a:xfrm>
          <a:prstGeom prst="rect">
            <a:avLst/>
          </a:prstGeom>
          <a:noFill/>
        </p:spPr>
        <p:txBody>
          <a:bodyPr wrap="none" rtlCol="0">
            <a:spAutoFit/>
          </a:bodyPr>
          <a:p>
            <a:pPr algn="ctr"/>
            <a:r>
              <a:rPr lang="zh-CN" altLang="en-US" sz="20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rPr>
              <a:t>订单交易</a:t>
            </a:r>
            <a:endParaRPr lang="zh-CN" altLang="en-US" sz="20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E46F">
            <a:alpha val="92000"/>
          </a:srgbClr>
        </a:solidFill>
        <a:effectLst/>
      </p:bgPr>
    </p:bg>
    <p:spTree>
      <p:nvGrpSpPr>
        <p:cNvPr id="1" name=""/>
        <p:cNvGrpSpPr/>
        <p:nvPr/>
      </p:nvGrpSpPr>
      <p:grpSpPr>
        <a:xfrm>
          <a:off x="0" y="0"/>
          <a:ext cx="0" cy="0"/>
          <a:chOff x="0" y="0"/>
          <a:chExt cx="0" cy="0"/>
        </a:xfrm>
      </p:grpSpPr>
      <p:sp>
        <p:nvSpPr>
          <p:cNvPr id="8" name="矩形 7"/>
          <p:cNvSpPr/>
          <p:nvPr/>
        </p:nvSpPr>
        <p:spPr>
          <a:xfrm>
            <a:off x="545910" y="641445"/>
            <a:ext cx="10972800" cy="5677469"/>
          </a:xfrm>
          <a:prstGeom prst="rect">
            <a:avLst/>
          </a:prstGeom>
          <a:solidFill>
            <a:schemeClr val="bg1"/>
          </a:solidFill>
          <a:ln>
            <a:solidFill>
              <a:schemeClr val="bg1"/>
            </a:solid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清刻本悦宋简体" panose="02000000000000000000" charset="-122"/>
              <a:ea typeface="方正清刻本悦宋简体" panose="02000000000000000000" charset="-122"/>
            </a:endParaRPr>
          </a:p>
        </p:txBody>
      </p:sp>
      <p:sp>
        <p:nvSpPr>
          <p:cNvPr id="9" name="圆角矩形 8"/>
          <p:cNvSpPr/>
          <p:nvPr/>
        </p:nvSpPr>
        <p:spPr>
          <a:xfrm>
            <a:off x="862965" y="914400"/>
            <a:ext cx="3736975" cy="409575"/>
          </a:xfrm>
          <a:prstGeom prst="roundRect">
            <a:avLst>
              <a:gd name="adj" fmla="val 50000"/>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grpSp>
        <p:nvGrpSpPr>
          <p:cNvPr id="15" name="组合 14"/>
          <p:cNvGrpSpPr/>
          <p:nvPr/>
        </p:nvGrpSpPr>
        <p:grpSpPr>
          <a:xfrm>
            <a:off x="914400" y="895350"/>
            <a:ext cx="3615055" cy="460375"/>
            <a:chOff x="1440" y="1410"/>
            <a:chExt cx="5693" cy="725"/>
          </a:xfrm>
        </p:grpSpPr>
        <p:sp>
          <p:nvSpPr>
            <p:cNvPr id="10" name="椭圆 9"/>
            <p:cNvSpPr/>
            <p:nvPr/>
          </p:nvSpPr>
          <p:spPr>
            <a:xfrm>
              <a:off x="1440" y="1526"/>
              <a:ext cx="494" cy="494"/>
            </a:xfrm>
            <a:prstGeom prst="ellipse">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2" name="矩形 1"/>
            <p:cNvSpPr/>
            <p:nvPr/>
          </p:nvSpPr>
          <p:spPr>
            <a:xfrm>
              <a:off x="2011" y="1410"/>
              <a:ext cx="5122" cy="725"/>
            </a:xfrm>
            <a:prstGeom prst="rect">
              <a:avLst/>
            </a:prstGeom>
          </p:spPr>
          <p:txBody>
            <a:bodyPr wrap="square">
              <a:spAutoFit/>
            </a:bodyPr>
            <a:lstStyle/>
            <a:p>
              <a:r>
                <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rPr>
                <a:t>痛点</a:t>
              </a:r>
              <a:r>
                <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rPr>
                <a:t>业务</a:t>
              </a:r>
              <a:r>
                <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rPr>
                <a:t>对应解决方案</a:t>
              </a:r>
              <a:endPar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endParaRPr>
            </a:p>
          </p:txBody>
        </p:sp>
      </p:grpSp>
      <p:grpSp>
        <p:nvGrpSpPr>
          <p:cNvPr id="41" name="组合 40"/>
          <p:cNvGrpSpPr/>
          <p:nvPr/>
        </p:nvGrpSpPr>
        <p:grpSpPr>
          <a:xfrm>
            <a:off x="690880" y="1884045"/>
            <a:ext cx="2430780" cy="3693795"/>
            <a:chOff x="1088" y="2967"/>
            <a:chExt cx="3828" cy="5817"/>
          </a:xfrm>
        </p:grpSpPr>
        <p:sp>
          <p:nvSpPr>
            <p:cNvPr id="4" name="下箭头标注 3"/>
            <p:cNvSpPr/>
            <p:nvPr>
              <p:custDataLst>
                <p:tags r:id="rId1"/>
              </p:custDataLst>
            </p:nvPr>
          </p:nvSpPr>
          <p:spPr>
            <a:xfrm>
              <a:off x="1186" y="6753"/>
              <a:ext cx="3630" cy="483"/>
            </a:xfrm>
            <a:prstGeom prst="downArrowCallout">
              <a:avLst>
                <a:gd name="adj1" fmla="val 67218"/>
                <a:gd name="adj2" fmla="val 33609"/>
                <a:gd name="adj3" fmla="val 52728"/>
                <a:gd name="adj4" fmla="val 55380"/>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p>
              <a:pPr algn="ctr"/>
              <a:endParaRPr lang="zh-CN" altLang="en-US">
                <a:latin typeface="方正清刻本悦宋简体" panose="02000000000000000000" charset="-122"/>
                <a:ea typeface="方正清刻本悦宋简体" panose="02000000000000000000" charset="-122"/>
                <a:sym typeface="Arial" panose="020B0604020202020204" pitchFamily="34" charset="0"/>
              </a:endParaRPr>
            </a:p>
          </p:txBody>
        </p:sp>
        <p:sp>
          <p:nvSpPr>
            <p:cNvPr id="5" name="矩形 4"/>
            <p:cNvSpPr/>
            <p:nvPr>
              <p:custDataLst>
                <p:tags r:id="rId2"/>
              </p:custDataLst>
            </p:nvPr>
          </p:nvSpPr>
          <p:spPr>
            <a:xfrm>
              <a:off x="1186" y="6648"/>
              <a:ext cx="3630" cy="123"/>
            </a:xfrm>
            <a:prstGeom prst="rect">
              <a:avLst/>
            </a:prstGeom>
            <a:solidFill>
              <a:srgbClr val="1F74AD"/>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p>
              <a:pPr algn="ctr"/>
              <a:endParaRPr lang="zh-CN" altLang="en-US">
                <a:latin typeface="方正清刻本悦宋简体" panose="02000000000000000000" charset="-122"/>
                <a:ea typeface="方正清刻本悦宋简体" panose="02000000000000000000" charset="-122"/>
                <a:sym typeface="Arial" panose="020B0604020202020204" pitchFamily="34" charset="0"/>
              </a:endParaRPr>
            </a:p>
          </p:txBody>
        </p:sp>
        <p:sp>
          <p:nvSpPr>
            <p:cNvPr id="6" name="矩形 5"/>
            <p:cNvSpPr/>
            <p:nvPr>
              <p:custDataLst>
                <p:tags r:id="rId3"/>
              </p:custDataLst>
            </p:nvPr>
          </p:nvSpPr>
          <p:spPr>
            <a:xfrm>
              <a:off x="1218" y="2967"/>
              <a:ext cx="3566" cy="2840"/>
            </a:xfrm>
            <a:prstGeom prst="rect">
              <a:avLst/>
            </a:prstGeom>
            <a:noFill/>
            <a:ln w="19050">
              <a:solidFill>
                <a:srgbClr val="3498DB"/>
              </a:solidFill>
              <a:prstDash val="lgDash"/>
            </a:ln>
          </p:spPr>
          <p:style>
            <a:lnRef idx="2">
              <a:srgbClr val="1F74AD">
                <a:shade val="50000"/>
              </a:srgbClr>
            </a:lnRef>
            <a:fillRef idx="1">
              <a:srgbClr val="1F74AD"/>
            </a:fillRef>
            <a:effectRef idx="0">
              <a:srgbClr val="1F74AD"/>
            </a:effectRef>
            <a:fontRef idx="minor">
              <a:sysClr val="window" lastClr="FFFFFF"/>
            </a:fontRef>
          </p:style>
          <p:txBody>
            <a:bodyPr wrap="square" rtlCol="0" anchor="ctr">
              <a:normAutofit/>
            </a:bodyPr>
            <a:p>
              <a:pPr lvl="0" algn="ctr"/>
              <a:endParaRPr lang="zh-CN" altLang="en-US" dirty="0">
                <a:solidFill>
                  <a:srgbClr val="000000"/>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7" name="文本框 6"/>
            <p:cNvSpPr txBox="1"/>
            <p:nvPr>
              <p:custDataLst>
                <p:tags r:id="rId4"/>
              </p:custDataLst>
            </p:nvPr>
          </p:nvSpPr>
          <p:spPr>
            <a:xfrm>
              <a:off x="1218" y="6042"/>
              <a:ext cx="3566" cy="554"/>
            </a:xfrm>
            <a:prstGeom prst="rect">
              <a:avLst/>
            </a:prstGeom>
            <a:noFill/>
          </p:spPr>
          <p:txBody>
            <a:bodyPr wrap="square" rtlCol="0">
              <a:normAutofit fontScale="90000"/>
            </a:bodyPr>
            <a:p>
              <a:pPr algn="ctr"/>
              <a:r>
                <a:rPr lang="zh-CN" altLang="en-US">
                  <a:solidFill>
                    <a:srgbClr val="3498DB"/>
                  </a:solidFill>
                  <a:latin typeface="方正清刻本悦宋简体" panose="02000000000000000000" charset="-122"/>
                  <a:ea typeface="方正清刻本悦宋简体" panose="02000000000000000000" charset="-122"/>
                  <a:cs typeface="Arial" panose="020B0604020202020204" pitchFamily="34" charset="0"/>
                  <a:sym typeface="Arial" panose="020B0604020202020204" pitchFamily="34" charset="0"/>
                </a:rPr>
                <a:t>回收意愿低</a:t>
              </a:r>
              <a:endParaRPr lang="zh-CN" altLang="en-US">
                <a:solidFill>
                  <a:srgbClr val="3498DB"/>
                </a:solidFill>
                <a:latin typeface="方正清刻本悦宋简体" panose="02000000000000000000" charset="-122"/>
                <a:ea typeface="方正清刻本悦宋简体" panose="02000000000000000000" charset="-122"/>
                <a:cs typeface="Arial" panose="020B0604020202020204" pitchFamily="34" charset="0"/>
                <a:sym typeface="Arial" panose="020B0604020202020204" pitchFamily="34" charset="0"/>
              </a:endParaRPr>
            </a:p>
          </p:txBody>
        </p:sp>
        <p:sp>
          <p:nvSpPr>
            <p:cNvPr id="11" name="KSO_Shape"/>
            <p:cNvSpPr/>
            <p:nvPr>
              <p:custDataLst>
                <p:tags r:id="rId5"/>
              </p:custDataLst>
            </p:nvPr>
          </p:nvSpPr>
          <p:spPr bwMode="auto">
            <a:xfrm>
              <a:off x="2683" y="7553"/>
              <a:ext cx="636" cy="543"/>
            </a:xfrm>
            <a:custGeom>
              <a:avLst/>
              <a:gdLst>
                <a:gd name="T0" fmla="*/ 175713297 w 4097"/>
                <a:gd name="T1" fmla="*/ 71089403 h 3497"/>
                <a:gd name="T2" fmla="*/ 33597902 w 4097"/>
                <a:gd name="T3" fmla="*/ 71089403 h 3497"/>
                <a:gd name="T4" fmla="*/ 423256757 w 4097"/>
                <a:gd name="T5" fmla="*/ 139474091 h 3497"/>
                <a:gd name="T6" fmla="*/ 372859684 w 4097"/>
                <a:gd name="T7" fmla="*/ 216358747 h 3497"/>
                <a:gd name="T8" fmla="*/ 297747197 w 4097"/>
                <a:gd name="T9" fmla="*/ 139474091 h 3497"/>
                <a:gd name="T10" fmla="*/ 502231138 w 4097"/>
                <a:gd name="T11" fmla="*/ 428853992 h 3497"/>
                <a:gd name="T12" fmla="*/ 423256757 w 4097"/>
                <a:gd name="T13" fmla="*/ 139474091 h 3497"/>
                <a:gd name="T14" fmla="*/ 254687678 w 4097"/>
                <a:gd name="T15" fmla="*/ 98906881 h 3497"/>
                <a:gd name="T16" fmla="*/ 254687678 w 4097"/>
                <a:gd name="T17" fmla="*/ 327242836 h 3497"/>
                <a:gd name="T18" fmla="*/ 184402447 w 4097"/>
                <a:gd name="T19" fmla="*/ 160916703 h 3497"/>
                <a:gd name="T20" fmla="*/ 0 w 4097"/>
                <a:gd name="T21" fmla="*/ 369934708 h 3497"/>
                <a:gd name="T22" fmla="*/ 19116131 w 4097"/>
                <a:gd name="T23" fmla="*/ 675348230 h 3497"/>
                <a:gd name="T24" fmla="*/ 90752959 w 4097"/>
                <a:gd name="T25" fmla="*/ 548044259 h 3497"/>
                <a:gd name="T26" fmla="*/ 143080758 w 4097"/>
                <a:gd name="T27" fmla="*/ 528147135 h 3497"/>
                <a:gd name="T28" fmla="*/ 194249858 w 4097"/>
                <a:gd name="T29" fmla="*/ 674961968 h 3497"/>
                <a:gd name="T30" fmla="*/ 135936541 w 4097"/>
                <a:gd name="T31" fmla="*/ 385582067 h 3497"/>
                <a:gd name="T32" fmla="*/ 165865446 w 4097"/>
                <a:gd name="T33" fmla="*/ 356992065 h 3497"/>
                <a:gd name="T34" fmla="*/ 254687678 w 4097"/>
                <a:gd name="T35" fmla="*/ 455319332 h 3497"/>
                <a:gd name="T36" fmla="*/ 271293512 w 4097"/>
                <a:gd name="T37" fmla="*/ 471739216 h 3497"/>
                <a:gd name="T38" fmla="*/ 542780360 w 4097"/>
                <a:gd name="T39" fmla="*/ 471739216 h 3497"/>
                <a:gd name="T40" fmla="*/ 542780360 w 4097"/>
                <a:gd name="T41" fmla="*/ 379980165 h 3497"/>
                <a:gd name="T42" fmla="*/ 631988386 w 4097"/>
                <a:gd name="T43" fmla="*/ 286096012 h 3497"/>
                <a:gd name="T44" fmla="*/ 566337515 w 4097"/>
                <a:gd name="T45" fmla="*/ 506124911 h 3497"/>
                <a:gd name="T46" fmla="*/ 646277260 w 4097"/>
                <a:gd name="T47" fmla="*/ 668973364 h 3497"/>
                <a:gd name="T48" fmla="*/ 703239419 w 4097"/>
                <a:gd name="T49" fmla="*/ 468648678 h 3497"/>
                <a:gd name="T50" fmla="*/ 791095848 w 4097"/>
                <a:gd name="T51" fmla="*/ 669166715 h 3497"/>
                <a:gd name="T52" fmla="*/ 763483903 w 4097"/>
                <a:gd name="T53" fmla="*/ 170189195 h 3497"/>
                <a:gd name="T54" fmla="*/ 577536523 w 4097"/>
                <a:gd name="T55" fmla="*/ 289572813 h 3497"/>
                <a:gd name="T56" fmla="*/ 542780360 w 4097"/>
                <a:gd name="T57" fmla="*/ 115520115 h 3497"/>
                <a:gd name="T58" fmla="*/ 526367423 w 4097"/>
                <a:gd name="T59" fmla="*/ 98906881 h 3497"/>
                <a:gd name="T60" fmla="*/ 674082541 w 4097"/>
                <a:gd name="T61" fmla="*/ 15261096 h 3497"/>
                <a:gd name="T62" fmla="*/ 674082541 w 4097"/>
                <a:gd name="T63" fmla="*/ 153383050 h 3497"/>
                <a:gd name="T64" fmla="*/ 674082541 w 4097"/>
                <a:gd name="T65" fmla="*/ 15261096 h 349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97" h="3497">
                  <a:moveTo>
                    <a:pt x="542" y="0"/>
                  </a:moveTo>
                  <a:cubicBezTo>
                    <a:pt x="745" y="0"/>
                    <a:pt x="910" y="165"/>
                    <a:pt x="910" y="368"/>
                  </a:cubicBezTo>
                  <a:cubicBezTo>
                    <a:pt x="910" y="571"/>
                    <a:pt x="745" y="736"/>
                    <a:pt x="542" y="736"/>
                  </a:cubicBezTo>
                  <a:cubicBezTo>
                    <a:pt x="339" y="736"/>
                    <a:pt x="174" y="571"/>
                    <a:pt x="174" y="368"/>
                  </a:cubicBezTo>
                  <a:cubicBezTo>
                    <a:pt x="174" y="165"/>
                    <a:pt x="339" y="0"/>
                    <a:pt x="542" y="0"/>
                  </a:cubicBezTo>
                  <a:close/>
                  <a:moveTo>
                    <a:pt x="2192" y="722"/>
                  </a:moveTo>
                  <a:cubicBezTo>
                    <a:pt x="2192" y="1120"/>
                    <a:pt x="2192" y="1120"/>
                    <a:pt x="2192" y="1120"/>
                  </a:cubicBezTo>
                  <a:cubicBezTo>
                    <a:pt x="1931" y="1120"/>
                    <a:pt x="1931" y="1120"/>
                    <a:pt x="1931" y="1120"/>
                  </a:cubicBezTo>
                  <a:cubicBezTo>
                    <a:pt x="1931" y="722"/>
                    <a:pt x="1931" y="722"/>
                    <a:pt x="1931" y="722"/>
                  </a:cubicBezTo>
                  <a:cubicBezTo>
                    <a:pt x="1542" y="722"/>
                    <a:pt x="1542" y="722"/>
                    <a:pt x="1542" y="722"/>
                  </a:cubicBezTo>
                  <a:cubicBezTo>
                    <a:pt x="1542" y="2220"/>
                    <a:pt x="1542" y="2220"/>
                    <a:pt x="1542" y="2220"/>
                  </a:cubicBezTo>
                  <a:cubicBezTo>
                    <a:pt x="2601" y="2220"/>
                    <a:pt x="2601" y="2220"/>
                    <a:pt x="2601" y="2220"/>
                  </a:cubicBezTo>
                  <a:cubicBezTo>
                    <a:pt x="2601" y="722"/>
                    <a:pt x="2601" y="722"/>
                    <a:pt x="2601" y="722"/>
                  </a:cubicBezTo>
                  <a:cubicBezTo>
                    <a:pt x="2192" y="722"/>
                    <a:pt x="2192" y="722"/>
                    <a:pt x="2192" y="722"/>
                  </a:cubicBezTo>
                  <a:close/>
                  <a:moveTo>
                    <a:pt x="1405" y="512"/>
                  </a:moveTo>
                  <a:cubicBezTo>
                    <a:pt x="1319" y="512"/>
                    <a:pt x="1319" y="512"/>
                    <a:pt x="1319" y="512"/>
                  </a:cubicBezTo>
                  <a:cubicBezTo>
                    <a:pt x="1319" y="598"/>
                    <a:pt x="1319" y="598"/>
                    <a:pt x="1319" y="598"/>
                  </a:cubicBezTo>
                  <a:cubicBezTo>
                    <a:pt x="1319" y="1694"/>
                    <a:pt x="1319" y="1694"/>
                    <a:pt x="1319" y="1694"/>
                  </a:cubicBezTo>
                  <a:cubicBezTo>
                    <a:pt x="1107" y="1550"/>
                    <a:pt x="1107" y="1550"/>
                    <a:pt x="1107" y="1550"/>
                  </a:cubicBezTo>
                  <a:cubicBezTo>
                    <a:pt x="955" y="833"/>
                    <a:pt x="955" y="833"/>
                    <a:pt x="955" y="833"/>
                  </a:cubicBezTo>
                  <a:cubicBezTo>
                    <a:pt x="67" y="825"/>
                    <a:pt x="67" y="825"/>
                    <a:pt x="67" y="825"/>
                  </a:cubicBezTo>
                  <a:cubicBezTo>
                    <a:pt x="0" y="1915"/>
                    <a:pt x="0" y="1915"/>
                    <a:pt x="0" y="1915"/>
                  </a:cubicBezTo>
                  <a:cubicBezTo>
                    <a:pt x="89" y="2707"/>
                    <a:pt x="89" y="2707"/>
                    <a:pt x="89" y="2707"/>
                  </a:cubicBezTo>
                  <a:cubicBezTo>
                    <a:pt x="99" y="3496"/>
                    <a:pt x="99" y="3496"/>
                    <a:pt x="99" y="3496"/>
                  </a:cubicBezTo>
                  <a:cubicBezTo>
                    <a:pt x="314" y="3494"/>
                    <a:pt x="314" y="3494"/>
                    <a:pt x="314" y="3494"/>
                  </a:cubicBezTo>
                  <a:cubicBezTo>
                    <a:pt x="470" y="2837"/>
                    <a:pt x="470" y="2837"/>
                    <a:pt x="470" y="2837"/>
                  </a:cubicBezTo>
                  <a:cubicBezTo>
                    <a:pt x="455" y="2345"/>
                    <a:pt x="455" y="2345"/>
                    <a:pt x="455" y="2345"/>
                  </a:cubicBezTo>
                  <a:cubicBezTo>
                    <a:pt x="741" y="2734"/>
                    <a:pt x="741" y="2734"/>
                    <a:pt x="741" y="2734"/>
                  </a:cubicBezTo>
                  <a:cubicBezTo>
                    <a:pt x="782" y="3497"/>
                    <a:pt x="782" y="3497"/>
                    <a:pt x="782" y="3497"/>
                  </a:cubicBezTo>
                  <a:cubicBezTo>
                    <a:pt x="1006" y="3494"/>
                    <a:pt x="1006" y="3494"/>
                    <a:pt x="1006" y="3494"/>
                  </a:cubicBezTo>
                  <a:cubicBezTo>
                    <a:pt x="1116" y="2612"/>
                    <a:pt x="1116" y="2612"/>
                    <a:pt x="1116" y="2612"/>
                  </a:cubicBezTo>
                  <a:cubicBezTo>
                    <a:pt x="704" y="1996"/>
                    <a:pt x="704" y="1996"/>
                    <a:pt x="704" y="1996"/>
                  </a:cubicBezTo>
                  <a:cubicBezTo>
                    <a:pt x="767" y="1441"/>
                    <a:pt x="767" y="1441"/>
                    <a:pt x="767" y="1441"/>
                  </a:cubicBezTo>
                  <a:cubicBezTo>
                    <a:pt x="859" y="1848"/>
                    <a:pt x="859" y="1848"/>
                    <a:pt x="859" y="1848"/>
                  </a:cubicBezTo>
                  <a:cubicBezTo>
                    <a:pt x="1319" y="1954"/>
                    <a:pt x="1319" y="1954"/>
                    <a:pt x="1319" y="1954"/>
                  </a:cubicBezTo>
                  <a:cubicBezTo>
                    <a:pt x="1319" y="2357"/>
                    <a:pt x="1319" y="2357"/>
                    <a:pt x="1319" y="2357"/>
                  </a:cubicBezTo>
                  <a:cubicBezTo>
                    <a:pt x="1319" y="2442"/>
                    <a:pt x="1319" y="2442"/>
                    <a:pt x="1319" y="2442"/>
                  </a:cubicBezTo>
                  <a:cubicBezTo>
                    <a:pt x="1405" y="2442"/>
                    <a:pt x="1405" y="2442"/>
                    <a:pt x="1405" y="2442"/>
                  </a:cubicBezTo>
                  <a:cubicBezTo>
                    <a:pt x="2726" y="2442"/>
                    <a:pt x="2726" y="2442"/>
                    <a:pt x="2726" y="2442"/>
                  </a:cubicBezTo>
                  <a:cubicBezTo>
                    <a:pt x="2811" y="2442"/>
                    <a:pt x="2811" y="2442"/>
                    <a:pt x="2811" y="2442"/>
                  </a:cubicBezTo>
                  <a:cubicBezTo>
                    <a:pt x="2811" y="2357"/>
                    <a:pt x="2811" y="2357"/>
                    <a:pt x="2811" y="2357"/>
                  </a:cubicBezTo>
                  <a:cubicBezTo>
                    <a:pt x="2811" y="1967"/>
                    <a:pt x="2811" y="1967"/>
                    <a:pt x="2811" y="1967"/>
                  </a:cubicBezTo>
                  <a:cubicBezTo>
                    <a:pt x="3165" y="1735"/>
                    <a:pt x="3165" y="1735"/>
                    <a:pt x="3165" y="1735"/>
                  </a:cubicBezTo>
                  <a:cubicBezTo>
                    <a:pt x="3273" y="1481"/>
                    <a:pt x="3273" y="1481"/>
                    <a:pt x="3273" y="1481"/>
                  </a:cubicBezTo>
                  <a:cubicBezTo>
                    <a:pt x="3392" y="2054"/>
                    <a:pt x="3392" y="2054"/>
                    <a:pt x="3392" y="2054"/>
                  </a:cubicBezTo>
                  <a:cubicBezTo>
                    <a:pt x="2933" y="2620"/>
                    <a:pt x="2933" y="2620"/>
                    <a:pt x="2933" y="2620"/>
                  </a:cubicBezTo>
                  <a:cubicBezTo>
                    <a:pt x="3130" y="3459"/>
                    <a:pt x="3130" y="3459"/>
                    <a:pt x="3130" y="3459"/>
                  </a:cubicBezTo>
                  <a:cubicBezTo>
                    <a:pt x="3347" y="3463"/>
                    <a:pt x="3347" y="3463"/>
                    <a:pt x="3347" y="3463"/>
                  </a:cubicBezTo>
                  <a:cubicBezTo>
                    <a:pt x="3298" y="2738"/>
                    <a:pt x="3298" y="2738"/>
                    <a:pt x="3298" y="2738"/>
                  </a:cubicBezTo>
                  <a:cubicBezTo>
                    <a:pt x="3642" y="2426"/>
                    <a:pt x="3642" y="2426"/>
                    <a:pt x="3642" y="2426"/>
                  </a:cubicBezTo>
                  <a:cubicBezTo>
                    <a:pt x="3816" y="3461"/>
                    <a:pt x="3816" y="3461"/>
                    <a:pt x="3816" y="3461"/>
                  </a:cubicBezTo>
                  <a:cubicBezTo>
                    <a:pt x="4097" y="3464"/>
                    <a:pt x="4097" y="3464"/>
                    <a:pt x="4097" y="3464"/>
                  </a:cubicBezTo>
                  <a:cubicBezTo>
                    <a:pt x="4048" y="2263"/>
                    <a:pt x="4048" y="2263"/>
                    <a:pt x="4048" y="2263"/>
                  </a:cubicBezTo>
                  <a:cubicBezTo>
                    <a:pt x="3954" y="881"/>
                    <a:pt x="3954" y="881"/>
                    <a:pt x="3954" y="881"/>
                  </a:cubicBezTo>
                  <a:cubicBezTo>
                    <a:pt x="3090" y="888"/>
                    <a:pt x="3090" y="888"/>
                    <a:pt x="3090" y="888"/>
                  </a:cubicBezTo>
                  <a:cubicBezTo>
                    <a:pt x="2991" y="1499"/>
                    <a:pt x="2991" y="1499"/>
                    <a:pt x="2991" y="1499"/>
                  </a:cubicBezTo>
                  <a:cubicBezTo>
                    <a:pt x="2811" y="1700"/>
                    <a:pt x="2811" y="1700"/>
                    <a:pt x="2811" y="1700"/>
                  </a:cubicBezTo>
                  <a:cubicBezTo>
                    <a:pt x="2811" y="598"/>
                    <a:pt x="2811" y="598"/>
                    <a:pt x="2811" y="598"/>
                  </a:cubicBezTo>
                  <a:cubicBezTo>
                    <a:pt x="2811" y="512"/>
                    <a:pt x="2811" y="512"/>
                    <a:pt x="2811" y="512"/>
                  </a:cubicBezTo>
                  <a:cubicBezTo>
                    <a:pt x="2726" y="512"/>
                    <a:pt x="2726" y="512"/>
                    <a:pt x="2726" y="512"/>
                  </a:cubicBezTo>
                  <a:cubicBezTo>
                    <a:pt x="1405" y="512"/>
                    <a:pt x="1405" y="512"/>
                    <a:pt x="1405" y="512"/>
                  </a:cubicBezTo>
                  <a:close/>
                  <a:moveTo>
                    <a:pt x="3491" y="79"/>
                  </a:moveTo>
                  <a:cubicBezTo>
                    <a:pt x="3689" y="79"/>
                    <a:pt x="3849" y="239"/>
                    <a:pt x="3849" y="437"/>
                  </a:cubicBezTo>
                  <a:cubicBezTo>
                    <a:pt x="3849" y="634"/>
                    <a:pt x="3689" y="794"/>
                    <a:pt x="3491" y="794"/>
                  </a:cubicBezTo>
                  <a:cubicBezTo>
                    <a:pt x="3294" y="794"/>
                    <a:pt x="3134" y="634"/>
                    <a:pt x="3134" y="437"/>
                  </a:cubicBezTo>
                  <a:cubicBezTo>
                    <a:pt x="3134" y="239"/>
                    <a:pt x="3294" y="79"/>
                    <a:pt x="3491" y="79"/>
                  </a:cubicBezTo>
                  <a:close/>
                </a:path>
              </a:pathLst>
            </a:custGeom>
            <a:solidFill>
              <a:srgbClr val="3498DB"/>
            </a:solidFill>
            <a:ln>
              <a:noFill/>
            </a:ln>
            <a:extLst>
              <a:ext uri="{91240B29-F687-4F45-9708-019B960494DF}">
                <a14:hiddenLine xmlns:a14="http://schemas.microsoft.com/office/drawing/2010/main" w="9525">
                  <a:solidFill>
                    <a:srgbClr val="000000"/>
                  </a:solidFill>
                  <a:round/>
                </a14:hiddenLine>
              </a:ext>
            </a:extLst>
          </p:spPr>
          <p:txBody>
            <a:bodyPr anchor="ctr" anchorCtr="1">
              <a:normAutofit fontScale="90000" lnSpcReduction="20000"/>
            </a:bodyPr>
            <a:p>
              <a:endParaRPr lang="zh-CN" altLang="en-US">
                <a:latin typeface="方正清刻本悦宋简体" panose="02000000000000000000" charset="-122"/>
                <a:ea typeface="方正清刻本悦宋简体" panose="02000000000000000000" charset="-122"/>
                <a:sym typeface="Arial" panose="020B0604020202020204" pitchFamily="34" charset="0"/>
              </a:endParaRPr>
            </a:p>
          </p:txBody>
        </p:sp>
        <p:sp>
          <p:nvSpPr>
            <p:cNvPr id="12" name="文本框 11"/>
            <p:cNvSpPr txBox="1"/>
            <p:nvPr>
              <p:custDataLst>
                <p:tags r:id="rId6"/>
              </p:custDataLst>
            </p:nvPr>
          </p:nvSpPr>
          <p:spPr>
            <a:xfrm>
              <a:off x="1088" y="8230"/>
              <a:ext cx="3828" cy="554"/>
            </a:xfrm>
            <a:prstGeom prst="rect">
              <a:avLst/>
            </a:prstGeom>
            <a:noFill/>
          </p:spPr>
          <p:txBody>
            <a:bodyPr wrap="square" rtlCol="0">
              <a:normAutofit fontScale="90000"/>
            </a:bodyPr>
            <a:p>
              <a:pPr algn="ctr"/>
              <a:r>
                <a:rPr lang="zh-CN" altLang="en-US" b="1" spc="300">
                  <a:solidFill>
                    <a:srgbClr val="1F74AD"/>
                  </a:solidFill>
                  <a:latin typeface="方正清刻本悦宋简体" panose="02000000000000000000" charset="-122"/>
                  <a:ea typeface="方正清刻本悦宋简体" panose="02000000000000000000" charset="-122"/>
                  <a:cs typeface="+mn-ea"/>
                  <a:sym typeface="Arial" panose="020B0604020202020204" pitchFamily="34" charset="0"/>
                </a:rPr>
                <a:t>有偿回收</a:t>
              </a:r>
              <a:r>
                <a:rPr lang="en-US" altLang="zh-CN" b="1" spc="300">
                  <a:solidFill>
                    <a:srgbClr val="1F74AD"/>
                  </a:solidFill>
                  <a:latin typeface="方正清刻本悦宋简体" panose="02000000000000000000" charset="-122"/>
                  <a:ea typeface="方正清刻本悦宋简体" panose="02000000000000000000" charset="-122"/>
                  <a:cs typeface="+mn-ea"/>
                  <a:sym typeface="Arial" panose="020B0604020202020204" pitchFamily="34" charset="0"/>
                </a:rPr>
                <a:t>&amp;</a:t>
              </a:r>
              <a:r>
                <a:rPr lang="zh-CN" altLang="en-US" b="1" spc="300">
                  <a:solidFill>
                    <a:srgbClr val="1F74AD"/>
                  </a:solidFill>
                  <a:latin typeface="方正清刻本悦宋简体" panose="02000000000000000000" charset="-122"/>
                  <a:ea typeface="方正清刻本悦宋简体" panose="02000000000000000000" charset="-122"/>
                  <a:cs typeface="+mn-ea"/>
                  <a:sym typeface="Arial" panose="020B0604020202020204" pitchFamily="34" charset="0"/>
                </a:rPr>
                <a:t>激励机制</a:t>
              </a:r>
              <a:endParaRPr lang="zh-CN" altLang="en-US" b="1" spc="300">
                <a:solidFill>
                  <a:srgbClr val="1F74AD"/>
                </a:solidFill>
                <a:latin typeface="方正清刻本悦宋简体" panose="02000000000000000000" charset="-122"/>
                <a:ea typeface="方正清刻本悦宋简体" panose="02000000000000000000" charset="-122"/>
                <a:cs typeface="+mn-ea"/>
                <a:sym typeface="Arial" panose="020B0604020202020204" pitchFamily="34" charset="0"/>
              </a:endParaRPr>
            </a:p>
          </p:txBody>
        </p:sp>
        <p:sp>
          <p:nvSpPr>
            <p:cNvPr id="16" name="文本框 15"/>
            <p:cNvSpPr txBox="1"/>
            <p:nvPr>
              <p:custDataLst>
                <p:tags r:id="rId7"/>
              </p:custDataLst>
            </p:nvPr>
          </p:nvSpPr>
          <p:spPr>
            <a:xfrm>
              <a:off x="1290" y="2967"/>
              <a:ext cx="3423" cy="2751"/>
            </a:xfrm>
            <a:prstGeom prst="rect">
              <a:avLst/>
            </a:prstGeom>
            <a:noFill/>
          </p:spPr>
          <p:txBody>
            <a:bodyPr wrap="square" rtlCol="0" anchor="ctr"/>
            <a:p>
              <a:pPr algn="just">
                <a:lnSpc>
                  <a:spcPct val="120000"/>
                </a:lnSpc>
              </a:pPr>
              <a:r>
                <a:rPr lang="zh-CN" altLang="en-US" sz="1200" spc="150">
                  <a:latin typeface="方正清刻本悦宋简体" panose="02000000000000000000" charset="-122"/>
                  <a:ea typeface="方正清刻本悦宋简体" panose="02000000000000000000" charset="-122"/>
                  <a:cs typeface="方正清刻本悦宋简体" panose="02000000000000000000" charset="-122"/>
                </a:rPr>
                <a:t>针对群众回收意愿低的问题，摆脱原有的鸡肋积分体系，重新搭建一套基于区块链</a:t>
              </a:r>
              <a:r>
                <a:rPr lang="en-US" altLang="zh-CN" sz="1200" spc="150">
                  <a:latin typeface="方正清刻本悦宋简体" panose="02000000000000000000" charset="-122"/>
                  <a:ea typeface="方正清刻本悦宋简体" panose="02000000000000000000" charset="-122"/>
                  <a:cs typeface="方正清刻本悦宋简体" panose="02000000000000000000" charset="-122"/>
                </a:rPr>
                <a:t>Token</a:t>
              </a:r>
              <a:r>
                <a:rPr lang="zh-CN" altLang="en-US" sz="1200" spc="150">
                  <a:latin typeface="方正清刻本悦宋简体" panose="02000000000000000000" charset="-122"/>
                  <a:ea typeface="方正清刻本悦宋简体" panose="02000000000000000000" charset="-122"/>
                  <a:cs typeface="方正清刻本悦宋简体" panose="02000000000000000000" charset="-122"/>
                </a:rPr>
                <a:t>可多方接入定制化的激励机制。可与赞助智能合约共同激励，提高群众回收意愿。</a:t>
              </a:r>
              <a:endParaRPr lang="zh-CN" altLang="en-US" sz="1200" spc="150">
                <a:latin typeface="方正清刻本悦宋简体" panose="02000000000000000000" charset="-122"/>
                <a:ea typeface="方正清刻本悦宋简体" panose="02000000000000000000" charset="-122"/>
                <a:cs typeface="方正清刻本悦宋简体" panose="02000000000000000000" charset="-122"/>
              </a:endParaRPr>
            </a:p>
          </p:txBody>
        </p:sp>
      </p:grpSp>
      <p:grpSp>
        <p:nvGrpSpPr>
          <p:cNvPr id="44" name="组合 43"/>
          <p:cNvGrpSpPr/>
          <p:nvPr/>
        </p:nvGrpSpPr>
        <p:grpSpPr>
          <a:xfrm>
            <a:off x="8888730" y="1884045"/>
            <a:ext cx="2485390" cy="3693795"/>
            <a:chOff x="13998" y="2967"/>
            <a:chExt cx="3914" cy="5817"/>
          </a:xfrm>
        </p:grpSpPr>
        <p:sp>
          <p:nvSpPr>
            <p:cNvPr id="29" name="下箭头标注 8"/>
            <p:cNvSpPr/>
            <p:nvPr>
              <p:custDataLst>
                <p:tags r:id="rId8"/>
              </p:custDataLst>
            </p:nvPr>
          </p:nvSpPr>
          <p:spPr>
            <a:xfrm>
              <a:off x="14140" y="6753"/>
              <a:ext cx="3630" cy="483"/>
            </a:xfrm>
            <a:prstGeom prst="downArrowCallout">
              <a:avLst>
                <a:gd name="adj1" fmla="val 67218"/>
                <a:gd name="adj2" fmla="val 33609"/>
                <a:gd name="adj3" fmla="val 52728"/>
                <a:gd name="adj4" fmla="val 55380"/>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p>
              <a:pPr algn="ctr"/>
              <a:endParaRPr lang="zh-CN" altLang="en-US">
                <a:latin typeface="方正清刻本悦宋简体" panose="02000000000000000000" charset="-122"/>
                <a:ea typeface="方正清刻本悦宋简体" panose="02000000000000000000" charset="-122"/>
                <a:sym typeface="Arial" panose="020B0604020202020204" pitchFamily="34" charset="0"/>
              </a:endParaRPr>
            </a:p>
          </p:txBody>
        </p:sp>
        <p:sp>
          <p:nvSpPr>
            <p:cNvPr id="30" name="矩形 29"/>
            <p:cNvSpPr/>
            <p:nvPr>
              <p:custDataLst>
                <p:tags r:id="rId9"/>
              </p:custDataLst>
            </p:nvPr>
          </p:nvSpPr>
          <p:spPr>
            <a:xfrm>
              <a:off x="14140" y="6648"/>
              <a:ext cx="3630" cy="123"/>
            </a:xfrm>
            <a:prstGeom prst="rect">
              <a:avLst/>
            </a:prstGeom>
            <a:solidFill>
              <a:srgbClr val="1F74AD"/>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p>
              <a:pPr algn="ctr"/>
              <a:endParaRPr lang="zh-CN" altLang="en-US">
                <a:latin typeface="方正清刻本悦宋简体" panose="02000000000000000000" charset="-122"/>
                <a:ea typeface="方正清刻本悦宋简体" panose="02000000000000000000" charset="-122"/>
                <a:sym typeface="Arial" panose="020B0604020202020204" pitchFamily="34" charset="0"/>
              </a:endParaRPr>
            </a:p>
          </p:txBody>
        </p:sp>
        <p:sp>
          <p:nvSpPr>
            <p:cNvPr id="31" name="矩形 30"/>
            <p:cNvSpPr/>
            <p:nvPr>
              <p:custDataLst>
                <p:tags r:id="rId10"/>
              </p:custDataLst>
            </p:nvPr>
          </p:nvSpPr>
          <p:spPr>
            <a:xfrm>
              <a:off x="14172" y="2967"/>
              <a:ext cx="3566" cy="2840"/>
            </a:xfrm>
            <a:prstGeom prst="rect">
              <a:avLst/>
            </a:prstGeom>
            <a:noFill/>
            <a:ln w="19050">
              <a:solidFill>
                <a:srgbClr val="3498DB"/>
              </a:solidFill>
              <a:prstDash val="lgDash"/>
            </a:ln>
          </p:spPr>
          <p:style>
            <a:lnRef idx="2">
              <a:srgbClr val="1F74AD">
                <a:shade val="50000"/>
              </a:srgbClr>
            </a:lnRef>
            <a:fillRef idx="1">
              <a:srgbClr val="1F74AD"/>
            </a:fillRef>
            <a:effectRef idx="0">
              <a:srgbClr val="1F74AD"/>
            </a:effectRef>
            <a:fontRef idx="minor">
              <a:sysClr val="window" lastClr="FFFFFF"/>
            </a:fontRef>
          </p:style>
          <p:txBody>
            <a:bodyPr wrap="square" rtlCol="0" anchor="ctr">
              <a:normAutofit/>
            </a:bodyPr>
            <a:p>
              <a:pPr lvl="0" algn="ctr"/>
              <a:endParaRPr lang="en-US" altLang="zh-CN" dirty="0">
                <a:solidFill>
                  <a:srgbClr val="000000"/>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32" name="文本框 31"/>
            <p:cNvSpPr txBox="1"/>
            <p:nvPr>
              <p:custDataLst>
                <p:tags r:id="rId11"/>
              </p:custDataLst>
            </p:nvPr>
          </p:nvSpPr>
          <p:spPr>
            <a:xfrm>
              <a:off x="14172" y="6042"/>
              <a:ext cx="3566" cy="554"/>
            </a:xfrm>
            <a:prstGeom prst="rect">
              <a:avLst/>
            </a:prstGeom>
            <a:noFill/>
          </p:spPr>
          <p:txBody>
            <a:bodyPr wrap="square" rtlCol="0">
              <a:normAutofit fontScale="90000"/>
            </a:bodyPr>
            <a:p>
              <a:pPr algn="ctr"/>
              <a:r>
                <a:rPr lang="zh-CN" altLang="en-US">
                  <a:solidFill>
                    <a:srgbClr val="3498DB"/>
                  </a:solidFill>
                  <a:latin typeface="方正清刻本悦宋简体" panose="02000000000000000000" charset="-122"/>
                  <a:ea typeface="方正清刻本悦宋简体" panose="02000000000000000000" charset="-122"/>
                  <a:cs typeface="Arial" panose="020B0604020202020204" pitchFamily="34" charset="0"/>
                  <a:sym typeface="Arial" panose="020B0604020202020204" pitchFamily="34" charset="0"/>
                </a:rPr>
                <a:t>扶持不透明</a:t>
              </a:r>
              <a:endParaRPr lang="zh-CN" altLang="en-US">
                <a:solidFill>
                  <a:srgbClr val="3498DB"/>
                </a:solidFill>
                <a:latin typeface="方正清刻本悦宋简体" panose="02000000000000000000" charset="-122"/>
                <a:ea typeface="方正清刻本悦宋简体" panose="02000000000000000000" charset="-122"/>
                <a:cs typeface="Arial" panose="020B0604020202020204" pitchFamily="34" charset="0"/>
                <a:sym typeface="Arial" panose="020B0604020202020204" pitchFamily="34" charset="0"/>
              </a:endParaRPr>
            </a:p>
          </p:txBody>
        </p:sp>
        <p:sp>
          <p:nvSpPr>
            <p:cNvPr id="33" name="文本框 32"/>
            <p:cNvSpPr txBox="1"/>
            <p:nvPr>
              <p:custDataLst>
                <p:tags r:id="rId12"/>
              </p:custDataLst>
            </p:nvPr>
          </p:nvSpPr>
          <p:spPr>
            <a:xfrm>
              <a:off x="13998" y="8230"/>
              <a:ext cx="3914" cy="554"/>
            </a:xfrm>
            <a:prstGeom prst="rect">
              <a:avLst/>
            </a:prstGeom>
            <a:noFill/>
          </p:spPr>
          <p:txBody>
            <a:bodyPr wrap="square" rtlCol="0">
              <a:normAutofit fontScale="90000"/>
            </a:bodyPr>
            <a:p>
              <a:pPr algn="ctr"/>
              <a:r>
                <a:rPr lang="zh-CN" altLang="en-US" b="1" spc="300">
                  <a:solidFill>
                    <a:srgbClr val="1F74AD"/>
                  </a:solidFill>
                  <a:latin typeface="方正清刻本悦宋简体" panose="02000000000000000000" charset="-122"/>
                  <a:ea typeface="方正清刻本悦宋简体" panose="02000000000000000000" charset="-122"/>
                  <a:cs typeface="+mn-ea"/>
                  <a:sym typeface="Arial" panose="020B0604020202020204" pitchFamily="34" charset="0"/>
                </a:rPr>
                <a:t>透明赞助</a:t>
              </a:r>
              <a:endParaRPr lang="zh-CN" altLang="en-US" b="1" spc="300">
                <a:solidFill>
                  <a:srgbClr val="1F74AD"/>
                </a:solidFill>
                <a:latin typeface="方正清刻本悦宋简体" panose="02000000000000000000" charset="-122"/>
                <a:ea typeface="方正清刻本悦宋简体" panose="02000000000000000000" charset="-122"/>
                <a:cs typeface="+mn-ea"/>
                <a:sym typeface="Arial" panose="020B0604020202020204" pitchFamily="34" charset="0"/>
              </a:endParaRPr>
            </a:p>
          </p:txBody>
        </p:sp>
        <p:sp>
          <p:nvSpPr>
            <p:cNvPr id="35" name="文本框 34"/>
            <p:cNvSpPr txBox="1"/>
            <p:nvPr>
              <p:custDataLst>
                <p:tags r:id="rId13"/>
              </p:custDataLst>
            </p:nvPr>
          </p:nvSpPr>
          <p:spPr>
            <a:xfrm>
              <a:off x="14243" y="2969"/>
              <a:ext cx="3423" cy="2749"/>
            </a:xfrm>
            <a:prstGeom prst="rect">
              <a:avLst/>
            </a:prstGeom>
            <a:noFill/>
          </p:spPr>
          <p:txBody>
            <a:bodyPr wrap="square" rtlCol="0" anchor="ctr">
              <a:noAutofit/>
            </a:bodyPr>
            <a:p>
              <a:pPr algn="just">
                <a:lnSpc>
                  <a:spcPct val="120000"/>
                </a:lnSpc>
              </a:pPr>
              <a:r>
                <a:rPr lang="zh-CN" altLang="en-US" sz="1200" spc="150">
                  <a:latin typeface="方正清刻本悦宋简体" panose="02000000000000000000" charset="-122"/>
                  <a:ea typeface="方正清刻本悦宋简体" panose="02000000000000000000" charset="-122"/>
                </a:rPr>
                <a:t>针对在国家扶持政策实施过程中可能存在的贪腐问题，提供了一种新颖的赞助渠道，交易完全透明可信，事后追责时数据可追溯。只需一条哈希地址即可实现定向赞助。</a:t>
              </a:r>
              <a:endParaRPr lang="zh-CN" altLang="en-US" sz="1200" spc="150">
                <a:latin typeface="方正清刻本悦宋简体" panose="02000000000000000000" charset="-122"/>
                <a:ea typeface="方正清刻本悦宋简体" panose="02000000000000000000" charset="-122"/>
              </a:endParaRPr>
            </a:p>
          </p:txBody>
        </p:sp>
        <p:sp>
          <p:nvSpPr>
            <p:cNvPr id="38" name="KSO_Shape"/>
            <p:cNvSpPr>
              <a:spLocks noChangeAspect="1"/>
            </p:cNvSpPr>
            <p:nvPr>
              <p:custDataLst>
                <p:tags r:id="rId14"/>
              </p:custDataLst>
            </p:nvPr>
          </p:nvSpPr>
          <p:spPr bwMode="auto">
            <a:xfrm>
              <a:off x="15668" y="7685"/>
              <a:ext cx="573" cy="420"/>
            </a:xfrm>
            <a:custGeom>
              <a:avLst/>
              <a:gdLst>
                <a:gd name="T0" fmla="*/ 1197133 w 1928813"/>
                <a:gd name="T1" fmla="*/ 740567 h 1412875"/>
                <a:gd name="T2" fmla="*/ 1236336 w 1928813"/>
                <a:gd name="T3" fmla="*/ 765368 h 1412875"/>
                <a:gd name="T4" fmla="*/ 1216264 w 1928813"/>
                <a:gd name="T5" fmla="*/ 799272 h 1412875"/>
                <a:gd name="T6" fmla="*/ 1105552 w 1928813"/>
                <a:gd name="T7" fmla="*/ 845421 h 1412875"/>
                <a:gd name="T8" fmla="*/ 876287 w 1928813"/>
                <a:gd name="T9" fmla="*/ 908521 h 1412875"/>
                <a:gd name="T10" fmla="*/ 866565 w 1928813"/>
                <a:gd name="T11" fmla="*/ 925160 h 1412875"/>
                <a:gd name="T12" fmla="*/ 1011462 w 1928813"/>
                <a:gd name="T13" fmla="*/ 952158 h 1412875"/>
                <a:gd name="T14" fmla="*/ 1178629 w 1928813"/>
                <a:gd name="T15" fmla="*/ 958437 h 1412875"/>
                <a:gd name="T16" fmla="*/ 1485047 w 1928813"/>
                <a:gd name="T17" fmla="*/ 829410 h 1412875"/>
                <a:gd name="T18" fmla="*/ 1666012 w 1928813"/>
                <a:gd name="T19" fmla="*/ 772274 h 1412875"/>
                <a:gd name="T20" fmla="*/ 1752261 w 1928813"/>
                <a:gd name="T21" fmla="*/ 772274 h 1412875"/>
                <a:gd name="T22" fmla="*/ 1779861 w 1928813"/>
                <a:gd name="T23" fmla="*/ 801470 h 1412875"/>
                <a:gd name="T24" fmla="*/ 1544383 w 1928813"/>
                <a:gd name="T25" fmla="*/ 1003014 h 1412875"/>
                <a:gd name="T26" fmla="*/ 1794288 w 1928813"/>
                <a:gd name="T27" fmla="*/ 892196 h 1412875"/>
                <a:gd name="T28" fmla="*/ 1863287 w 1928813"/>
                <a:gd name="T29" fmla="*/ 893452 h 1412875"/>
                <a:gd name="T30" fmla="*/ 1899040 w 1928813"/>
                <a:gd name="T31" fmla="*/ 917311 h 1412875"/>
                <a:gd name="T32" fmla="*/ 1900923 w 1928813"/>
                <a:gd name="T33" fmla="*/ 948391 h 1412875"/>
                <a:gd name="T34" fmla="*/ 1805265 w 1928813"/>
                <a:gd name="T35" fmla="*/ 1006154 h 1412875"/>
                <a:gd name="T36" fmla="*/ 1199328 w 1928813"/>
                <a:gd name="T37" fmla="*/ 1336412 h 1412875"/>
                <a:gd name="T38" fmla="*/ 1037181 w 1928813"/>
                <a:gd name="T39" fmla="*/ 1391036 h 1412875"/>
                <a:gd name="T40" fmla="*/ 917374 w 1928813"/>
                <a:gd name="T41" fmla="*/ 1389152 h 1412875"/>
                <a:gd name="T42" fmla="*/ 440339 w 1928813"/>
                <a:gd name="T43" fmla="*/ 1286182 h 1412875"/>
                <a:gd name="T44" fmla="*/ 218915 w 1928813"/>
                <a:gd name="T45" fmla="*/ 1268916 h 1412875"/>
                <a:gd name="T46" fmla="*/ 105381 w 1928813"/>
                <a:gd name="T47" fmla="*/ 970994 h 1412875"/>
                <a:gd name="T48" fmla="*/ 235538 w 1928813"/>
                <a:gd name="T49" fmla="*/ 960634 h 1412875"/>
                <a:gd name="T50" fmla="*/ 328686 w 1928813"/>
                <a:gd name="T51" fmla="*/ 907580 h 1412875"/>
                <a:gd name="T52" fmla="*/ 523765 w 1928813"/>
                <a:gd name="T53" fmla="*/ 801784 h 1412875"/>
                <a:gd name="T54" fmla="*/ 733585 w 1928813"/>
                <a:gd name="T55" fmla="*/ 760345 h 1412875"/>
                <a:gd name="T56" fmla="*/ 1072307 w 1928813"/>
                <a:gd name="T57" fmla="*/ 731463 h 1412875"/>
                <a:gd name="T58" fmla="*/ 1427018 w 1928813"/>
                <a:gd name="T59" fmla="*/ 561219 h 1412875"/>
                <a:gd name="T60" fmla="*/ 1446437 w 1928813"/>
                <a:gd name="T61" fmla="*/ 513169 h 1412875"/>
                <a:gd name="T62" fmla="*/ 1406031 w 1928813"/>
                <a:gd name="T63" fmla="*/ 477994 h 1412875"/>
                <a:gd name="T64" fmla="*/ 1289513 w 1928813"/>
                <a:gd name="T65" fmla="*/ 211360 h 1412875"/>
                <a:gd name="T66" fmla="*/ 1271659 w 1928813"/>
                <a:gd name="T67" fmla="*/ 252187 h 1412875"/>
                <a:gd name="T68" fmla="*/ 1305174 w 1928813"/>
                <a:gd name="T69" fmla="*/ 283279 h 1412875"/>
                <a:gd name="T70" fmla="*/ 1387238 w 1928813"/>
                <a:gd name="T71" fmla="*/ 68778 h 1412875"/>
                <a:gd name="T72" fmla="*/ 1491541 w 1928813"/>
                <a:gd name="T73" fmla="*/ 90763 h 1412875"/>
                <a:gd name="T74" fmla="*/ 1568907 w 1928813"/>
                <a:gd name="T75" fmla="*/ 152004 h 1412875"/>
                <a:gd name="T76" fmla="*/ 1602422 w 1928813"/>
                <a:gd name="T77" fmla="*/ 256270 h 1412875"/>
                <a:gd name="T78" fmla="*/ 1422320 w 1928813"/>
                <a:gd name="T79" fmla="*/ 223608 h 1412875"/>
                <a:gd name="T80" fmla="*/ 1396635 w 1928813"/>
                <a:gd name="T81" fmla="*/ 305577 h 1412875"/>
                <a:gd name="T82" fmla="*/ 1543223 w 1928813"/>
                <a:gd name="T83" fmla="*/ 358025 h 1412875"/>
                <a:gd name="T84" fmla="*/ 1609313 w 1928813"/>
                <a:gd name="T85" fmla="*/ 423662 h 1412875"/>
                <a:gd name="T86" fmla="*/ 1625914 w 1928813"/>
                <a:gd name="T87" fmla="*/ 504374 h 1412875"/>
                <a:gd name="T88" fmla="*/ 1608686 w 1928813"/>
                <a:gd name="T89" fmla="*/ 592310 h 1412875"/>
                <a:gd name="T90" fmla="*/ 1544476 w 1928813"/>
                <a:gd name="T91" fmla="*/ 667998 h 1412875"/>
                <a:gd name="T92" fmla="*/ 1424198 w 1928813"/>
                <a:gd name="T93" fmla="*/ 709453 h 1412875"/>
                <a:gd name="T94" fmla="*/ 1268840 w 1928813"/>
                <a:gd name="T95" fmla="*/ 707568 h 1412875"/>
                <a:gd name="T96" fmla="*/ 1154201 w 1928813"/>
                <a:gd name="T97" fmla="*/ 659204 h 1412875"/>
                <a:gd name="T98" fmla="*/ 1093123 w 1928813"/>
                <a:gd name="T99" fmla="*/ 574723 h 1412875"/>
                <a:gd name="T100" fmla="*/ 1260697 w 1928813"/>
                <a:gd name="T101" fmla="*/ 498722 h 1412875"/>
                <a:gd name="T102" fmla="*/ 1278237 w 1928813"/>
                <a:gd name="T103" fmla="*/ 553368 h 1412875"/>
                <a:gd name="T104" fmla="*/ 1315198 w 1928813"/>
                <a:gd name="T105" fmla="*/ 574095 h 1412875"/>
                <a:gd name="T106" fmla="*/ 1240337 w 1928813"/>
                <a:gd name="T107" fmla="*/ 427431 h 1412875"/>
                <a:gd name="T108" fmla="*/ 1149190 w 1928813"/>
                <a:gd name="T109" fmla="*/ 380950 h 1412875"/>
                <a:gd name="T110" fmla="*/ 1109723 w 1928813"/>
                <a:gd name="T111" fmla="*/ 325676 h 1412875"/>
                <a:gd name="T112" fmla="*/ 1104086 w 1928813"/>
                <a:gd name="T113" fmla="*/ 232402 h 1412875"/>
                <a:gd name="T114" fmla="*/ 1152948 w 1928813"/>
                <a:gd name="T115" fmla="*/ 136615 h 1412875"/>
                <a:gd name="T116" fmla="*/ 1240337 w 1928813"/>
                <a:gd name="T117" fmla="*/ 83540 h 1412875"/>
                <a:gd name="T118" fmla="*/ 1331798 w 1928813"/>
                <a:gd name="T119" fmla="*/ 0 h 141287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928813" h="1412875">
                  <a:moveTo>
                    <a:pt x="1085711" y="739775"/>
                  </a:moveTo>
                  <a:lnTo>
                    <a:pt x="1111116" y="739775"/>
                  </a:lnTo>
                  <a:lnTo>
                    <a:pt x="1134932" y="740093"/>
                  </a:lnTo>
                  <a:lnTo>
                    <a:pt x="1157161" y="741363"/>
                  </a:lnTo>
                  <a:lnTo>
                    <a:pt x="1167640" y="741998"/>
                  </a:lnTo>
                  <a:lnTo>
                    <a:pt x="1177484" y="742950"/>
                  </a:lnTo>
                  <a:lnTo>
                    <a:pt x="1187011" y="744220"/>
                  </a:lnTo>
                  <a:lnTo>
                    <a:pt x="1195902" y="745808"/>
                  </a:lnTo>
                  <a:lnTo>
                    <a:pt x="1204159" y="747078"/>
                  </a:lnTo>
                  <a:lnTo>
                    <a:pt x="1212097" y="748983"/>
                  </a:lnTo>
                  <a:lnTo>
                    <a:pt x="1219401" y="750570"/>
                  </a:lnTo>
                  <a:lnTo>
                    <a:pt x="1225752" y="753110"/>
                  </a:lnTo>
                  <a:lnTo>
                    <a:pt x="1231786" y="755333"/>
                  </a:lnTo>
                  <a:lnTo>
                    <a:pt x="1236549" y="757555"/>
                  </a:lnTo>
                  <a:lnTo>
                    <a:pt x="1241312" y="760730"/>
                  </a:lnTo>
                  <a:lnTo>
                    <a:pt x="1245123" y="763588"/>
                  </a:lnTo>
                  <a:lnTo>
                    <a:pt x="1247981" y="767080"/>
                  </a:lnTo>
                  <a:lnTo>
                    <a:pt x="1249251" y="768668"/>
                  </a:lnTo>
                  <a:lnTo>
                    <a:pt x="1250204" y="770255"/>
                  </a:lnTo>
                  <a:lnTo>
                    <a:pt x="1251791" y="774065"/>
                  </a:lnTo>
                  <a:lnTo>
                    <a:pt x="1252427" y="777558"/>
                  </a:lnTo>
                  <a:lnTo>
                    <a:pt x="1252427" y="781050"/>
                  </a:lnTo>
                  <a:lnTo>
                    <a:pt x="1252109" y="784860"/>
                  </a:lnTo>
                  <a:lnTo>
                    <a:pt x="1250839" y="788035"/>
                  </a:lnTo>
                  <a:lnTo>
                    <a:pt x="1248933" y="791845"/>
                  </a:lnTo>
                  <a:lnTo>
                    <a:pt x="1246393" y="795020"/>
                  </a:lnTo>
                  <a:lnTo>
                    <a:pt x="1243217" y="798513"/>
                  </a:lnTo>
                  <a:lnTo>
                    <a:pt x="1240042" y="801688"/>
                  </a:lnTo>
                  <a:lnTo>
                    <a:pt x="1235914" y="805180"/>
                  </a:lnTo>
                  <a:lnTo>
                    <a:pt x="1231468" y="808355"/>
                  </a:lnTo>
                  <a:lnTo>
                    <a:pt x="1226387" y="811848"/>
                  </a:lnTo>
                  <a:lnTo>
                    <a:pt x="1220989" y="815023"/>
                  </a:lnTo>
                  <a:lnTo>
                    <a:pt x="1214955" y="818515"/>
                  </a:lnTo>
                  <a:lnTo>
                    <a:pt x="1208922" y="821373"/>
                  </a:lnTo>
                  <a:lnTo>
                    <a:pt x="1202253" y="824865"/>
                  </a:lnTo>
                  <a:lnTo>
                    <a:pt x="1187963" y="831215"/>
                  </a:lnTo>
                  <a:lnTo>
                    <a:pt x="1172086" y="837248"/>
                  </a:lnTo>
                  <a:lnTo>
                    <a:pt x="1155255" y="843280"/>
                  </a:lnTo>
                  <a:lnTo>
                    <a:pt x="1137790" y="849313"/>
                  </a:lnTo>
                  <a:lnTo>
                    <a:pt x="1119372" y="855028"/>
                  </a:lnTo>
                  <a:lnTo>
                    <a:pt x="1100319" y="860425"/>
                  </a:lnTo>
                  <a:lnTo>
                    <a:pt x="1080948" y="865823"/>
                  </a:lnTo>
                  <a:lnTo>
                    <a:pt x="1061577" y="871220"/>
                  </a:lnTo>
                  <a:lnTo>
                    <a:pt x="1022836" y="881380"/>
                  </a:lnTo>
                  <a:lnTo>
                    <a:pt x="985683" y="890905"/>
                  </a:lnTo>
                  <a:lnTo>
                    <a:pt x="951387" y="900113"/>
                  </a:lnTo>
                  <a:lnTo>
                    <a:pt x="921219" y="908050"/>
                  </a:lnTo>
                  <a:lnTo>
                    <a:pt x="908200" y="911860"/>
                  </a:lnTo>
                  <a:lnTo>
                    <a:pt x="897085" y="915670"/>
                  </a:lnTo>
                  <a:lnTo>
                    <a:pt x="887241" y="918845"/>
                  </a:lnTo>
                  <a:lnTo>
                    <a:pt x="879938" y="922338"/>
                  </a:lnTo>
                  <a:lnTo>
                    <a:pt x="876762" y="923925"/>
                  </a:lnTo>
                  <a:lnTo>
                    <a:pt x="874539" y="925195"/>
                  </a:lnTo>
                  <a:lnTo>
                    <a:pt x="872634" y="927100"/>
                  </a:lnTo>
                  <a:lnTo>
                    <a:pt x="871681" y="928370"/>
                  </a:lnTo>
                  <a:lnTo>
                    <a:pt x="871046" y="929640"/>
                  </a:lnTo>
                  <a:lnTo>
                    <a:pt x="871046" y="930910"/>
                  </a:lnTo>
                  <a:lnTo>
                    <a:pt x="871681" y="932498"/>
                  </a:lnTo>
                  <a:lnTo>
                    <a:pt x="873269" y="933450"/>
                  </a:lnTo>
                  <a:lnTo>
                    <a:pt x="877397" y="935673"/>
                  </a:lnTo>
                  <a:lnTo>
                    <a:pt x="882160" y="937895"/>
                  </a:lnTo>
                  <a:lnTo>
                    <a:pt x="888511" y="940435"/>
                  </a:lnTo>
                  <a:lnTo>
                    <a:pt x="895498" y="942658"/>
                  </a:lnTo>
                  <a:lnTo>
                    <a:pt x="903436" y="944563"/>
                  </a:lnTo>
                  <a:lnTo>
                    <a:pt x="912010" y="946785"/>
                  </a:lnTo>
                  <a:lnTo>
                    <a:pt x="931063" y="950278"/>
                  </a:lnTo>
                  <a:lnTo>
                    <a:pt x="952339" y="954088"/>
                  </a:lnTo>
                  <a:lnTo>
                    <a:pt x="975521" y="957263"/>
                  </a:lnTo>
                  <a:lnTo>
                    <a:pt x="999655" y="960438"/>
                  </a:lnTo>
                  <a:lnTo>
                    <a:pt x="1024106" y="962978"/>
                  </a:lnTo>
                  <a:lnTo>
                    <a:pt x="1048875" y="965518"/>
                  </a:lnTo>
                  <a:lnTo>
                    <a:pt x="1073009" y="967423"/>
                  </a:lnTo>
                  <a:lnTo>
                    <a:pt x="1096191" y="969328"/>
                  </a:lnTo>
                  <a:lnTo>
                    <a:pt x="1117467" y="970915"/>
                  </a:lnTo>
                  <a:lnTo>
                    <a:pt x="1153033" y="972820"/>
                  </a:lnTo>
                  <a:lnTo>
                    <a:pt x="1166052" y="973138"/>
                  </a:lnTo>
                  <a:lnTo>
                    <a:pt x="1175579" y="973455"/>
                  </a:lnTo>
                  <a:lnTo>
                    <a:pt x="1180025" y="972820"/>
                  </a:lnTo>
                  <a:lnTo>
                    <a:pt x="1185741" y="971550"/>
                  </a:lnTo>
                  <a:lnTo>
                    <a:pt x="1193362" y="969328"/>
                  </a:lnTo>
                  <a:lnTo>
                    <a:pt x="1202253" y="966470"/>
                  </a:lnTo>
                  <a:lnTo>
                    <a:pt x="1212415" y="962343"/>
                  </a:lnTo>
                  <a:lnTo>
                    <a:pt x="1223529" y="958215"/>
                  </a:lnTo>
                  <a:lnTo>
                    <a:pt x="1249569" y="947420"/>
                  </a:lnTo>
                  <a:lnTo>
                    <a:pt x="1279736" y="934403"/>
                  </a:lnTo>
                  <a:lnTo>
                    <a:pt x="1312761" y="920115"/>
                  </a:lnTo>
                  <a:lnTo>
                    <a:pt x="1386434" y="888048"/>
                  </a:lnTo>
                  <a:lnTo>
                    <a:pt x="1425175" y="871220"/>
                  </a:lnTo>
                  <a:lnTo>
                    <a:pt x="1464551" y="854393"/>
                  </a:lnTo>
                  <a:lnTo>
                    <a:pt x="1503610" y="838835"/>
                  </a:lnTo>
                  <a:lnTo>
                    <a:pt x="1542034" y="823913"/>
                  </a:lnTo>
                  <a:lnTo>
                    <a:pt x="1560770" y="816928"/>
                  </a:lnTo>
                  <a:lnTo>
                    <a:pt x="1578553" y="810578"/>
                  </a:lnTo>
                  <a:lnTo>
                    <a:pt x="1596336" y="804545"/>
                  </a:lnTo>
                  <a:lnTo>
                    <a:pt x="1613483" y="798830"/>
                  </a:lnTo>
                  <a:lnTo>
                    <a:pt x="1629679" y="793750"/>
                  </a:lnTo>
                  <a:lnTo>
                    <a:pt x="1645556" y="789623"/>
                  </a:lnTo>
                  <a:lnTo>
                    <a:pt x="1660164" y="786130"/>
                  </a:lnTo>
                  <a:lnTo>
                    <a:pt x="1673819" y="783273"/>
                  </a:lnTo>
                  <a:lnTo>
                    <a:pt x="1686838" y="781050"/>
                  </a:lnTo>
                  <a:lnTo>
                    <a:pt x="1698905" y="779463"/>
                  </a:lnTo>
                  <a:lnTo>
                    <a:pt x="1710019" y="778193"/>
                  </a:lnTo>
                  <a:lnTo>
                    <a:pt x="1720499" y="776923"/>
                  </a:lnTo>
                  <a:lnTo>
                    <a:pt x="1730343" y="776605"/>
                  </a:lnTo>
                  <a:lnTo>
                    <a:pt x="1739234" y="776288"/>
                  </a:lnTo>
                  <a:lnTo>
                    <a:pt x="1747808" y="776605"/>
                  </a:lnTo>
                  <a:lnTo>
                    <a:pt x="1755112" y="777558"/>
                  </a:lnTo>
                  <a:lnTo>
                    <a:pt x="1762098" y="778193"/>
                  </a:lnTo>
                  <a:lnTo>
                    <a:pt x="1768449" y="779463"/>
                  </a:lnTo>
                  <a:lnTo>
                    <a:pt x="1774165" y="781050"/>
                  </a:lnTo>
                  <a:lnTo>
                    <a:pt x="1779563" y="782638"/>
                  </a:lnTo>
                  <a:lnTo>
                    <a:pt x="1783692" y="785178"/>
                  </a:lnTo>
                  <a:lnTo>
                    <a:pt x="1787820" y="787400"/>
                  </a:lnTo>
                  <a:lnTo>
                    <a:pt x="1791313" y="789940"/>
                  </a:lnTo>
                  <a:lnTo>
                    <a:pt x="1794488" y="792798"/>
                  </a:lnTo>
                  <a:lnTo>
                    <a:pt x="1796711" y="795973"/>
                  </a:lnTo>
                  <a:lnTo>
                    <a:pt x="1798934" y="799465"/>
                  </a:lnTo>
                  <a:lnTo>
                    <a:pt x="1800522" y="802640"/>
                  </a:lnTo>
                  <a:lnTo>
                    <a:pt x="1801475" y="806450"/>
                  </a:lnTo>
                  <a:lnTo>
                    <a:pt x="1802110" y="810578"/>
                  </a:lnTo>
                  <a:lnTo>
                    <a:pt x="1802427" y="814388"/>
                  </a:lnTo>
                  <a:lnTo>
                    <a:pt x="1802427" y="818833"/>
                  </a:lnTo>
                  <a:lnTo>
                    <a:pt x="1802110" y="822960"/>
                  </a:lnTo>
                  <a:lnTo>
                    <a:pt x="1801475" y="827405"/>
                  </a:lnTo>
                  <a:lnTo>
                    <a:pt x="1800522" y="831850"/>
                  </a:lnTo>
                  <a:lnTo>
                    <a:pt x="1799252" y="836613"/>
                  </a:lnTo>
                  <a:lnTo>
                    <a:pt x="1797664" y="841058"/>
                  </a:lnTo>
                  <a:lnTo>
                    <a:pt x="1793853" y="850583"/>
                  </a:lnTo>
                  <a:lnTo>
                    <a:pt x="1792177" y="854173"/>
                  </a:lnTo>
                  <a:lnTo>
                    <a:pt x="1563688" y="1014412"/>
                  </a:lnTo>
                  <a:lnTo>
                    <a:pt x="1716974" y="935228"/>
                  </a:lnTo>
                  <a:lnTo>
                    <a:pt x="1725262" y="931228"/>
                  </a:lnTo>
                  <a:lnTo>
                    <a:pt x="1739869" y="924878"/>
                  </a:lnTo>
                  <a:lnTo>
                    <a:pt x="1749078" y="921703"/>
                  </a:lnTo>
                  <a:lnTo>
                    <a:pt x="1758923" y="917893"/>
                  </a:lnTo>
                  <a:lnTo>
                    <a:pt x="1769402" y="914718"/>
                  </a:lnTo>
                  <a:lnTo>
                    <a:pt x="1780834" y="910908"/>
                  </a:lnTo>
                  <a:lnTo>
                    <a:pt x="1792583" y="907733"/>
                  </a:lnTo>
                  <a:lnTo>
                    <a:pt x="1804650" y="904875"/>
                  </a:lnTo>
                  <a:lnTo>
                    <a:pt x="1816717" y="902335"/>
                  </a:lnTo>
                  <a:lnTo>
                    <a:pt x="1829101" y="900748"/>
                  </a:lnTo>
                  <a:lnTo>
                    <a:pt x="1841486" y="899160"/>
                  </a:lnTo>
                  <a:lnTo>
                    <a:pt x="1847520" y="898843"/>
                  </a:lnTo>
                  <a:lnTo>
                    <a:pt x="1853553" y="898843"/>
                  </a:lnTo>
                  <a:lnTo>
                    <a:pt x="1859587" y="898843"/>
                  </a:lnTo>
                  <a:lnTo>
                    <a:pt x="1865303" y="899160"/>
                  </a:lnTo>
                  <a:lnTo>
                    <a:pt x="1871019" y="900113"/>
                  </a:lnTo>
                  <a:lnTo>
                    <a:pt x="1876417" y="901065"/>
                  </a:lnTo>
                  <a:lnTo>
                    <a:pt x="1881498" y="902335"/>
                  </a:lnTo>
                  <a:lnTo>
                    <a:pt x="1886579" y="903605"/>
                  </a:lnTo>
                  <a:lnTo>
                    <a:pt x="1891342" y="905193"/>
                  </a:lnTo>
                  <a:lnTo>
                    <a:pt x="1896105" y="907415"/>
                  </a:lnTo>
                  <a:lnTo>
                    <a:pt x="1900233" y="909320"/>
                  </a:lnTo>
                  <a:lnTo>
                    <a:pt x="1904361" y="911543"/>
                  </a:lnTo>
                  <a:lnTo>
                    <a:pt x="1908172" y="914083"/>
                  </a:lnTo>
                  <a:lnTo>
                    <a:pt x="1911665" y="916305"/>
                  </a:lnTo>
                  <a:lnTo>
                    <a:pt x="1915158" y="918845"/>
                  </a:lnTo>
                  <a:lnTo>
                    <a:pt x="1917699" y="922020"/>
                  </a:lnTo>
                  <a:lnTo>
                    <a:pt x="1920239" y="924560"/>
                  </a:lnTo>
                  <a:lnTo>
                    <a:pt x="1922779" y="927735"/>
                  </a:lnTo>
                  <a:lnTo>
                    <a:pt x="1924685" y="930593"/>
                  </a:lnTo>
                  <a:lnTo>
                    <a:pt x="1925955" y="934085"/>
                  </a:lnTo>
                  <a:lnTo>
                    <a:pt x="1927543" y="936943"/>
                  </a:lnTo>
                  <a:lnTo>
                    <a:pt x="1928495" y="940435"/>
                  </a:lnTo>
                  <a:lnTo>
                    <a:pt x="1928813" y="943293"/>
                  </a:lnTo>
                  <a:lnTo>
                    <a:pt x="1928813" y="946785"/>
                  </a:lnTo>
                  <a:lnTo>
                    <a:pt x="1928495" y="949643"/>
                  </a:lnTo>
                  <a:lnTo>
                    <a:pt x="1927860" y="953135"/>
                  </a:lnTo>
                  <a:lnTo>
                    <a:pt x="1926273" y="955993"/>
                  </a:lnTo>
                  <a:lnTo>
                    <a:pt x="1924685" y="959168"/>
                  </a:lnTo>
                  <a:lnTo>
                    <a:pt x="1922779" y="962025"/>
                  </a:lnTo>
                  <a:lnTo>
                    <a:pt x="1919921" y="965200"/>
                  </a:lnTo>
                  <a:lnTo>
                    <a:pt x="1917064" y="968058"/>
                  </a:lnTo>
                  <a:lnTo>
                    <a:pt x="1913571" y="970915"/>
                  </a:lnTo>
                  <a:lnTo>
                    <a:pt x="1909760" y="973455"/>
                  </a:lnTo>
                  <a:lnTo>
                    <a:pt x="1904997" y="975678"/>
                  </a:lnTo>
                  <a:lnTo>
                    <a:pt x="1885308" y="986155"/>
                  </a:lnTo>
                  <a:lnTo>
                    <a:pt x="1865303" y="996950"/>
                  </a:lnTo>
                  <a:lnTo>
                    <a:pt x="1845932" y="1007428"/>
                  </a:lnTo>
                  <a:lnTo>
                    <a:pt x="1827831" y="1017588"/>
                  </a:lnTo>
                  <a:lnTo>
                    <a:pt x="1800204" y="1033463"/>
                  </a:lnTo>
                  <a:lnTo>
                    <a:pt x="1789407" y="1039813"/>
                  </a:lnTo>
                  <a:lnTo>
                    <a:pt x="1853553" y="1001395"/>
                  </a:lnTo>
                  <a:lnTo>
                    <a:pt x="1352773" y="1283970"/>
                  </a:lnTo>
                  <a:lnTo>
                    <a:pt x="1342294" y="1289685"/>
                  </a:lnTo>
                  <a:lnTo>
                    <a:pt x="1312444" y="1304925"/>
                  </a:lnTo>
                  <a:lnTo>
                    <a:pt x="1291803" y="1315403"/>
                  </a:lnTo>
                  <a:lnTo>
                    <a:pt x="1268304" y="1326833"/>
                  </a:lnTo>
                  <a:lnTo>
                    <a:pt x="1242265" y="1338898"/>
                  </a:lnTo>
                  <a:lnTo>
                    <a:pt x="1214320" y="1351598"/>
                  </a:lnTo>
                  <a:lnTo>
                    <a:pt x="1184788" y="1363980"/>
                  </a:lnTo>
                  <a:lnTo>
                    <a:pt x="1169863" y="1370013"/>
                  </a:lnTo>
                  <a:lnTo>
                    <a:pt x="1154620" y="1375410"/>
                  </a:lnTo>
                  <a:lnTo>
                    <a:pt x="1139378" y="1381125"/>
                  </a:lnTo>
                  <a:lnTo>
                    <a:pt x="1124135" y="1386523"/>
                  </a:lnTo>
                  <a:lnTo>
                    <a:pt x="1109210" y="1391603"/>
                  </a:lnTo>
                  <a:lnTo>
                    <a:pt x="1093968" y="1396048"/>
                  </a:lnTo>
                  <a:lnTo>
                    <a:pt x="1079043" y="1400175"/>
                  </a:lnTo>
                  <a:lnTo>
                    <a:pt x="1064753" y="1403985"/>
                  </a:lnTo>
                  <a:lnTo>
                    <a:pt x="1050146" y="1406843"/>
                  </a:lnTo>
                  <a:lnTo>
                    <a:pt x="1036491" y="1409700"/>
                  </a:lnTo>
                  <a:lnTo>
                    <a:pt x="1023154" y="1411288"/>
                  </a:lnTo>
                  <a:lnTo>
                    <a:pt x="1010452" y="1412558"/>
                  </a:lnTo>
                  <a:lnTo>
                    <a:pt x="998385" y="1412875"/>
                  </a:lnTo>
                  <a:lnTo>
                    <a:pt x="992669" y="1412875"/>
                  </a:lnTo>
                  <a:lnTo>
                    <a:pt x="987270" y="1412558"/>
                  </a:lnTo>
                  <a:lnTo>
                    <a:pt x="975203" y="1411605"/>
                  </a:lnTo>
                  <a:lnTo>
                    <a:pt x="961549" y="1410018"/>
                  </a:lnTo>
                  <a:lnTo>
                    <a:pt x="945671" y="1407478"/>
                  </a:lnTo>
                  <a:lnTo>
                    <a:pt x="928841" y="1404938"/>
                  </a:lnTo>
                  <a:lnTo>
                    <a:pt x="910105" y="1401445"/>
                  </a:lnTo>
                  <a:lnTo>
                    <a:pt x="890417" y="1397635"/>
                  </a:lnTo>
                  <a:lnTo>
                    <a:pt x="846912" y="1388745"/>
                  </a:lnTo>
                  <a:lnTo>
                    <a:pt x="799914" y="1378903"/>
                  </a:lnTo>
                  <a:lnTo>
                    <a:pt x="749741" y="1367473"/>
                  </a:lnTo>
                  <a:lnTo>
                    <a:pt x="645266" y="1344295"/>
                  </a:lnTo>
                  <a:lnTo>
                    <a:pt x="592235" y="1332548"/>
                  </a:lnTo>
                  <a:lnTo>
                    <a:pt x="540792" y="1320800"/>
                  </a:lnTo>
                  <a:lnTo>
                    <a:pt x="491889" y="1310323"/>
                  </a:lnTo>
                  <a:lnTo>
                    <a:pt x="445843" y="1300798"/>
                  </a:lnTo>
                  <a:lnTo>
                    <a:pt x="403927" y="1293178"/>
                  </a:lnTo>
                  <a:lnTo>
                    <a:pt x="384873" y="1289685"/>
                  </a:lnTo>
                  <a:lnTo>
                    <a:pt x="367408" y="1286828"/>
                  </a:lnTo>
                  <a:lnTo>
                    <a:pt x="351530" y="1284605"/>
                  </a:lnTo>
                  <a:lnTo>
                    <a:pt x="337241" y="1283018"/>
                  </a:lnTo>
                  <a:lnTo>
                    <a:pt x="324539" y="1282065"/>
                  </a:lnTo>
                  <a:lnTo>
                    <a:pt x="313742" y="1281430"/>
                  </a:lnTo>
                  <a:lnTo>
                    <a:pt x="293418" y="1281748"/>
                  </a:lnTo>
                  <a:lnTo>
                    <a:pt x="270872" y="1282065"/>
                  </a:lnTo>
                  <a:lnTo>
                    <a:pt x="221652" y="1283335"/>
                  </a:lnTo>
                  <a:lnTo>
                    <a:pt x="169573" y="1284923"/>
                  </a:lnTo>
                  <a:lnTo>
                    <a:pt x="118447" y="1287463"/>
                  </a:lnTo>
                  <a:lnTo>
                    <a:pt x="34613" y="1290955"/>
                  </a:lnTo>
                  <a:lnTo>
                    <a:pt x="0" y="1293178"/>
                  </a:lnTo>
                  <a:lnTo>
                    <a:pt x="17783" y="975678"/>
                  </a:lnTo>
                  <a:lnTo>
                    <a:pt x="26992" y="976630"/>
                  </a:lnTo>
                  <a:lnTo>
                    <a:pt x="50808" y="979170"/>
                  </a:lnTo>
                  <a:lnTo>
                    <a:pt x="67321" y="980123"/>
                  </a:lnTo>
                  <a:lnTo>
                    <a:pt x="86057" y="981075"/>
                  </a:lnTo>
                  <a:lnTo>
                    <a:pt x="106698" y="982028"/>
                  </a:lnTo>
                  <a:lnTo>
                    <a:pt x="128291" y="982028"/>
                  </a:lnTo>
                  <a:lnTo>
                    <a:pt x="151155" y="981710"/>
                  </a:lnTo>
                  <a:lnTo>
                    <a:pt x="162587" y="981393"/>
                  </a:lnTo>
                  <a:lnTo>
                    <a:pt x="173701" y="980758"/>
                  </a:lnTo>
                  <a:lnTo>
                    <a:pt x="185133" y="980123"/>
                  </a:lnTo>
                  <a:lnTo>
                    <a:pt x="196247" y="978853"/>
                  </a:lnTo>
                  <a:lnTo>
                    <a:pt x="207362" y="977583"/>
                  </a:lnTo>
                  <a:lnTo>
                    <a:pt x="218158" y="975678"/>
                  </a:lnTo>
                  <a:lnTo>
                    <a:pt x="228638" y="973773"/>
                  </a:lnTo>
                  <a:lnTo>
                    <a:pt x="238482" y="971550"/>
                  </a:lnTo>
                  <a:lnTo>
                    <a:pt x="248326" y="969010"/>
                  </a:lnTo>
                  <a:lnTo>
                    <a:pt x="257217" y="966153"/>
                  </a:lnTo>
                  <a:lnTo>
                    <a:pt x="265791" y="962660"/>
                  </a:lnTo>
                  <a:lnTo>
                    <a:pt x="273730" y="958850"/>
                  </a:lnTo>
                  <a:lnTo>
                    <a:pt x="281034" y="954723"/>
                  </a:lnTo>
                  <a:lnTo>
                    <a:pt x="284209" y="952500"/>
                  </a:lnTo>
                  <a:lnTo>
                    <a:pt x="287385" y="949960"/>
                  </a:lnTo>
                  <a:lnTo>
                    <a:pt x="300405" y="940118"/>
                  </a:lnTo>
                  <a:lnTo>
                    <a:pt x="315647" y="929323"/>
                  </a:lnTo>
                  <a:lnTo>
                    <a:pt x="332795" y="917893"/>
                  </a:lnTo>
                  <a:lnTo>
                    <a:pt x="351530" y="906463"/>
                  </a:lnTo>
                  <a:lnTo>
                    <a:pt x="370901" y="894398"/>
                  </a:lnTo>
                  <a:lnTo>
                    <a:pt x="391225" y="882333"/>
                  </a:lnTo>
                  <a:lnTo>
                    <a:pt x="412183" y="870268"/>
                  </a:lnTo>
                  <a:lnTo>
                    <a:pt x="433459" y="858520"/>
                  </a:lnTo>
                  <a:lnTo>
                    <a:pt x="454417" y="847408"/>
                  </a:lnTo>
                  <a:lnTo>
                    <a:pt x="474741" y="836930"/>
                  </a:lnTo>
                  <a:lnTo>
                    <a:pt x="494429" y="827088"/>
                  </a:lnTo>
                  <a:lnTo>
                    <a:pt x="513165" y="818515"/>
                  </a:lnTo>
                  <a:lnTo>
                    <a:pt x="530312" y="810895"/>
                  </a:lnTo>
                  <a:lnTo>
                    <a:pt x="545555" y="804545"/>
                  </a:lnTo>
                  <a:lnTo>
                    <a:pt x="558892" y="799465"/>
                  </a:lnTo>
                  <a:lnTo>
                    <a:pt x="564608" y="797560"/>
                  </a:lnTo>
                  <a:lnTo>
                    <a:pt x="569689" y="795973"/>
                  </a:lnTo>
                  <a:lnTo>
                    <a:pt x="576040" y="794703"/>
                  </a:lnTo>
                  <a:lnTo>
                    <a:pt x="585249" y="792798"/>
                  </a:lnTo>
                  <a:lnTo>
                    <a:pt x="611923" y="788035"/>
                  </a:lnTo>
                  <a:lnTo>
                    <a:pt x="648442" y="782320"/>
                  </a:lnTo>
                  <a:lnTo>
                    <a:pt x="692264" y="775653"/>
                  </a:lnTo>
                  <a:lnTo>
                    <a:pt x="742755" y="768985"/>
                  </a:lnTo>
                  <a:lnTo>
                    <a:pt x="797374" y="762000"/>
                  </a:lnTo>
                  <a:lnTo>
                    <a:pt x="855486" y="755333"/>
                  </a:lnTo>
                  <a:lnTo>
                    <a:pt x="885018" y="752475"/>
                  </a:lnTo>
                  <a:lnTo>
                    <a:pt x="914868" y="749618"/>
                  </a:lnTo>
                  <a:lnTo>
                    <a:pt x="944718" y="747078"/>
                  </a:lnTo>
                  <a:lnTo>
                    <a:pt x="974251" y="744538"/>
                  </a:lnTo>
                  <a:lnTo>
                    <a:pt x="1003148" y="742950"/>
                  </a:lnTo>
                  <a:lnTo>
                    <a:pt x="1031728" y="741363"/>
                  </a:lnTo>
                  <a:lnTo>
                    <a:pt x="1059355" y="740410"/>
                  </a:lnTo>
                  <a:lnTo>
                    <a:pt x="1085711" y="739775"/>
                  </a:lnTo>
                  <a:close/>
                  <a:moveTo>
                    <a:pt x="1393479" y="472309"/>
                  </a:moveTo>
                  <a:lnTo>
                    <a:pt x="1393479" y="582842"/>
                  </a:lnTo>
                  <a:lnTo>
                    <a:pt x="1401091" y="581889"/>
                  </a:lnTo>
                  <a:lnTo>
                    <a:pt x="1408385" y="580936"/>
                  </a:lnTo>
                  <a:lnTo>
                    <a:pt x="1415362" y="579666"/>
                  </a:lnTo>
                  <a:lnTo>
                    <a:pt x="1422022" y="577760"/>
                  </a:lnTo>
                  <a:lnTo>
                    <a:pt x="1428365" y="575854"/>
                  </a:lnTo>
                  <a:lnTo>
                    <a:pt x="1434073" y="573631"/>
                  </a:lnTo>
                  <a:lnTo>
                    <a:pt x="1439781" y="570772"/>
                  </a:lnTo>
                  <a:lnTo>
                    <a:pt x="1444856" y="567596"/>
                  </a:lnTo>
                  <a:lnTo>
                    <a:pt x="1449296" y="564102"/>
                  </a:lnTo>
                  <a:lnTo>
                    <a:pt x="1453418" y="560608"/>
                  </a:lnTo>
                  <a:lnTo>
                    <a:pt x="1457224" y="556479"/>
                  </a:lnTo>
                  <a:lnTo>
                    <a:pt x="1460078" y="551715"/>
                  </a:lnTo>
                  <a:lnTo>
                    <a:pt x="1462298" y="546951"/>
                  </a:lnTo>
                  <a:lnTo>
                    <a:pt x="1464201" y="541551"/>
                  </a:lnTo>
                  <a:lnTo>
                    <a:pt x="1465152" y="535834"/>
                  </a:lnTo>
                  <a:lnTo>
                    <a:pt x="1465470" y="529799"/>
                  </a:lnTo>
                  <a:lnTo>
                    <a:pt x="1465152" y="524082"/>
                  </a:lnTo>
                  <a:lnTo>
                    <a:pt x="1464518" y="519000"/>
                  </a:lnTo>
                  <a:lnTo>
                    <a:pt x="1462933" y="514553"/>
                  </a:lnTo>
                  <a:lnTo>
                    <a:pt x="1460713" y="510106"/>
                  </a:lnTo>
                  <a:lnTo>
                    <a:pt x="1458175" y="505659"/>
                  </a:lnTo>
                  <a:lnTo>
                    <a:pt x="1454687" y="502165"/>
                  </a:lnTo>
                  <a:lnTo>
                    <a:pt x="1450881" y="498354"/>
                  </a:lnTo>
                  <a:lnTo>
                    <a:pt x="1446441" y="495178"/>
                  </a:lnTo>
                  <a:lnTo>
                    <a:pt x="1441367" y="492001"/>
                  </a:lnTo>
                  <a:lnTo>
                    <a:pt x="1435976" y="489143"/>
                  </a:lnTo>
                  <a:lnTo>
                    <a:pt x="1429950" y="485967"/>
                  </a:lnTo>
                  <a:lnTo>
                    <a:pt x="1423607" y="483426"/>
                  </a:lnTo>
                  <a:lnTo>
                    <a:pt x="1416630" y="480249"/>
                  </a:lnTo>
                  <a:lnTo>
                    <a:pt x="1409336" y="477708"/>
                  </a:lnTo>
                  <a:lnTo>
                    <a:pt x="1393479" y="472309"/>
                  </a:lnTo>
                  <a:close/>
                  <a:moveTo>
                    <a:pt x="1336712" y="207092"/>
                  </a:moveTo>
                  <a:lnTo>
                    <a:pt x="1331003" y="207727"/>
                  </a:lnTo>
                  <a:lnTo>
                    <a:pt x="1325295" y="208362"/>
                  </a:lnTo>
                  <a:lnTo>
                    <a:pt x="1319903" y="208998"/>
                  </a:lnTo>
                  <a:lnTo>
                    <a:pt x="1315146" y="210268"/>
                  </a:lnTo>
                  <a:lnTo>
                    <a:pt x="1310389" y="212174"/>
                  </a:lnTo>
                  <a:lnTo>
                    <a:pt x="1305632" y="213762"/>
                  </a:lnTo>
                  <a:lnTo>
                    <a:pt x="1301509" y="215985"/>
                  </a:lnTo>
                  <a:lnTo>
                    <a:pt x="1298021" y="219162"/>
                  </a:lnTo>
                  <a:lnTo>
                    <a:pt x="1294532" y="222020"/>
                  </a:lnTo>
                  <a:lnTo>
                    <a:pt x="1291995" y="226149"/>
                  </a:lnTo>
                  <a:lnTo>
                    <a:pt x="1289775" y="230596"/>
                  </a:lnTo>
                  <a:lnTo>
                    <a:pt x="1287873" y="235043"/>
                  </a:lnTo>
                  <a:lnTo>
                    <a:pt x="1286921" y="240760"/>
                  </a:lnTo>
                  <a:lnTo>
                    <a:pt x="1286604" y="246795"/>
                  </a:lnTo>
                  <a:lnTo>
                    <a:pt x="1286921" y="251242"/>
                  </a:lnTo>
                  <a:lnTo>
                    <a:pt x="1287555" y="255053"/>
                  </a:lnTo>
                  <a:lnTo>
                    <a:pt x="1288824" y="259182"/>
                  </a:lnTo>
                  <a:lnTo>
                    <a:pt x="1290727" y="263311"/>
                  </a:lnTo>
                  <a:lnTo>
                    <a:pt x="1292630" y="266488"/>
                  </a:lnTo>
                  <a:lnTo>
                    <a:pt x="1295167" y="269982"/>
                  </a:lnTo>
                  <a:lnTo>
                    <a:pt x="1298655" y="273158"/>
                  </a:lnTo>
                  <a:lnTo>
                    <a:pt x="1302461" y="276334"/>
                  </a:lnTo>
                  <a:lnTo>
                    <a:pt x="1306267" y="279193"/>
                  </a:lnTo>
                  <a:lnTo>
                    <a:pt x="1311024" y="282051"/>
                  </a:lnTo>
                  <a:lnTo>
                    <a:pt x="1316098" y="284275"/>
                  </a:lnTo>
                  <a:lnTo>
                    <a:pt x="1321489" y="286498"/>
                  </a:lnTo>
                  <a:lnTo>
                    <a:pt x="1327198" y="288721"/>
                  </a:lnTo>
                  <a:lnTo>
                    <a:pt x="1333857" y="290627"/>
                  </a:lnTo>
                  <a:lnTo>
                    <a:pt x="1341152" y="292215"/>
                  </a:lnTo>
                  <a:lnTo>
                    <a:pt x="1348446" y="293803"/>
                  </a:lnTo>
                  <a:lnTo>
                    <a:pt x="1348446" y="207092"/>
                  </a:lnTo>
                  <a:lnTo>
                    <a:pt x="1336712" y="207092"/>
                  </a:lnTo>
                  <a:close/>
                  <a:moveTo>
                    <a:pt x="1348446" y="0"/>
                  </a:moveTo>
                  <a:lnTo>
                    <a:pt x="1393479" y="0"/>
                  </a:lnTo>
                  <a:lnTo>
                    <a:pt x="1393479" y="69560"/>
                  </a:lnTo>
                  <a:lnTo>
                    <a:pt x="1404579" y="69560"/>
                  </a:lnTo>
                  <a:lnTo>
                    <a:pt x="1415996" y="70195"/>
                  </a:lnTo>
                  <a:lnTo>
                    <a:pt x="1427096" y="71148"/>
                  </a:lnTo>
                  <a:lnTo>
                    <a:pt x="1438196" y="72419"/>
                  </a:lnTo>
                  <a:lnTo>
                    <a:pt x="1448978" y="74007"/>
                  </a:lnTo>
                  <a:lnTo>
                    <a:pt x="1459761" y="76230"/>
                  </a:lnTo>
                  <a:lnTo>
                    <a:pt x="1470544" y="78454"/>
                  </a:lnTo>
                  <a:lnTo>
                    <a:pt x="1480375" y="80995"/>
                  </a:lnTo>
                  <a:lnTo>
                    <a:pt x="1490841" y="84489"/>
                  </a:lnTo>
                  <a:lnTo>
                    <a:pt x="1500355" y="87665"/>
                  </a:lnTo>
                  <a:lnTo>
                    <a:pt x="1510186" y="91794"/>
                  </a:lnTo>
                  <a:lnTo>
                    <a:pt x="1519383" y="96241"/>
                  </a:lnTo>
                  <a:lnTo>
                    <a:pt x="1528580" y="100687"/>
                  </a:lnTo>
                  <a:lnTo>
                    <a:pt x="1537143" y="106087"/>
                  </a:lnTo>
                  <a:lnTo>
                    <a:pt x="1545705" y="111487"/>
                  </a:lnTo>
                  <a:lnTo>
                    <a:pt x="1553951" y="117522"/>
                  </a:lnTo>
                  <a:lnTo>
                    <a:pt x="1561562" y="123874"/>
                  </a:lnTo>
                  <a:lnTo>
                    <a:pt x="1568856" y="130862"/>
                  </a:lnTo>
                  <a:lnTo>
                    <a:pt x="1575833" y="137850"/>
                  </a:lnTo>
                  <a:lnTo>
                    <a:pt x="1582176" y="145473"/>
                  </a:lnTo>
                  <a:lnTo>
                    <a:pt x="1588519" y="153731"/>
                  </a:lnTo>
                  <a:lnTo>
                    <a:pt x="1594227" y="162307"/>
                  </a:lnTo>
                  <a:lnTo>
                    <a:pt x="1599302" y="171200"/>
                  </a:lnTo>
                  <a:lnTo>
                    <a:pt x="1604059" y="180729"/>
                  </a:lnTo>
                  <a:lnTo>
                    <a:pt x="1608181" y="190258"/>
                  </a:lnTo>
                  <a:lnTo>
                    <a:pt x="1612304" y="200739"/>
                  </a:lnTo>
                  <a:lnTo>
                    <a:pt x="1615159" y="211539"/>
                  </a:lnTo>
                  <a:lnTo>
                    <a:pt x="1618013" y="222655"/>
                  </a:lnTo>
                  <a:lnTo>
                    <a:pt x="1620233" y="234408"/>
                  </a:lnTo>
                  <a:lnTo>
                    <a:pt x="1621501" y="246477"/>
                  </a:lnTo>
                  <a:lnTo>
                    <a:pt x="1622453" y="259182"/>
                  </a:lnTo>
                  <a:lnTo>
                    <a:pt x="1622770" y="272205"/>
                  </a:lnTo>
                  <a:lnTo>
                    <a:pt x="1457224" y="272205"/>
                  </a:lnTo>
                  <a:lnTo>
                    <a:pt x="1455955" y="264264"/>
                  </a:lnTo>
                  <a:lnTo>
                    <a:pt x="1454687" y="256959"/>
                  </a:lnTo>
                  <a:lnTo>
                    <a:pt x="1453418" y="250289"/>
                  </a:lnTo>
                  <a:lnTo>
                    <a:pt x="1451516" y="244254"/>
                  </a:lnTo>
                  <a:lnTo>
                    <a:pt x="1448978" y="238854"/>
                  </a:lnTo>
                  <a:lnTo>
                    <a:pt x="1446758" y="234090"/>
                  </a:lnTo>
                  <a:lnTo>
                    <a:pt x="1443904" y="229643"/>
                  </a:lnTo>
                  <a:lnTo>
                    <a:pt x="1440099" y="226149"/>
                  </a:lnTo>
                  <a:lnTo>
                    <a:pt x="1436293" y="222655"/>
                  </a:lnTo>
                  <a:lnTo>
                    <a:pt x="1431853" y="219797"/>
                  </a:lnTo>
                  <a:lnTo>
                    <a:pt x="1427096" y="216938"/>
                  </a:lnTo>
                  <a:lnTo>
                    <a:pt x="1421387" y="214715"/>
                  </a:lnTo>
                  <a:lnTo>
                    <a:pt x="1415362" y="212809"/>
                  </a:lnTo>
                  <a:lnTo>
                    <a:pt x="1408702" y="210586"/>
                  </a:lnTo>
                  <a:lnTo>
                    <a:pt x="1401408" y="208680"/>
                  </a:lnTo>
                  <a:lnTo>
                    <a:pt x="1393479" y="207092"/>
                  </a:lnTo>
                  <a:lnTo>
                    <a:pt x="1393479" y="304285"/>
                  </a:lnTo>
                  <a:lnTo>
                    <a:pt x="1414093" y="309049"/>
                  </a:lnTo>
                  <a:lnTo>
                    <a:pt x="1433439" y="313496"/>
                  </a:lnTo>
                  <a:lnTo>
                    <a:pt x="1451833" y="318578"/>
                  </a:lnTo>
                  <a:lnTo>
                    <a:pt x="1468641" y="323660"/>
                  </a:lnTo>
                  <a:lnTo>
                    <a:pt x="1485132" y="328742"/>
                  </a:lnTo>
                  <a:lnTo>
                    <a:pt x="1500355" y="334142"/>
                  </a:lnTo>
                  <a:lnTo>
                    <a:pt x="1514626" y="339224"/>
                  </a:lnTo>
                  <a:lnTo>
                    <a:pt x="1527946" y="344623"/>
                  </a:lnTo>
                  <a:lnTo>
                    <a:pt x="1540314" y="350341"/>
                  </a:lnTo>
                  <a:lnTo>
                    <a:pt x="1551731" y="356058"/>
                  </a:lnTo>
                  <a:lnTo>
                    <a:pt x="1562514" y="362093"/>
                  </a:lnTo>
                  <a:lnTo>
                    <a:pt x="1572345" y="368128"/>
                  </a:lnTo>
                  <a:lnTo>
                    <a:pt x="1581542" y="374163"/>
                  </a:lnTo>
                  <a:lnTo>
                    <a:pt x="1589787" y="380515"/>
                  </a:lnTo>
                  <a:lnTo>
                    <a:pt x="1597082" y="386868"/>
                  </a:lnTo>
                  <a:lnTo>
                    <a:pt x="1604059" y="393538"/>
                  </a:lnTo>
                  <a:lnTo>
                    <a:pt x="1610401" y="400208"/>
                  </a:lnTo>
                  <a:lnTo>
                    <a:pt x="1616110" y="407196"/>
                  </a:lnTo>
                  <a:lnTo>
                    <a:pt x="1621184" y="414183"/>
                  </a:lnTo>
                  <a:lnTo>
                    <a:pt x="1625624" y="421171"/>
                  </a:lnTo>
                  <a:lnTo>
                    <a:pt x="1629430" y="428476"/>
                  </a:lnTo>
                  <a:lnTo>
                    <a:pt x="1632918" y="435782"/>
                  </a:lnTo>
                  <a:lnTo>
                    <a:pt x="1635772" y="443722"/>
                  </a:lnTo>
                  <a:lnTo>
                    <a:pt x="1638627" y="451345"/>
                  </a:lnTo>
                  <a:lnTo>
                    <a:pt x="1640529" y="459286"/>
                  </a:lnTo>
                  <a:lnTo>
                    <a:pt x="1642115" y="467227"/>
                  </a:lnTo>
                  <a:lnTo>
                    <a:pt x="1643701" y="475803"/>
                  </a:lnTo>
                  <a:lnTo>
                    <a:pt x="1644652" y="484061"/>
                  </a:lnTo>
                  <a:lnTo>
                    <a:pt x="1645287" y="492637"/>
                  </a:lnTo>
                  <a:lnTo>
                    <a:pt x="1645921" y="501530"/>
                  </a:lnTo>
                  <a:lnTo>
                    <a:pt x="1646238" y="510106"/>
                  </a:lnTo>
                  <a:lnTo>
                    <a:pt x="1646238" y="519000"/>
                  </a:lnTo>
                  <a:lnTo>
                    <a:pt x="1645921" y="528211"/>
                  </a:lnTo>
                  <a:lnTo>
                    <a:pt x="1645604" y="536787"/>
                  </a:lnTo>
                  <a:lnTo>
                    <a:pt x="1644652" y="545998"/>
                  </a:lnTo>
                  <a:lnTo>
                    <a:pt x="1643067" y="554891"/>
                  </a:lnTo>
                  <a:lnTo>
                    <a:pt x="1640847" y="563785"/>
                  </a:lnTo>
                  <a:lnTo>
                    <a:pt x="1638627" y="572678"/>
                  </a:lnTo>
                  <a:lnTo>
                    <a:pt x="1635772" y="581572"/>
                  </a:lnTo>
                  <a:lnTo>
                    <a:pt x="1632601" y="590148"/>
                  </a:lnTo>
                  <a:lnTo>
                    <a:pt x="1628795" y="599041"/>
                  </a:lnTo>
                  <a:lnTo>
                    <a:pt x="1624990" y="607617"/>
                  </a:lnTo>
                  <a:lnTo>
                    <a:pt x="1619916" y="615875"/>
                  </a:lnTo>
                  <a:lnTo>
                    <a:pt x="1614841" y="624133"/>
                  </a:lnTo>
                  <a:lnTo>
                    <a:pt x="1609133" y="632074"/>
                  </a:lnTo>
                  <a:lnTo>
                    <a:pt x="1602790" y="640015"/>
                  </a:lnTo>
                  <a:lnTo>
                    <a:pt x="1596130" y="647638"/>
                  </a:lnTo>
                  <a:lnTo>
                    <a:pt x="1588836" y="654943"/>
                  </a:lnTo>
                  <a:lnTo>
                    <a:pt x="1581225" y="662248"/>
                  </a:lnTo>
                  <a:lnTo>
                    <a:pt x="1572979" y="668919"/>
                  </a:lnTo>
                  <a:lnTo>
                    <a:pt x="1563782" y="675589"/>
                  </a:lnTo>
                  <a:lnTo>
                    <a:pt x="1554585" y="681624"/>
                  </a:lnTo>
                  <a:lnTo>
                    <a:pt x="1544120" y="687023"/>
                  </a:lnTo>
                  <a:lnTo>
                    <a:pt x="1533971" y="692423"/>
                  </a:lnTo>
                  <a:lnTo>
                    <a:pt x="1522554" y="697505"/>
                  </a:lnTo>
                  <a:lnTo>
                    <a:pt x="1510820" y="702269"/>
                  </a:lnTo>
                  <a:lnTo>
                    <a:pt x="1498135" y="706081"/>
                  </a:lnTo>
                  <a:lnTo>
                    <a:pt x="1485132" y="709892"/>
                  </a:lnTo>
                  <a:lnTo>
                    <a:pt x="1471495" y="712751"/>
                  </a:lnTo>
                  <a:lnTo>
                    <a:pt x="1457224" y="715609"/>
                  </a:lnTo>
                  <a:lnTo>
                    <a:pt x="1442001" y="717515"/>
                  </a:lnTo>
                  <a:lnTo>
                    <a:pt x="1426779" y="718786"/>
                  </a:lnTo>
                  <a:lnTo>
                    <a:pt x="1410288" y="720056"/>
                  </a:lnTo>
                  <a:lnTo>
                    <a:pt x="1393479" y="720374"/>
                  </a:lnTo>
                  <a:lnTo>
                    <a:pt x="1393479" y="806450"/>
                  </a:lnTo>
                  <a:lnTo>
                    <a:pt x="1348446" y="806450"/>
                  </a:lnTo>
                  <a:lnTo>
                    <a:pt x="1348446" y="720374"/>
                  </a:lnTo>
                  <a:lnTo>
                    <a:pt x="1331320" y="720056"/>
                  </a:lnTo>
                  <a:lnTo>
                    <a:pt x="1315464" y="718786"/>
                  </a:lnTo>
                  <a:lnTo>
                    <a:pt x="1299607" y="717515"/>
                  </a:lnTo>
                  <a:lnTo>
                    <a:pt x="1284701" y="715609"/>
                  </a:lnTo>
                  <a:lnTo>
                    <a:pt x="1270747" y="712751"/>
                  </a:lnTo>
                  <a:lnTo>
                    <a:pt x="1257110" y="709575"/>
                  </a:lnTo>
                  <a:lnTo>
                    <a:pt x="1243473" y="705763"/>
                  </a:lnTo>
                  <a:lnTo>
                    <a:pt x="1231422" y="701634"/>
                  </a:lnTo>
                  <a:lnTo>
                    <a:pt x="1219371" y="696870"/>
                  </a:lnTo>
                  <a:lnTo>
                    <a:pt x="1208271" y="691788"/>
                  </a:lnTo>
                  <a:lnTo>
                    <a:pt x="1197488" y="686070"/>
                  </a:lnTo>
                  <a:lnTo>
                    <a:pt x="1187340" y="680035"/>
                  </a:lnTo>
                  <a:lnTo>
                    <a:pt x="1177509" y="673683"/>
                  </a:lnTo>
                  <a:lnTo>
                    <a:pt x="1168629" y="666695"/>
                  </a:lnTo>
                  <a:lnTo>
                    <a:pt x="1160066" y="659707"/>
                  </a:lnTo>
                  <a:lnTo>
                    <a:pt x="1152138" y="652084"/>
                  </a:lnTo>
                  <a:lnTo>
                    <a:pt x="1144844" y="644144"/>
                  </a:lnTo>
                  <a:lnTo>
                    <a:pt x="1137866" y="636203"/>
                  </a:lnTo>
                  <a:lnTo>
                    <a:pt x="1131524" y="627310"/>
                  </a:lnTo>
                  <a:lnTo>
                    <a:pt x="1125498" y="618734"/>
                  </a:lnTo>
                  <a:lnTo>
                    <a:pt x="1120107" y="609523"/>
                  </a:lnTo>
                  <a:lnTo>
                    <a:pt x="1115033" y="600312"/>
                  </a:lnTo>
                  <a:lnTo>
                    <a:pt x="1110910" y="591100"/>
                  </a:lnTo>
                  <a:lnTo>
                    <a:pt x="1106787" y="581254"/>
                  </a:lnTo>
                  <a:lnTo>
                    <a:pt x="1103299" y="571090"/>
                  </a:lnTo>
                  <a:lnTo>
                    <a:pt x="1100127" y="561244"/>
                  </a:lnTo>
                  <a:lnTo>
                    <a:pt x="1097590" y="550762"/>
                  </a:lnTo>
                  <a:lnTo>
                    <a:pt x="1095053" y="540598"/>
                  </a:lnTo>
                  <a:lnTo>
                    <a:pt x="1093150" y="530116"/>
                  </a:lnTo>
                  <a:lnTo>
                    <a:pt x="1091882" y="519635"/>
                  </a:lnTo>
                  <a:lnTo>
                    <a:pt x="1090930" y="509153"/>
                  </a:lnTo>
                  <a:lnTo>
                    <a:pt x="1090613" y="498354"/>
                  </a:lnTo>
                  <a:lnTo>
                    <a:pt x="1276456" y="498354"/>
                  </a:lnTo>
                  <a:lnTo>
                    <a:pt x="1276456" y="504389"/>
                  </a:lnTo>
                  <a:lnTo>
                    <a:pt x="1276773" y="510424"/>
                  </a:lnTo>
                  <a:lnTo>
                    <a:pt x="1277407" y="517094"/>
                  </a:lnTo>
                  <a:lnTo>
                    <a:pt x="1278358" y="523764"/>
                  </a:lnTo>
                  <a:lnTo>
                    <a:pt x="1279944" y="530434"/>
                  </a:lnTo>
                  <a:lnTo>
                    <a:pt x="1281847" y="537104"/>
                  </a:lnTo>
                  <a:lnTo>
                    <a:pt x="1284701" y="543774"/>
                  </a:lnTo>
                  <a:lnTo>
                    <a:pt x="1287873" y="550444"/>
                  </a:lnTo>
                  <a:lnTo>
                    <a:pt x="1290093" y="553621"/>
                  </a:lnTo>
                  <a:lnTo>
                    <a:pt x="1291995" y="556479"/>
                  </a:lnTo>
                  <a:lnTo>
                    <a:pt x="1294215" y="559656"/>
                  </a:lnTo>
                  <a:lnTo>
                    <a:pt x="1297070" y="562197"/>
                  </a:lnTo>
                  <a:lnTo>
                    <a:pt x="1299607" y="564738"/>
                  </a:lnTo>
                  <a:lnTo>
                    <a:pt x="1302778" y="567596"/>
                  </a:lnTo>
                  <a:lnTo>
                    <a:pt x="1305949" y="569820"/>
                  </a:lnTo>
                  <a:lnTo>
                    <a:pt x="1309755" y="572043"/>
                  </a:lnTo>
                  <a:lnTo>
                    <a:pt x="1313244" y="574266"/>
                  </a:lnTo>
                  <a:lnTo>
                    <a:pt x="1317683" y="575854"/>
                  </a:lnTo>
                  <a:lnTo>
                    <a:pt x="1322123" y="577443"/>
                  </a:lnTo>
                  <a:lnTo>
                    <a:pt x="1326563" y="579348"/>
                  </a:lnTo>
                  <a:lnTo>
                    <a:pt x="1331638" y="580619"/>
                  </a:lnTo>
                  <a:lnTo>
                    <a:pt x="1336712" y="581572"/>
                  </a:lnTo>
                  <a:lnTo>
                    <a:pt x="1342420" y="582207"/>
                  </a:lnTo>
                  <a:lnTo>
                    <a:pt x="1348446" y="582842"/>
                  </a:lnTo>
                  <a:lnTo>
                    <a:pt x="1348446" y="459921"/>
                  </a:lnTo>
                  <a:lnTo>
                    <a:pt x="1330686" y="454839"/>
                  </a:lnTo>
                  <a:lnTo>
                    <a:pt x="1312292" y="450393"/>
                  </a:lnTo>
                  <a:lnTo>
                    <a:pt x="1293264" y="444993"/>
                  </a:lnTo>
                  <a:lnTo>
                    <a:pt x="1283750" y="441499"/>
                  </a:lnTo>
                  <a:lnTo>
                    <a:pt x="1273601" y="438323"/>
                  </a:lnTo>
                  <a:lnTo>
                    <a:pt x="1255842" y="432288"/>
                  </a:lnTo>
                  <a:lnTo>
                    <a:pt x="1239351" y="425935"/>
                  </a:lnTo>
                  <a:lnTo>
                    <a:pt x="1223494" y="419265"/>
                  </a:lnTo>
                  <a:lnTo>
                    <a:pt x="1208588" y="412595"/>
                  </a:lnTo>
                  <a:lnTo>
                    <a:pt x="1201294" y="408784"/>
                  </a:lnTo>
                  <a:lnTo>
                    <a:pt x="1194317" y="405290"/>
                  </a:lnTo>
                  <a:lnTo>
                    <a:pt x="1187657" y="401478"/>
                  </a:lnTo>
                  <a:lnTo>
                    <a:pt x="1181314" y="397984"/>
                  </a:lnTo>
                  <a:lnTo>
                    <a:pt x="1175289" y="393538"/>
                  </a:lnTo>
                  <a:lnTo>
                    <a:pt x="1169263" y="389409"/>
                  </a:lnTo>
                  <a:lnTo>
                    <a:pt x="1163555" y="385279"/>
                  </a:lnTo>
                  <a:lnTo>
                    <a:pt x="1158163" y="380515"/>
                  </a:lnTo>
                  <a:lnTo>
                    <a:pt x="1153089" y="375751"/>
                  </a:lnTo>
                  <a:lnTo>
                    <a:pt x="1148649" y="370669"/>
                  </a:lnTo>
                  <a:lnTo>
                    <a:pt x="1143892" y="365904"/>
                  </a:lnTo>
                  <a:lnTo>
                    <a:pt x="1139769" y="360187"/>
                  </a:lnTo>
                  <a:lnTo>
                    <a:pt x="1135964" y="354470"/>
                  </a:lnTo>
                  <a:lnTo>
                    <a:pt x="1132158" y="348753"/>
                  </a:lnTo>
                  <a:lnTo>
                    <a:pt x="1128987" y="342400"/>
                  </a:lnTo>
                  <a:lnTo>
                    <a:pt x="1126132" y="336048"/>
                  </a:lnTo>
                  <a:lnTo>
                    <a:pt x="1123595" y="329377"/>
                  </a:lnTo>
                  <a:lnTo>
                    <a:pt x="1121058" y="322390"/>
                  </a:lnTo>
                  <a:lnTo>
                    <a:pt x="1119155" y="315084"/>
                  </a:lnTo>
                  <a:lnTo>
                    <a:pt x="1117570" y="307144"/>
                  </a:lnTo>
                  <a:lnTo>
                    <a:pt x="1116301" y="299203"/>
                  </a:lnTo>
                  <a:lnTo>
                    <a:pt x="1115667" y="290945"/>
                  </a:lnTo>
                  <a:lnTo>
                    <a:pt x="1114715" y="282369"/>
                  </a:lnTo>
                  <a:lnTo>
                    <a:pt x="1114398" y="272840"/>
                  </a:lnTo>
                  <a:lnTo>
                    <a:pt x="1114715" y="259818"/>
                  </a:lnTo>
                  <a:lnTo>
                    <a:pt x="1116301" y="247113"/>
                  </a:lnTo>
                  <a:lnTo>
                    <a:pt x="1117887" y="235043"/>
                  </a:lnTo>
                  <a:lnTo>
                    <a:pt x="1120107" y="223291"/>
                  </a:lnTo>
                  <a:lnTo>
                    <a:pt x="1123278" y="212174"/>
                  </a:lnTo>
                  <a:lnTo>
                    <a:pt x="1126767" y="201375"/>
                  </a:lnTo>
                  <a:lnTo>
                    <a:pt x="1131207" y="190893"/>
                  </a:lnTo>
                  <a:lnTo>
                    <a:pt x="1135964" y="181047"/>
                  </a:lnTo>
                  <a:lnTo>
                    <a:pt x="1141355" y="171518"/>
                  </a:lnTo>
                  <a:lnTo>
                    <a:pt x="1146746" y="162624"/>
                  </a:lnTo>
                  <a:lnTo>
                    <a:pt x="1153089" y="154048"/>
                  </a:lnTo>
                  <a:lnTo>
                    <a:pt x="1159749" y="145790"/>
                  </a:lnTo>
                  <a:lnTo>
                    <a:pt x="1167360" y="138167"/>
                  </a:lnTo>
                  <a:lnTo>
                    <a:pt x="1174654" y="130862"/>
                  </a:lnTo>
                  <a:lnTo>
                    <a:pt x="1182583" y="124192"/>
                  </a:lnTo>
                  <a:lnTo>
                    <a:pt x="1190828" y="117839"/>
                  </a:lnTo>
                  <a:lnTo>
                    <a:pt x="1199391" y="111804"/>
                  </a:lnTo>
                  <a:lnTo>
                    <a:pt x="1208271" y="106087"/>
                  </a:lnTo>
                  <a:lnTo>
                    <a:pt x="1217151" y="100687"/>
                  </a:lnTo>
                  <a:lnTo>
                    <a:pt x="1226665" y="96241"/>
                  </a:lnTo>
                  <a:lnTo>
                    <a:pt x="1236179" y="91794"/>
                  </a:lnTo>
                  <a:lnTo>
                    <a:pt x="1246010" y="87665"/>
                  </a:lnTo>
                  <a:lnTo>
                    <a:pt x="1255842" y="84489"/>
                  </a:lnTo>
                  <a:lnTo>
                    <a:pt x="1265990" y="80995"/>
                  </a:lnTo>
                  <a:lnTo>
                    <a:pt x="1276456" y="78454"/>
                  </a:lnTo>
                  <a:lnTo>
                    <a:pt x="1286287" y="76230"/>
                  </a:lnTo>
                  <a:lnTo>
                    <a:pt x="1296752" y="74007"/>
                  </a:lnTo>
                  <a:lnTo>
                    <a:pt x="1306901" y="72419"/>
                  </a:lnTo>
                  <a:lnTo>
                    <a:pt x="1317683" y="71148"/>
                  </a:lnTo>
                  <a:lnTo>
                    <a:pt x="1328149" y="70195"/>
                  </a:lnTo>
                  <a:lnTo>
                    <a:pt x="1337980" y="69560"/>
                  </a:lnTo>
                  <a:lnTo>
                    <a:pt x="1348446" y="69560"/>
                  </a:lnTo>
                  <a:lnTo>
                    <a:pt x="1348446" y="0"/>
                  </a:lnTo>
                  <a:close/>
                </a:path>
              </a:pathLst>
            </a:custGeom>
            <a:solidFill>
              <a:srgbClr val="3498DB"/>
            </a:solidFill>
            <a:ln>
              <a:noFill/>
            </a:ln>
          </p:spPr>
          <p:txBody>
            <a:bodyPr anchor="ctr">
              <a:normAutofit fontScale="55000" lnSpcReduction="20000"/>
              <a:scene3d>
                <a:camera prst="orthographicFront"/>
                <a:lightRig rig="threePt" dir="t"/>
              </a:scene3d>
              <a:sp3d>
                <a:contourClr>
                  <a:srgbClr val="FFFFFF"/>
                </a:contourClr>
              </a:sp3d>
            </a:bodyPr>
            <a:p>
              <a:pPr algn="ctr"/>
              <a:endParaRPr lang="zh-CN" altLang="en-US">
                <a:solidFill>
                  <a:srgbClr val="194EA0"/>
                </a:solidFill>
                <a:latin typeface="方正清刻本悦宋简体" panose="02000000000000000000" charset="-122"/>
                <a:ea typeface="方正清刻本悦宋简体" panose="02000000000000000000" charset="-122"/>
                <a:sym typeface="Arial" panose="020B0604020202020204" pitchFamily="34" charset="0"/>
              </a:endParaRPr>
            </a:p>
          </p:txBody>
        </p:sp>
      </p:grpSp>
      <p:grpSp>
        <p:nvGrpSpPr>
          <p:cNvPr id="42" name="组合 41"/>
          <p:cNvGrpSpPr/>
          <p:nvPr/>
        </p:nvGrpSpPr>
        <p:grpSpPr>
          <a:xfrm>
            <a:off x="3386455" y="1884045"/>
            <a:ext cx="2485390" cy="3693795"/>
            <a:chOff x="5333" y="2967"/>
            <a:chExt cx="3914" cy="5817"/>
          </a:xfrm>
        </p:grpSpPr>
        <p:sp>
          <p:nvSpPr>
            <p:cNvPr id="13" name="下箭头标注 12"/>
            <p:cNvSpPr/>
            <p:nvPr>
              <p:custDataLst>
                <p:tags r:id="rId15"/>
              </p:custDataLst>
            </p:nvPr>
          </p:nvSpPr>
          <p:spPr>
            <a:xfrm>
              <a:off x="5475" y="6753"/>
              <a:ext cx="3630" cy="483"/>
            </a:xfrm>
            <a:prstGeom prst="downArrowCallout">
              <a:avLst>
                <a:gd name="adj1" fmla="val 67218"/>
                <a:gd name="adj2" fmla="val 33609"/>
                <a:gd name="adj3" fmla="val 52728"/>
                <a:gd name="adj4" fmla="val 55380"/>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p>
              <a:pPr algn="ctr"/>
              <a:endParaRPr lang="zh-CN" altLang="en-US">
                <a:latin typeface="方正清刻本悦宋简体" panose="02000000000000000000" charset="-122"/>
                <a:ea typeface="方正清刻本悦宋简体" panose="02000000000000000000" charset="-122"/>
                <a:sym typeface="Arial" panose="020B0604020202020204" pitchFamily="34" charset="0"/>
              </a:endParaRPr>
            </a:p>
          </p:txBody>
        </p:sp>
        <p:sp>
          <p:nvSpPr>
            <p:cNvPr id="14" name="矩形 13"/>
            <p:cNvSpPr/>
            <p:nvPr>
              <p:custDataLst>
                <p:tags r:id="rId16"/>
              </p:custDataLst>
            </p:nvPr>
          </p:nvSpPr>
          <p:spPr>
            <a:xfrm>
              <a:off x="5475" y="6648"/>
              <a:ext cx="3630" cy="123"/>
            </a:xfrm>
            <a:prstGeom prst="rect">
              <a:avLst/>
            </a:prstGeom>
            <a:solidFill>
              <a:srgbClr val="3498DB">
                <a:lumMod val="75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p>
              <a:pPr algn="ctr"/>
              <a:endParaRPr lang="zh-CN" altLang="en-US">
                <a:latin typeface="方正清刻本悦宋简体" panose="02000000000000000000" charset="-122"/>
                <a:ea typeface="方正清刻本悦宋简体" panose="02000000000000000000" charset="-122"/>
                <a:sym typeface="Arial" panose="020B0604020202020204" pitchFamily="34" charset="0"/>
              </a:endParaRPr>
            </a:p>
          </p:txBody>
        </p:sp>
        <p:sp>
          <p:nvSpPr>
            <p:cNvPr id="17" name="矩形 16"/>
            <p:cNvSpPr/>
            <p:nvPr>
              <p:custDataLst>
                <p:tags r:id="rId17"/>
              </p:custDataLst>
            </p:nvPr>
          </p:nvSpPr>
          <p:spPr>
            <a:xfrm>
              <a:off x="5507" y="2967"/>
              <a:ext cx="3566" cy="2840"/>
            </a:xfrm>
            <a:prstGeom prst="rect">
              <a:avLst/>
            </a:prstGeom>
            <a:noFill/>
            <a:ln w="19050">
              <a:solidFill>
                <a:srgbClr val="3498DB"/>
              </a:solidFill>
              <a:prstDash val="lgDash"/>
            </a:ln>
          </p:spPr>
          <p:style>
            <a:lnRef idx="2">
              <a:srgbClr val="1F74AD">
                <a:shade val="50000"/>
              </a:srgbClr>
            </a:lnRef>
            <a:fillRef idx="1">
              <a:srgbClr val="1F74AD"/>
            </a:fillRef>
            <a:effectRef idx="0">
              <a:srgbClr val="1F74AD"/>
            </a:effectRef>
            <a:fontRef idx="minor">
              <a:sysClr val="window" lastClr="FFFFFF"/>
            </a:fontRef>
          </p:style>
          <p:txBody>
            <a:bodyPr wrap="square" rtlCol="0" anchor="ctr">
              <a:normAutofit/>
            </a:bodyPr>
            <a:p>
              <a:pPr lvl="0" algn="ctr"/>
              <a:endParaRPr lang="zh-CN" altLang="en-US" dirty="0">
                <a:solidFill>
                  <a:srgbClr val="000000"/>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18" name="文本框 17"/>
            <p:cNvSpPr txBox="1"/>
            <p:nvPr>
              <p:custDataLst>
                <p:tags r:id="rId18"/>
              </p:custDataLst>
            </p:nvPr>
          </p:nvSpPr>
          <p:spPr>
            <a:xfrm>
              <a:off x="5507" y="6042"/>
              <a:ext cx="3566" cy="554"/>
            </a:xfrm>
            <a:prstGeom prst="rect">
              <a:avLst/>
            </a:prstGeom>
            <a:noFill/>
          </p:spPr>
          <p:txBody>
            <a:bodyPr wrap="square" rtlCol="0">
              <a:normAutofit fontScale="90000"/>
            </a:bodyPr>
            <a:p>
              <a:pPr algn="ctr"/>
              <a:r>
                <a:rPr lang="zh-CN" altLang="en-US">
                  <a:solidFill>
                    <a:srgbClr val="3498DB"/>
                  </a:solidFill>
                  <a:latin typeface="方正清刻本悦宋简体" panose="02000000000000000000" charset="-122"/>
                  <a:ea typeface="方正清刻本悦宋简体" panose="02000000000000000000" charset="-122"/>
                  <a:cs typeface="Arial" panose="020B0604020202020204" pitchFamily="34" charset="0"/>
                  <a:sym typeface="Arial" panose="020B0604020202020204" pitchFamily="34" charset="0"/>
                </a:rPr>
                <a:t>政府监管难</a:t>
              </a:r>
              <a:endParaRPr lang="zh-CN" altLang="en-US">
                <a:solidFill>
                  <a:srgbClr val="3498DB"/>
                </a:solidFill>
                <a:latin typeface="方正清刻本悦宋简体" panose="02000000000000000000" charset="-122"/>
                <a:ea typeface="方正清刻本悦宋简体" panose="02000000000000000000" charset="-122"/>
                <a:cs typeface="Arial" panose="020B0604020202020204" pitchFamily="34" charset="0"/>
                <a:sym typeface="Arial" panose="020B0604020202020204" pitchFamily="34" charset="0"/>
              </a:endParaRPr>
            </a:p>
          </p:txBody>
        </p:sp>
        <p:sp>
          <p:nvSpPr>
            <p:cNvPr id="19" name="文本框 18"/>
            <p:cNvSpPr txBox="1"/>
            <p:nvPr>
              <p:custDataLst>
                <p:tags r:id="rId19"/>
              </p:custDataLst>
            </p:nvPr>
          </p:nvSpPr>
          <p:spPr>
            <a:xfrm>
              <a:off x="5333" y="8230"/>
              <a:ext cx="3914" cy="554"/>
            </a:xfrm>
            <a:prstGeom prst="rect">
              <a:avLst/>
            </a:prstGeom>
            <a:noFill/>
          </p:spPr>
          <p:txBody>
            <a:bodyPr wrap="square" rtlCol="0">
              <a:normAutofit fontScale="90000"/>
            </a:bodyPr>
            <a:p>
              <a:pPr algn="ctr"/>
              <a:r>
                <a:rPr lang="zh-CN" altLang="en-US" b="1" spc="300">
                  <a:solidFill>
                    <a:srgbClr val="1F74AD"/>
                  </a:solidFill>
                  <a:latin typeface="方正清刻本悦宋简体" panose="02000000000000000000" charset="-122"/>
                  <a:ea typeface="方正清刻本悦宋简体" panose="02000000000000000000" charset="-122"/>
                  <a:cs typeface="+mn-ea"/>
                  <a:sym typeface="Arial" panose="020B0604020202020204" pitchFamily="34" charset="0"/>
                </a:rPr>
                <a:t>智能风控</a:t>
              </a:r>
              <a:r>
                <a:rPr lang="en-US" altLang="zh-CN" b="1" spc="300">
                  <a:solidFill>
                    <a:srgbClr val="1F74AD"/>
                  </a:solidFill>
                  <a:latin typeface="方正清刻本悦宋简体" panose="02000000000000000000" charset="-122"/>
                  <a:ea typeface="方正清刻本悦宋简体" panose="02000000000000000000" charset="-122"/>
                  <a:cs typeface="+mn-ea"/>
                  <a:sym typeface="Arial" panose="020B0604020202020204" pitchFamily="34" charset="0"/>
                </a:rPr>
                <a:t>&amp;</a:t>
              </a:r>
              <a:r>
                <a:rPr lang="zh-CN" altLang="en-US" b="1" spc="300">
                  <a:solidFill>
                    <a:srgbClr val="1F74AD"/>
                  </a:solidFill>
                  <a:latin typeface="方正清刻本悦宋简体" panose="02000000000000000000" charset="-122"/>
                  <a:ea typeface="方正清刻本悦宋简体" panose="02000000000000000000" charset="-122"/>
                  <a:cs typeface="+mn-ea"/>
                  <a:sym typeface="Arial" panose="020B0604020202020204" pitchFamily="34" charset="0"/>
                </a:rPr>
                <a:t>智能审计</a:t>
              </a:r>
              <a:endParaRPr lang="zh-CN" altLang="en-US" b="1" spc="300">
                <a:solidFill>
                  <a:srgbClr val="1F74AD"/>
                </a:solidFill>
                <a:latin typeface="方正清刻本悦宋简体" panose="02000000000000000000" charset="-122"/>
                <a:ea typeface="方正清刻本悦宋简体" panose="02000000000000000000" charset="-122"/>
                <a:cs typeface="+mn-ea"/>
                <a:sym typeface="Arial" panose="020B0604020202020204" pitchFamily="34" charset="0"/>
              </a:endParaRPr>
            </a:p>
          </p:txBody>
        </p:sp>
        <p:sp>
          <p:nvSpPr>
            <p:cNvPr id="20" name="文本框 19"/>
            <p:cNvSpPr txBox="1"/>
            <p:nvPr>
              <p:custDataLst>
                <p:tags r:id="rId20"/>
              </p:custDataLst>
            </p:nvPr>
          </p:nvSpPr>
          <p:spPr>
            <a:xfrm>
              <a:off x="5579" y="3160"/>
              <a:ext cx="3423" cy="2444"/>
            </a:xfrm>
            <a:prstGeom prst="rect">
              <a:avLst/>
            </a:prstGeom>
            <a:noFill/>
          </p:spPr>
          <p:txBody>
            <a:bodyPr wrap="square" rtlCol="0" anchor="ctr"/>
            <a:p>
              <a:pPr algn="just">
                <a:lnSpc>
                  <a:spcPct val="120000"/>
                </a:lnSpc>
              </a:pPr>
              <a:r>
                <a:rPr lang="zh-CN" altLang="en-US" sz="1200" spc="150">
                  <a:latin typeface="方正清刻本悦宋简体" panose="02000000000000000000" charset="-122"/>
                  <a:ea typeface="方正清刻本悦宋简体" panose="02000000000000000000" charset="-122"/>
                </a:rPr>
                <a:t>针对政府环卫及税收等</a:t>
              </a:r>
              <a:r>
                <a:rPr lang="zh-CN" altLang="en-US" sz="1200" spc="150">
                  <a:latin typeface="方正清刻本悦宋简体" panose="02000000000000000000" charset="-122"/>
                  <a:ea typeface="方正清刻本悦宋简体" panose="02000000000000000000" charset="-122"/>
                </a:rPr>
                <a:t>部门的监管盲点难点，引入监管和税收智能合约，实现链上交易全流程风险控制、自动征收增值税和数据定向开放查询追溯，抛离传统繁琐流程，降本增效，利政便民。</a:t>
              </a:r>
              <a:endParaRPr lang="zh-CN" altLang="en-US" sz="1200" spc="150">
                <a:latin typeface="方正清刻本悦宋简体" panose="02000000000000000000" charset="-122"/>
                <a:ea typeface="方正清刻本悦宋简体" panose="02000000000000000000" charset="-122"/>
              </a:endParaRPr>
            </a:p>
          </p:txBody>
        </p:sp>
        <p:pic>
          <p:nvPicPr>
            <p:cNvPr id="28" name="图片 27" descr="4524012"/>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020" y="7554"/>
              <a:ext cx="540" cy="540"/>
            </a:xfrm>
            <a:prstGeom prst="rect">
              <a:avLst/>
            </a:prstGeom>
          </p:spPr>
        </p:pic>
      </p:grpSp>
      <p:grpSp>
        <p:nvGrpSpPr>
          <p:cNvPr id="43" name="组合 42"/>
          <p:cNvGrpSpPr/>
          <p:nvPr/>
        </p:nvGrpSpPr>
        <p:grpSpPr>
          <a:xfrm>
            <a:off x="6137910" y="1884045"/>
            <a:ext cx="2485390" cy="3693795"/>
            <a:chOff x="9666" y="2967"/>
            <a:chExt cx="3914" cy="5817"/>
          </a:xfrm>
        </p:grpSpPr>
        <p:sp>
          <p:nvSpPr>
            <p:cNvPr id="21" name="下箭头标注 8"/>
            <p:cNvSpPr/>
            <p:nvPr>
              <p:custDataLst>
                <p:tags r:id="rId23"/>
              </p:custDataLst>
            </p:nvPr>
          </p:nvSpPr>
          <p:spPr>
            <a:xfrm>
              <a:off x="9808" y="6753"/>
              <a:ext cx="3630" cy="483"/>
            </a:xfrm>
            <a:prstGeom prst="downArrowCallout">
              <a:avLst>
                <a:gd name="adj1" fmla="val 67218"/>
                <a:gd name="adj2" fmla="val 33609"/>
                <a:gd name="adj3" fmla="val 52728"/>
                <a:gd name="adj4" fmla="val 55380"/>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p>
              <a:pPr algn="ctr"/>
              <a:endParaRPr lang="zh-CN" altLang="en-US">
                <a:latin typeface="方正清刻本悦宋简体" panose="02000000000000000000" charset="-122"/>
                <a:ea typeface="方正清刻本悦宋简体" panose="02000000000000000000" charset="-122"/>
                <a:sym typeface="Arial" panose="020B0604020202020204" pitchFamily="34" charset="0"/>
              </a:endParaRPr>
            </a:p>
          </p:txBody>
        </p:sp>
        <p:sp>
          <p:nvSpPr>
            <p:cNvPr id="22" name="矩形 21"/>
            <p:cNvSpPr/>
            <p:nvPr>
              <p:custDataLst>
                <p:tags r:id="rId24"/>
              </p:custDataLst>
            </p:nvPr>
          </p:nvSpPr>
          <p:spPr>
            <a:xfrm>
              <a:off x="9808" y="6648"/>
              <a:ext cx="3630" cy="123"/>
            </a:xfrm>
            <a:prstGeom prst="rect">
              <a:avLst/>
            </a:prstGeom>
            <a:solidFill>
              <a:srgbClr val="1F74AD"/>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p>
              <a:pPr algn="ctr"/>
              <a:endParaRPr lang="zh-CN" altLang="en-US">
                <a:latin typeface="方正清刻本悦宋简体" panose="02000000000000000000" charset="-122"/>
                <a:ea typeface="方正清刻本悦宋简体" panose="02000000000000000000" charset="-122"/>
                <a:sym typeface="Arial" panose="020B0604020202020204" pitchFamily="34" charset="0"/>
              </a:endParaRPr>
            </a:p>
          </p:txBody>
        </p:sp>
        <p:sp>
          <p:nvSpPr>
            <p:cNvPr id="23" name="矩形 22"/>
            <p:cNvSpPr/>
            <p:nvPr>
              <p:custDataLst>
                <p:tags r:id="rId25"/>
              </p:custDataLst>
            </p:nvPr>
          </p:nvSpPr>
          <p:spPr>
            <a:xfrm>
              <a:off x="9839" y="2967"/>
              <a:ext cx="3566" cy="2840"/>
            </a:xfrm>
            <a:prstGeom prst="rect">
              <a:avLst/>
            </a:prstGeom>
            <a:noFill/>
            <a:ln w="19050">
              <a:solidFill>
                <a:srgbClr val="3498DB"/>
              </a:solidFill>
              <a:prstDash val="lgDash"/>
            </a:ln>
          </p:spPr>
          <p:style>
            <a:lnRef idx="2">
              <a:srgbClr val="1F74AD">
                <a:shade val="50000"/>
              </a:srgbClr>
            </a:lnRef>
            <a:fillRef idx="1">
              <a:srgbClr val="1F74AD"/>
            </a:fillRef>
            <a:effectRef idx="0">
              <a:srgbClr val="1F74AD"/>
            </a:effectRef>
            <a:fontRef idx="minor">
              <a:sysClr val="window" lastClr="FFFFFF"/>
            </a:fontRef>
          </p:style>
          <p:txBody>
            <a:bodyPr wrap="square" rtlCol="0" anchor="ctr">
              <a:normAutofit/>
            </a:bodyPr>
            <a:p>
              <a:pPr lvl="0" algn="ctr"/>
              <a:endParaRPr lang="zh-CN" altLang="en-US" dirty="0">
                <a:solidFill>
                  <a:srgbClr val="000000"/>
                </a:solidFill>
                <a:latin typeface="方正清刻本悦宋简体" panose="02000000000000000000" charset="-122"/>
                <a:ea typeface="方正清刻本悦宋简体" panose="02000000000000000000" charset="-122"/>
                <a:sym typeface="Arial" panose="020B0604020202020204" pitchFamily="34" charset="0"/>
              </a:endParaRPr>
            </a:p>
          </p:txBody>
        </p:sp>
        <p:sp>
          <p:nvSpPr>
            <p:cNvPr id="24" name="文本框 23"/>
            <p:cNvSpPr txBox="1"/>
            <p:nvPr>
              <p:custDataLst>
                <p:tags r:id="rId26"/>
              </p:custDataLst>
            </p:nvPr>
          </p:nvSpPr>
          <p:spPr>
            <a:xfrm>
              <a:off x="9839" y="6042"/>
              <a:ext cx="3566" cy="554"/>
            </a:xfrm>
            <a:prstGeom prst="rect">
              <a:avLst/>
            </a:prstGeom>
            <a:noFill/>
          </p:spPr>
          <p:txBody>
            <a:bodyPr wrap="square" rtlCol="0">
              <a:normAutofit fontScale="90000"/>
            </a:bodyPr>
            <a:p>
              <a:pPr algn="ctr"/>
              <a:r>
                <a:rPr lang="zh-CN" altLang="en-US">
                  <a:solidFill>
                    <a:srgbClr val="3498DB"/>
                  </a:solidFill>
                  <a:latin typeface="方正清刻本悦宋简体" panose="02000000000000000000" charset="-122"/>
                  <a:ea typeface="方正清刻本悦宋简体" panose="02000000000000000000" charset="-122"/>
                  <a:cs typeface="Arial" panose="020B0604020202020204" pitchFamily="34" charset="0"/>
                  <a:sym typeface="Arial" panose="020B0604020202020204" pitchFamily="34" charset="0"/>
                </a:rPr>
                <a:t>隐私无保障</a:t>
              </a:r>
              <a:endParaRPr lang="zh-CN" altLang="en-US">
                <a:solidFill>
                  <a:srgbClr val="3498DB"/>
                </a:solidFill>
                <a:latin typeface="方正清刻本悦宋简体" panose="02000000000000000000" charset="-122"/>
                <a:ea typeface="方正清刻本悦宋简体" panose="02000000000000000000" charset="-122"/>
                <a:cs typeface="Arial" panose="020B0604020202020204" pitchFamily="34" charset="0"/>
                <a:sym typeface="Arial" panose="020B0604020202020204" pitchFamily="34" charset="0"/>
              </a:endParaRPr>
            </a:p>
          </p:txBody>
        </p:sp>
        <p:sp>
          <p:nvSpPr>
            <p:cNvPr id="25" name="文本框 24"/>
            <p:cNvSpPr txBox="1"/>
            <p:nvPr>
              <p:custDataLst>
                <p:tags r:id="rId27"/>
              </p:custDataLst>
            </p:nvPr>
          </p:nvSpPr>
          <p:spPr>
            <a:xfrm>
              <a:off x="9666" y="8230"/>
              <a:ext cx="3914" cy="554"/>
            </a:xfrm>
            <a:prstGeom prst="rect">
              <a:avLst/>
            </a:prstGeom>
            <a:noFill/>
          </p:spPr>
          <p:txBody>
            <a:bodyPr wrap="square" rtlCol="0">
              <a:normAutofit fontScale="90000"/>
            </a:bodyPr>
            <a:p>
              <a:pPr algn="ctr"/>
              <a:r>
                <a:rPr lang="zh-CN" altLang="en-US" b="1" spc="300">
                  <a:solidFill>
                    <a:srgbClr val="1F74AD"/>
                  </a:solidFill>
                  <a:latin typeface="方正清刻本悦宋简体" panose="02000000000000000000" charset="-122"/>
                  <a:ea typeface="方正清刻本悦宋简体" panose="02000000000000000000" charset="-122"/>
                  <a:cs typeface="+mn-ea"/>
                  <a:sym typeface="Arial" panose="020B0604020202020204" pitchFamily="34" charset="0"/>
                </a:rPr>
                <a:t>隐私保护</a:t>
              </a:r>
              <a:r>
                <a:rPr lang="en-US" altLang="zh-CN" b="1" spc="300">
                  <a:solidFill>
                    <a:srgbClr val="1F74AD"/>
                  </a:solidFill>
                  <a:latin typeface="方正清刻本悦宋简体" panose="02000000000000000000" charset="-122"/>
                  <a:ea typeface="方正清刻本悦宋简体" panose="02000000000000000000" charset="-122"/>
                  <a:cs typeface="+mn-ea"/>
                  <a:sym typeface="Arial" panose="020B0604020202020204" pitchFamily="34" charset="0"/>
                </a:rPr>
                <a:t>&amp;</a:t>
              </a:r>
              <a:r>
                <a:rPr lang="zh-CN" altLang="en-US" b="1" spc="300">
                  <a:solidFill>
                    <a:srgbClr val="1F74AD"/>
                  </a:solidFill>
                  <a:latin typeface="方正清刻本悦宋简体" panose="02000000000000000000" charset="-122"/>
                  <a:ea typeface="方正清刻本悦宋简体" panose="02000000000000000000" charset="-122"/>
                  <a:cs typeface="+mn-ea"/>
                  <a:sym typeface="Arial" panose="020B0604020202020204" pitchFamily="34" charset="0"/>
                </a:rPr>
                <a:t>公信认证</a:t>
              </a:r>
              <a:endParaRPr lang="zh-CN" altLang="en-US" b="1" spc="300">
                <a:solidFill>
                  <a:srgbClr val="1F74AD"/>
                </a:solidFill>
                <a:latin typeface="方正清刻本悦宋简体" panose="02000000000000000000" charset="-122"/>
                <a:ea typeface="方正清刻本悦宋简体" panose="02000000000000000000" charset="-122"/>
                <a:cs typeface="+mn-ea"/>
                <a:sym typeface="Arial" panose="020B0604020202020204" pitchFamily="34" charset="0"/>
              </a:endParaRPr>
            </a:p>
          </p:txBody>
        </p:sp>
        <p:sp>
          <p:nvSpPr>
            <p:cNvPr id="27" name="文本框 26"/>
            <p:cNvSpPr txBox="1"/>
            <p:nvPr>
              <p:custDataLst>
                <p:tags r:id="rId28"/>
              </p:custDataLst>
            </p:nvPr>
          </p:nvSpPr>
          <p:spPr>
            <a:xfrm>
              <a:off x="9911" y="2969"/>
              <a:ext cx="3423" cy="2749"/>
            </a:xfrm>
            <a:prstGeom prst="rect">
              <a:avLst/>
            </a:prstGeom>
            <a:noFill/>
          </p:spPr>
          <p:txBody>
            <a:bodyPr wrap="square" rtlCol="0" anchor="ctr"/>
            <a:p>
              <a:pPr algn="just">
                <a:lnSpc>
                  <a:spcPct val="120000"/>
                </a:lnSpc>
              </a:pPr>
              <a:r>
                <a:rPr lang="zh-CN" altLang="en-US" sz="1200" spc="150">
                  <a:latin typeface="方正清刻本悦宋简体" panose="02000000000000000000" charset="-122"/>
                  <a:ea typeface="方正清刻本悦宋简体" panose="02000000000000000000" charset="-122"/>
                </a:rPr>
                <a:t>针对群众可能存在的隐私泄露问题，对用户隐私数据进行脱敏处理，对于回收企业和回收员则需先登记认证，信誉不良者无法执业。确保业务全流程安全可靠有保障</a:t>
              </a:r>
              <a:r>
                <a:rPr lang="zh-CN" altLang="en-US" sz="1200" spc="150">
                  <a:latin typeface="方正清刻本悦宋简体" panose="02000000000000000000" charset="-122"/>
                  <a:ea typeface="方正清刻本悦宋简体" panose="02000000000000000000" charset="-122"/>
                </a:rPr>
                <a:t>。</a:t>
              </a:r>
              <a:endParaRPr lang="zh-CN" altLang="en-US" sz="1200" spc="150">
                <a:latin typeface="方正清刻本悦宋简体" panose="02000000000000000000" charset="-122"/>
                <a:ea typeface="方正清刻本悦宋简体" panose="02000000000000000000" charset="-122"/>
              </a:endParaRPr>
            </a:p>
          </p:txBody>
        </p:sp>
        <p:pic>
          <p:nvPicPr>
            <p:cNvPr id="34" name="图片 33" descr="3732532"/>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410" y="7553"/>
              <a:ext cx="423" cy="52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500">
        <p:push/>
      </p:transition>
    </mc:Choice>
    <mc:Fallback>
      <p:transition>
        <p:push/>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E46F">
            <a:alpha val="92000"/>
          </a:srgbClr>
        </a:solidFill>
        <a:effectLst/>
      </p:bgPr>
    </p:bg>
    <p:spTree>
      <p:nvGrpSpPr>
        <p:cNvPr id="1" name=""/>
        <p:cNvGrpSpPr/>
        <p:nvPr/>
      </p:nvGrpSpPr>
      <p:grpSpPr>
        <a:xfrm>
          <a:off x="0" y="0"/>
          <a:ext cx="0" cy="0"/>
          <a:chOff x="0" y="0"/>
          <a:chExt cx="0" cy="0"/>
        </a:xfrm>
      </p:grpSpPr>
      <p:sp>
        <p:nvSpPr>
          <p:cNvPr id="8" name="矩形 7"/>
          <p:cNvSpPr/>
          <p:nvPr/>
        </p:nvSpPr>
        <p:spPr>
          <a:xfrm>
            <a:off x="545910" y="641445"/>
            <a:ext cx="10972800" cy="5677469"/>
          </a:xfrm>
          <a:prstGeom prst="rect">
            <a:avLst/>
          </a:prstGeom>
          <a:solidFill>
            <a:schemeClr val="bg1"/>
          </a:solidFill>
          <a:ln>
            <a:solidFill>
              <a:schemeClr val="bg1"/>
            </a:solid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清刻本悦宋简体" panose="02000000000000000000" charset="-122"/>
              <a:ea typeface="方正清刻本悦宋简体" panose="02000000000000000000" charset="-122"/>
            </a:endParaRPr>
          </a:p>
        </p:txBody>
      </p:sp>
      <p:sp>
        <p:nvSpPr>
          <p:cNvPr id="9" name="圆角矩形 8"/>
          <p:cNvSpPr/>
          <p:nvPr/>
        </p:nvSpPr>
        <p:spPr>
          <a:xfrm>
            <a:off x="862965" y="914400"/>
            <a:ext cx="1884045" cy="409575"/>
          </a:xfrm>
          <a:prstGeom prst="roundRect">
            <a:avLst>
              <a:gd name="adj" fmla="val 50000"/>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grpSp>
        <p:nvGrpSpPr>
          <p:cNvPr id="15" name="组合 14"/>
          <p:cNvGrpSpPr/>
          <p:nvPr/>
        </p:nvGrpSpPr>
        <p:grpSpPr>
          <a:xfrm>
            <a:off x="914400" y="895350"/>
            <a:ext cx="1832610" cy="460375"/>
            <a:chOff x="1440" y="1410"/>
            <a:chExt cx="2886" cy="725"/>
          </a:xfrm>
        </p:grpSpPr>
        <p:sp>
          <p:nvSpPr>
            <p:cNvPr id="10" name="椭圆 9"/>
            <p:cNvSpPr/>
            <p:nvPr/>
          </p:nvSpPr>
          <p:spPr>
            <a:xfrm>
              <a:off x="1440" y="1526"/>
              <a:ext cx="494" cy="494"/>
            </a:xfrm>
            <a:prstGeom prst="ellipse">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2" name="矩形 1"/>
            <p:cNvSpPr/>
            <p:nvPr/>
          </p:nvSpPr>
          <p:spPr>
            <a:xfrm>
              <a:off x="2011" y="1410"/>
              <a:ext cx="2315" cy="725"/>
            </a:xfrm>
            <a:prstGeom prst="rect">
              <a:avLst/>
            </a:prstGeom>
          </p:spPr>
          <p:txBody>
            <a:bodyPr wrap="square">
              <a:spAutoFit/>
            </a:bodyPr>
            <a:lstStyle/>
            <a:p>
              <a:r>
                <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rPr>
                <a:t>应用</a:t>
              </a:r>
              <a:r>
                <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rPr>
                <a:t>示例</a:t>
              </a:r>
              <a:endPar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endParaRPr>
            </a:p>
          </p:txBody>
        </p:sp>
      </p:grpSp>
      <p:grpSp>
        <p:nvGrpSpPr>
          <p:cNvPr id="13" name="组合 12"/>
          <p:cNvGrpSpPr/>
          <p:nvPr/>
        </p:nvGrpSpPr>
        <p:grpSpPr>
          <a:xfrm>
            <a:off x="1872970" y="2143125"/>
            <a:ext cx="9766580" cy="3170989"/>
            <a:chOff x="4226" y="2719"/>
            <a:chExt cx="15878" cy="5760"/>
          </a:xfrm>
        </p:grpSpPr>
        <p:sp>
          <p:nvSpPr>
            <p:cNvPr id="20" name="文本框 19"/>
            <p:cNvSpPr txBox="1"/>
            <p:nvPr/>
          </p:nvSpPr>
          <p:spPr>
            <a:xfrm>
              <a:off x="4226" y="2719"/>
              <a:ext cx="13923" cy="836"/>
            </a:xfrm>
            <a:prstGeom prst="rect">
              <a:avLst/>
            </a:prstGeom>
            <a:noFill/>
          </p:spPr>
          <p:txBody>
            <a:bodyPr wrap="square" rtlCol="0">
              <a:spAutoFit/>
            </a:bodyPr>
            <a:p>
              <a:pPr algn="l"/>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监管部门：部署监管智能合约并官方通知</a:t>
              </a: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a:t>
              </a: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自动监管异常订单。</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p:txBody>
        </p:sp>
        <p:sp>
          <p:nvSpPr>
            <p:cNvPr id="6" name="文本框 5"/>
            <p:cNvSpPr txBox="1"/>
            <p:nvPr/>
          </p:nvSpPr>
          <p:spPr>
            <a:xfrm>
              <a:off x="4226" y="4355"/>
              <a:ext cx="13460" cy="836"/>
            </a:xfrm>
            <a:prstGeom prst="rect">
              <a:avLst/>
            </a:prstGeom>
            <a:noFill/>
          </p:spPr>
          <p:txBody>
            <a:bodyPr wrap="square" rtlCol="0">
              <a:spAutoFit/>
            </a:bodyPr>
            <a:p>
              <a:pPr algn="l"/>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税务</a:t>
              </a: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部门：</a:t>
              </a: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部署税收智能合约并官方通知</a:t>
              </a: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a:t>
              </a: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自动征收增值税。</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p:txBody>
        </p:sp>
        <p:sp>
          <p:nvSpPr>
            <p:cNvPr id="7" name="文本框 6"/>
            <p:cNvSpPr txBox="1"/>
            <p:nvPr/>
          </p:nvSpPr>
          <p:spPr>
            <a:xfrm>
              <a:off x="4226" y="5991"/>
              <a:ext cx="15878" cy="836"/>
            </a:xfrm>
            <a:prstGeom prst="rect">
              <a:avLst/>
            </a:prstGeom>
            <a:noFill/>
          </p:spPr>
          <p:txBody>
            <a:bodyPr wrap="square" rtlCol="0">
              <a:spAutoFit/>
            </a:bodyPr>
            <a:p>
              <a:pPr algn="l"/>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市政府：</a:t>
              </a: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部署赞助智能合约并官方通知</a:t>
              </a: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a:t>
              </a: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人民币奖励</a:t>
              </a: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市民参与废品回收。</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p:txBody>
        </p:sp>
        <p:sp>
          <p:nvSpPr>
            <p:cNvPr id="11" name="文本框 10"/>
            <p:cNvSpPr txBox="1"/>
            <p:nvPr/>
          </p:nvSpPr>
          <p:spPr>
            <a:xfrm>
              <a:off x="4276" y="7643"/>
              <a:ext cx="15570" cy="836"/>
            </a:xfrm>
            <a:prstGeom prst="rect">
              <a:avLst/>
            </a:prstGeom>
            <a:noFill/>
          </p:spPr>
          <p:txBody>
            <a:bodyPr wrap="square" rtlCol="0">
              <a:spAutoFit/>
            </a:bodyPr>
            <a:p>
              <a:pPr algn="l"/>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学校：</a:t>
              </a: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部署学分赞助智能合约并官方通知</a:t>
              </a: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a:t>
              </a: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学分激励</a:t>
              </a: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学生回收废品。</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p:txBody>
        </p:sp>
      </p:grpSp>
      <p:grpSp>
        <p:nvGrpSpPr>
          <p:cNvPr id="14" name="组合 13"/>
          <p:cNvGrpSpPr/>
          <p:nvPr/>
        </p:nvGrpSpPr>
        <p:grpSpPr>
          <a:xfrm>
            <a:off x="987425" y="2043430"/>
            <a:ext cx="778510" cy="3442970"/>
            <a:chOff x="2191" y="2641"/>
            <a:chExt cx="1440" cy="6038"/>
          </a:xfrm>
        </p:grpSpPr>
        <p:pic>
          <p:nvPicPr>
            <p:cNvPr id="3" name="图片 2" descr="453252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191" y="7239"/>
              <a:ext cx="1440" cy="1440"/>
            </a:xfrm>
            <a:prstGeom prst="rect">
              <a:avLst/>
            </a:prstGeom>
          </p:spPr>
        </p:pic>
        <p:pic>
          <p:nvPicPr>
            <p:cNvPr id="4" name="图片 3" descr="453080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91" y="5345"/>
              <a:ext cx="1440" cy="1440"/>
            </a:xfrm>
            <a:prstGeom prst="rect">
              <a:avLst/>
            </a:prstGeom>
          </p:spPr>
        </p:pic>
        <p:sp>
          <p:nvSpPr>
            <p:cNvPr id="75" name="太阳形 44"/>
            <p:cNvSpPr>
              <a:spLocks noChangeArrowheads="1"/>
            </p:cNvSpPr>
            <p:nvPr/>
          </p:nvSpPr>
          <p:spPr bwMode="auto">
            <a:xfrm>
              <a:off x="2321" y="4036"/>
              <a:ext cx="1180" cy="855"/>
            </a:xfrm>
            <a:custGeom>
              <a:avLst/>
              <a:gdLst>
                <a:gd name="connsiteX0" fmla="*/ 0 w 608697"/>
                <a:gd name="connsiteY0" fmla="*/ 384511 h 440328"/>
                <a:gd name="connsiteX1" fmla="*/ 273317 w 608697"/>
                <a:gd name="connsiteY1" fmla="*/ 384511 h 440328"/>
                <a:gd name="connsiteX2" fmla="*/ 273317 w 608697"/>
                <a:gd name="connsiteY2" fmla="*/ 415512 h 440328"/>
                <a:gd name="connsiteX3" fmla="*/ 335380 w 608697"/>
                <a:gd name="connsiteY3" fmla="*/ 415512 h 440328"/>
                <a:gd name="connsiteX4" fmla="*/ 335380 w 608697"/>
                <a:gd name="connsiteY4" fmla="*/ 384511 h 440328"/>
                <a:gd name="connsiteX5" fmla="*/ 608697 w 608697"/>
                <a:gd name="connsiteY5" fmla="*/ 384511 h 440328"/>
                <a:gd name="connsiteX6" fmla="*/ 608697 w 608697"/>
                <a:gd name="connsiteY6" fmla="*/ 415512 h 440328"/>
                <a:gd name="connsiteX7" fmla="*/ 583857 w 608697"/>
                <a:gd name="connsiteY7" fmla="*/ 440328 h 440328"/>
                <a:gd name="connsiteX8" fmla="*/ 24840 w 608697"/>
                <a:gd name="connsiteY8" fmla="*/ 440328 h 440328"/>
                <a:gd name="connsiteX9" fmla="*/ 0 w 608697"/>
                <a:gd name="connsiteY9" fmla="*/ 415512 h 440328"/>
                <a:gd name="connsiteX10" fmla="*/ 216210 w 608697"/>
                <a:gd name="connsiteY10" fmla="*/ 86798 h 440328"/>
                <a:gd name="connsiteX11" fmla="*/ 269323 w 608697"/>
                <a:gd name="connsiteY11" fmla="*/ 179836 h 440328"/>
                <a:gd name="connsiteX12" fmla="*/ 236052 w 608697"/>
                <a:gd name="connsiteY12" fmla="*/ 179836 h 440328"/>
                <a:gd name="connsiteX13" fmla="*/ 236052 w 608697"/>
                <a:gd name="connsiteY13" fmla="*/ 210824 h 440328"/>
                <a:gd name="connsiteX14" fmla="*/ 285734 w 608697"/>
                <a:gd name="connsiteY14" fmla="*/ 210824 h 440328"/>
                <a:gd name="connsiteX15" fmla="*/ 285734 w 608697"/>
                <a:gd name="connsiteY15" fmla="*/ 235629 h 440328"/>
                <a:gd name="connsiteX16" fmla="*/ 236052 w 608697"/>
                <a:gd name="connsiteY16" fmla="*/ 235629 h 440328"/>
                <a:gd name="connsiteX17" fmla="*/ 236052 w 608697"/>
                <a:gd name="connsiteY17" fmla="*/ 260434 h 440328"/>
                <a:gd name="connsiteX18" fmla="*/ 285734 w 608697"/>
                <a:gd name="connsiteY18" fmla="*/ 260434 h 440328"/>
                <a:gd name="connsiteX19" fmla="*/ 285734 w 608697"/>
                <a:gd name="connsiteY19" fmla="*/ 285239 h 440328"/>
                <a:gd name="connsiteX20" fmla="*/ 323033 w 608697"/>
                <a:gd name="connsiteY20" fmla="*/ 285239 h 440328"/>
                <a:gd name="connsiteX21" fmla="*/ 323033 w 608697"/>
                <a:gd name="connsiteY21" fmla="*/ 260434 h 440328"/>
                <a:gd name="connsiteX22" fmla="*/ 372715 w 608697"/>
                <a:gd name="connsiteY22" fmla="*/ 260434 h 440328"/>
                <a:gd name="connsiteX23" fmla="*/ 372715 w 608697"/>
                <a:gd name="connsiteY23" fmla="*/ 235629 h 440328"/>
                <a:gd name="connsiteX24" fmla="*/ 323033 w 608697"/>
                <a:gd name="connsiteY24" fmla="*/ 235629 h 440328"/>
                <a:gd name="connsiteX25" fmla="*/ 323033 w 608697"/>
                <a:gd name="connsiteY25" fmla="*/ 210824 h 440328"/>
                <a:gd name="connsiteX26" fmla="*/ 372715 w 608697"/>
                <a:gd name="connsiteY26" fmla="*/ 210824 h 440328"/>
                <a:gd name="connsiteX27" fmla="*/ 372715 w 608697"/>
                <a:gd name="connsiteY27" fmla="*/ 179836 h 440328"/>
                <a:gd name="connsiteX28" fmla="*/ 339444 w 608697"/>
                <a:gd name="connsiteY28" fmla="*/ 179836 h 440328"/>
                <a:gd name="connsiteX29" fmla="*/ 392558 w 608697"/>
                <a:gd name="connsiteY29" fmla="*/ 86798 h 440328"/>
                <a:gd name="connsiteX30" fmla="*/ 348993 w 608697"/>
                <a:gd name="connsiteY30" fmla="*/ 86798 h 440328"/>
                <a:gd name="connsiteX31" fmla="*/ 304831 w 608697"/>
                <a:gd name="connsiteY31" fmla="*/ 167396 h 440328"/>
                <a:gd name="connsiteX32" fmla="*/ 303936 w 608697"/>
                <a:gd name="connsiteY32" fmla="*/ 167396 h 440328"/>
                <a:gd name="connsiteX33" fmla="*/ 259849 w 608697"/>
                <a:gd name="connsiteY33" fmla="*/ 86798 h 440328"/>
                <a:gd name="connsiteX34" fmla="*/ 87007 w 608697"/>
                <a:gd name="connsiteY34" fmla="*/ 37188 h 440328"/>
                <a:gd name="connsiteX35" fmla="*/ 521760 w 608697"/>
                <a:gd name="connsiteY35" fmla="*/ 37188 h 440328"/>
                <a:gd name="connsiteX36" fmla="*/ 521760 w 608697"/>
                <a:gd name="connsiteY36" fmla="*/ 322484 h 440328"/>
                <a:gd name="connsiteX37" fmla="*/ 87007 w 608697"/>
                <a:gd name="connsiteY37" fmla="*/ 322484 h 440328"/>
                <a:gd name="connsiteX38" fmla="*/ 74518 w 608697"/>
                <a:gd name="connsiteY38" fmla="*/ 24802 h 440328"/>
                <a:gd name="connsiteX39" fmla="*/ 74518 w 608697"/>
                <a:gd name="connsiteY39" fmla="*/ 334870 h 440328"/>
                <a:gd name="connsiteX40" fmla="*/ 534179 w 608697"/>
                <a:gd name="connsiteY40" fmla="*/ 334870 h 440328"/>
                <a:gd name="connsiteX41" fmla="*/ 534179 w 608697"/>
                <a:gd name="connsiteY41" fmla="*/ 24802 h 440328"/>
                <a:gd name="connsiteX42" fmla="*/ 74518 w 608697"/>
                <a:gd name="connsiteY42" fmla="*/ 0 h 440328"/>
                <a:gd name="connsiteX43" fmla="*/ 534179 w 608697"/>
                <a:gd name="connsiteY43" fmla="*/ 0 h 440328"/>
                <a:gd name="connsiteX44" fmla="*/ 559019 w 608697"/>
                <a:gd name="connsiteY44" fmla="*/ 24802 h 440328"/>
                <a:gd name="connsiteX45" fmla="*/ 559019 w 608697"/>
                <a:gd name="connsiteY45" fmla="*/ 359672 h 440328"/>
                <a:gd name="connsiteX46" fmla="*/ 49678 w 608697"/>
                <a:gd name="connsiteY46" fmla="*/ 359672 h 440328"/>
                <a:gd name="connsiteX47" fmla="*/ 49678 w 608697"/>
                <a:gd name="connsiteY47" fmla="*/ 24802 h 440328"/>
                <a:gd name="connsiteX48" fmla="*/ 74518 w 608697"/>
                <a:gd name="connsiteY48" fmla="*/ 0 h 44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08697" h="440328">
                  <a:moveTo>
                    <a:pt x="0" y="384511"/>
                  </a:moveTo>
                  <a:lnTo>
                    <a:pt x="273317" y="384511"/>
                  </a:lnTo>
                  <a:lnTo>
                    <a:pt x="273317" y="415512"/>
                  </a:lnTo>
                  <a:lnTo>
                    <a:pt x="335380" y="415512"/>
                  </a:lnTo>
                  <a:lnTo>
                    <a:pt x="335380" y="384511"/>
                  </a:lnTo>
                  <a:lnTo>
                    <a:pt x="608697" y="384511"/>
                  </a:lnTo>
                  <a:lnTo>
                    <a:pt x="608697" y="415512"/>
                  </a:lnTo>
                  <a:cubicBezTo>
                    <a:pt x="608697" y="429150"/>
                    <a:pt x="597508" y="440328"/>
                    <a:pt x="583857" y="440328"/>
                  </a:cubicBezTo>
                  <a:lnTo>
                    <a:pt x="24840" y="440328"/>
                  </a:lnTo>
                  <a:cubicBezTo>
                    <a:pt x="11189" y="440328"/>
                    <a:pt x="0" y="429150"/>
                    <a:pt x="0" y="415512"/>
                  </a:cubicBezTo>
                  <a:close/>
                  <a:moveTo>
                    <a:pt x="216210" y="86798"/>
                  </a:moveTo>
                  <a:lnTo>
                    <a:pt x="269323" y="179836"/>
                  </a:lnTo>
                  <a:lnTo>
                    <a:pt x="236052" y="179836"/>
                  </a:lnTo>
                  <a:lnTo>
                    <a:pt x="236052" y="210824"/>
                  </a:lnTo>
                  <a:lnTo>
                    <a:pt x="285734" y="210824"/>
                  </a:lnTo>
                  <a:lnTo>
                    <a:pt x="285734" y="235629"/>
                  </a:lnTo>
                  <a:lnTo>
                    <a:pt x="236052" y="235629"/>
                  </a:lnTo>
                  <a:lnTo>
                    <a:pt x="236052" y="260434"/>
                  </a:lnTo>
                  <a:lnTo>
                    <a:pt x="285734" y="260434"/>
                  </a:lnTo>
                  <a:lnTo>
                    <a:pt x="285734" y="285239"/>
                  </a:lnTo>
                  <a:lnTo>
                    <a:pt x="323033" y="285239"/>
                  </a:lnTo>
                  <a:lnTo>
                    <a:pt x="323033" y="260434"/>
                  </a:lnTo>
                  <a:lnTo>
                    <a:pt x="372715" y="260434"/>
                  </a:lnTo>
                  <a:lnTo>
                    <a:pt x="372715" y="235629"/>
                  </a:lnTo>
                  <a:lnTo>
                    <a:pt x="323033" y="235629"/>
                  </a:lnTo>
                  <a:lnTo>
                    <a:pt x="323033" y="210824"/>
                  </a:lnTo>
                  <a:lnTo>
                    <a:pt x="372715" y="210824"/>
                  </a:lnTo>
                  <a:lnTo>
                    <a:pt x="372715" y="179836"/>
                  </a:lnTo>
                  <a:lnTo>
                    <a:pt x="339444" y="179836"/>
                  </a:lnTo>
                  <a:lnTo>
                    <a:pt x="392558" y="86798"/>
                  </a:lnTo>
                  <a:lnTo>
                    <a:pt x="348993" y="86798"/>
                  </a:lnTo>
                  <a:lnTo>
                    <a:pt x="304831" y="167396"/>
                  </a:lnTo>
                  <a:lnTo>
                    <a:pt x="303936" y="167396"/>
                  </a:lnTo>
                  <a:lnTo>
                    <a:pt x="259849" y="86798"/>
                  </a:lnTo>
                  <a:close/>
                  <a:moveTo>
                    <a:pt x="87007" y="37188"/>
                  </a:moveTo>
                  <a:lnTo>
                    <a:pt x="521760" y="37188"/>
                  </a:lnTo>
                  <a:lnTo>
                    <a:pt x="521760" y="322484"/>
                  </a:lnTo>
                  <a:lnTo>
                    <a:pt x="87007" y="322484"/>
                  </a:lnTo>
                  <a:close/>
                  <a:moveTo>
                    <a:pt x="74518" y="24802"/>
                  </a:moveTo>
                  <a:lnTo>
                    <a:pt x="74518" y="334870"/>
                  </a:lnTo>
                  <a:lnTo>
                    <a:pt x="534179" y="334870"/>
                  </a:lnTo>
                  <a:lnTo>
                    <a:pt x="534179" y="24802"/>
                  </a:lnTo>
                  <a:close/>
                  <a:moveTo>
                    <a:pt x="74518" y="0"/>
                  </a:moveTo>
                  <a:lnTo>
                    <a:pt x="534179" y="0"/>
                  </a:lnTo>
                  <a:cubicBezTo>
                    <a:pt x="547830" y="0"/>
                    <a:pt x="559019" y="11172"/>
                    <a:pt x="559019" y="24802"/>
                  </a:cubicBezTo>
                  <a:lnTo>
                    <a:pt x="559019" y="359672"/>
                  </a:lnTo>
                  <a:lnTo>
                    <a:pt x="49678" y="359672"/>
                  </a:lnTo>
                  <a:lnTo>
                    <a:pt x="49678" y="24802"/>
                  </a:lnTo>
                  <a:cubicBezTo>
                    <a:pt x="49678" y="11172"/>
                    <a:pt x="60867" y="0"/>
                    <a:pt x="74518" y="0"/>
                  </a:cubicBezTo>
                  <a:close/>
                </a:path>
              </a:pathLst>
            </a:custGeom>
            <a:solidFill>
              <a:srgbClr val="115A9F"/>
            </a:solidFill>
            <a:ln w="25400">
              <a:noFill/>
              <a:beve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endParaRPr lang="zh-CN" altLang="zh-CN">
                <a:solidFill>
                  <a:srgbClr val="FFFFFF"/>
                </a:solidFill>
                <a:latin typeface="方正清刻本悦宋简体" panose="02000000000000000000" charset="-122"/>
                <a:ea typeface="方正清刻本悦宋简体" panose="02000000000000000000" charset="-122"/>
                <a:sym typeface="Segoe UI" panose="020B0502040204020203" pitchFamily="34" charset="0"/>
              </a:endParaRPr>
            </a:p>
          </p:txBody>
        </p:sp>
        <p:pic>
          <p:nvPicPr>
            <p:cNvPr id="12" name="图片 11" descr="363884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2" y="2641"/>
              <a:ext cx="1198" cy="941"/>
            </a:xfrm>
            <a:prstGeom prst="rect">
              <a:avLst/>
            </a:prstGeom>
          </p:spPr>
        </p:pic>
      </p:grpSp>
      <p:sp>
        <p:nvSpPr>
          <p:cNvPr id="19" name="文本框 18"/>
          <p:cNvSpPr txBox="1"/>
          <p:nvPr/>
        </p:nvSpPr>
        <p:spPr>
          <a:xfrm>
            <a:off x="8470436" y="5691618"/>
            <a:ext cx="2824309" cy="347345"/>
          </a:xfrm>
          <a:prstGeom prst="rect">
            <a:avLst/>
          </a:prstGeom>
          <a:noFill/>
        </p:spPr>
        <p:txBody>
          <a:bodyPr wrap="square" rtlCol="0">
            <a:spAutoFit/>
          </a:bodyPr>
          <a:p>
            <a:pPr algn="ctr">
              <a:lnSpc>
                <a:spcPts val="2000"/>
              </a:lnSpc>
            </a:pPr>
            <a:r>
              <a:rPr lang="zh-CN" altLang="en-US" sz="1400" dirty="0">
                <a:solidFill>
                  <a:schemeClr val="tx1">
                    <a:lumMod val="50000"/>
                    <a:lumOff val="50000"/>
                  </a:schemeClr>
                </a:solidFill>
                <a:latin typeface="方正清刻本悦宋简体" panose="02000000000000000000" charset="-122"/>
                <a:ea typeface="方正清刻本悦宋简体" panose="02000000000000000000" charset="-122"/>
                <a:cs typeface="+mn-ea"/>
                <a:sym typeface="Segoe UI" panose="020B0502040204020203" pitchFamily="34" charset="0"/>
              </a:rPr>
              <a:t>此部分详细操作</a:t>
            </a:r>
            <a:r>
              <a:rPr lang="zh-CN" altLang="en-US" sz="1400" dirty="0">
                <a:solidFill>
                  <a:schemeClr val="tx1">
                    <a:lumMod val="50000"/>
                    <a:lumOff val="50000"/>
                  </a:schemeClr>
                </a:solidFill>
                <a:latin typeface="方正清刻本悦宋简体" panose="02000000000000000000" charset="-122"/>
                <a:ea typeface="方正清刻本悦宋简体" panose="02000000000000000000" charset="-122"/>
                <a:cs typeface="+mn-ea"/>
                <a:sym typeface="Segoe UI" panose="020B0502040204020203" pitchFamily="34" charset="0"/>
              </a:rPr>
              <a:t>可</a:t>
            </a:r>
            <a:r>
              <a:rPr lang="zh-CN" altLang="en-US" sz="1400" dirty="0">
                <a:solidFill>
                  <a:schemeClr val="tx1">
                    <a:lumMod val="50000"/>
                    <a:lumOff val="50000"/>
                  </a:schemeClr>
                </a:solidFill>
                <a:latin typeface="方正清刻本悦宋简体" panose="02000000000000000000" charset="-122"/>
                <a:ea typeface="方正清刻本悦宋简体" panose="02000000000000000000" charset="-122"/>
                <a:cs typeface="+mn-ea"/>
                <a:sym typeface="Segoe UI" panose="020B0502040204020203" pitchFamily="34" charset="0"/>
              </a:rPr>
              <a:t>见技术文档</a:t>
            </a:r>
            <a:endParaRPr lang="zh-CN" altLang="en-US" sz="1400" dirty="0">
              <a:solidFill>
                <a:schemeClr val="tx1">
                  <a:lumMod val="50000"/>
                  <a:lumOff val="50000"/>
                </a:schemeClr>
              </a:solidFill>
              <a:latin typeface="方正清刻本悦宋简体" panose="02000000000000000000" charset="-122"/>
              <a:ea typeface="方正清刻本悦宋简体" panose="02000000000000000000" charset="-122"/>
              <a:cs typeface="+mn-ea"/>
              <a:sym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p:push/>
      </p:transition>
    </mc:Choice>
    <mc:Fallback>
      <p:transition>
        <p:push/>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E46F">
            <a:alpha val="92000"/>
          </a:srgbClr>
        </a:solidFill>
        <a:effectLst/>
      </p:bgPr>
    </p:bg>
    <p:spTree>
      <p:nvGrpSpPr>
        <p:cNvPr id="1" name=""/>
        <p:cNvGrpSpPr/>
        <p:nvPr/>
      </p:nvGrpSpPr>
      <p:grpSpPr>
        <a:xfrm>
          <a:off x="0" y="0"/>
          <a:ext cx="0" cy="0"/>
          <a:chOff x="0" y="0"/>
          <a:chExt cx="0" cy="0"/>
        </a:xfrm>
      </p:grpSpPr>
      <p:sp>
        <p:nvSpPr>
          <p:cNvPr id="8" name="矩形 7"/>
          <p:cNvSpPr/>
          <p:nvPr/>
        </p:nvSpPr>
        <p:spPr>
          <a:xfrm>
            <a:off x="545910" y="641445"/>
            <a:ext cx="10972800" cy="5677469"/>
          </a:xfrm>
          <a:prstGeom prst="rect">
            <a:avLst/>
          </a:prstGeom>
          <a:solidFill>
            <a:schemeClr val="bg1"/>
          </a:solidFill>
          <a:ln>
            <a:solidFill>
              <a:schemeClr val="bg1"/>
            </a:solid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清刻本悦宋简体" panose="02000000000000000000" charset="-122"/>
              <a:ea typeface="方正清刻本悦宋简体" panose="02000000000000000000" charset="-122"/>
            </a:endParaRPr>
          </a:p>
        </p:txBody>
      </p:sp>
      <p:sp>
        <p:nvSpPr>
          <p:cNvPr id="9" name="圆角矩形 8"/>
          <p:cNvSpPr/>
          <p:nvPr/>
        </p:nvSpPr>
        <p:spPr>
          <a:xfrm>
            <a:off x="862965" y="914400"/>
            <a:ext cx="4398010" cy="409575"/>
          </a:xfrm>
          <a:prstGeom prst="roundRect">
            <a:avLst>
              <a:gd name="adj" fmla="val 50000"/>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grpSp>
        <p:nvGrpSpPr>
          <p:cNvPr id="15" name="组合 14"/>
          <p:cNvGrpSpPr/>
          <p:nvPr/>
        </p:nvGrpSpPr>
        <p:grpSpPr>
          <a:xfrm>
            <a:off x="914400" y="895350"/>
            <a:ext cx="4345940" cy="460375"/>
            <a:chOff x="1440" y="1410"/>
            <a:chExt cx="6844" cy="725"/>
          </a:xfrm>
        </p:grpSpPr>
        <p:sp>
          <p:nvSpPr>
            <p:cNvPr id="10" name="椭圆 9"/>
            <p:cNvSpPr/>
            <p:nvPr/>
          </p:nvSpPr>
          <p:spPr>
            <a:xfrm>
              <a:off x="1440" y="1526"/>
              <a:ext cx="494" cy="494"/>
            </a:xfrm>
            <a:prstGeom prst="ellipse">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2" name="矩形 1"/>
            <p:cNvSpPr/>
            <p:nvPr/>
          </p:nvSpPr>
          <p:spPr>
            <a:xfrm>
              <a:off x="2011" y="1410"/>
              <a:ext cx="6273" cy="725"/>
            </a:xfrm>
            <a:prstGeom prst="rect">
              <a:avLst/>
            </a:prstGeom>
          </p:spPr>
          <p:txBody>
            <a:bodyPr wrap="square">
              <a:spAutoFit/>
            </a:bodyPr>
            <a:lstStyle/>
            <a:p>
              <a:r>
                <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rPr>
                <a:t>监管部门定制监管</a:t>
              </a:r>
              <a:r>
                <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rPr>
                <a:t>智能</a:t>
              </a:r>
              <a:r>
                <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rPr>
                <a:t>合约</a:t>
              </a:r>
              <a:endPar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endParaRPr>
            </a:p>
          </p:txBody>
        </p:sp>
      </p:grpSp>
      <p:sp>
        <p:nvSpPr>
          <p:cNvPr id="18" name="文本框 17"/>
          <p:cNvSpPr txBox="1"/>
          <p:nvPr/>
        </p:nvSpPr>
        <p:spPr>
          <a:xfrm>
            <a:off x="914400" y="1529715"/>
            <a:ext cx="4195445" cy="460375"/>
          </a:xfrm>
          <a:prstGeom prst="rect">
            <a:avLst/>
          </a:prstGeom>
          <a:noFill/>
        </p:spPr>
        <p:txBody>
          <a:bodyPr wrap="square" rtlCol="0">
            <a:spAutoFit/>
          </a:bodyPr>
          <a:p>
            <a:pPr algn="l"/>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监管部门自动监管异常订单</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p:txBody>
      </p:sp>
      <p:sp>
        <p:nvSpPr>
          <p:cNvPr id="24" name="文本框 23"/>
          <p:cNvSpPr txBox="1"/>
          <p:nvPr/>
        </p:nvSpPr>
        <p:spPr>
          <a:xfrm>
            <a:off x="8128000" y="5691505"/>
            <a:ext cx="3166745" cy="347345"/>
          </a:xfrm>
          <a:prstGeom prst="rect">
            <a:avLst/>
          </a:prstGeom>
          <a:noFill/>
        </p:spPr>
        <p:txBody>
          <a:bodyPr wrap="square" rtlCol="0">
            <a:spAutoFit/>
          </a:bodyPr>
          <a:p>
            <a:pPr algn="ctr">
              <a:lnSpc>
                <a:spcPts val="2000"/>
              </a:lnSpc>
            </a:pPr>
            <a:r>
              <a:rPr lang="zh-CN" altLang="en-US" sz="1400" dirty="0">
                <a:solidFill>
                  <a:schemeClr val="bg1">
                    <a:lumMod val="75000"/>
                  </a:schemeClr>
                </a:solidFill>
                <a:latin typeface="方正清刻本悦宋简体" panose="02000000000000000000" charset="-122"/>
                <a:ea typeface="方正清刻本悦宋简体" panose="02000000000000000000" charset="-122"/>
                <a:cs typeface="+mn-ea"/>
                <a:sym typeface="Segoe UI" panose="020B0502040204020203" pitchFamily="34" charset="0"/>
              </a:rPr>
              <a:t>纯属演示所需而虚构勿作非法用途</a:t>
            </a:r>
            <a:endParaRPr lang="zh-CN" altLang="en-US" sz="1400" dirty="0">
              <a:solidFill>
                <a:schemeClr val="bg1">
                  <a:lumMod val="75000"/>
                </a:schemeClr>
              </a:solidFill>
              <a:latin typeface="方正清刻本悦宋简体" panose="02000000000000000000" charset="-122"/>
              <a:ea typeface="方正清刻本悦宋简体" panose="02000000000000000000" charset="-122"/>
              <a:cs typeface="+mn-ea"/>
              <a:sym typeface="Segoe UI" panose="020B0502040204020203" pitchFamily="34" charset="0"/>
            </a:endParaRPr>
          </a:p>
        </p:txBody>
      </p:sp>
      <p:sp>
        <p:nvSpPr>
          <p:cNvPr id="29" name="文本框 28"/>
          <p:cNvSpPr txBox="1"/>
          <p:nvPr/>
        </p:nvSpPr>
        <p:spPr>
          <a:xfrm>
            <a:off x="862965" y="2459990"/>
            <a:ext cx="3257550" cy="1938020"/>
          </a:xfrm>
          <a:prstGeom prst="rect">
            <a:avLst/>
          </a:prstGeom>
          <a:noFill/>
        </p:spPr>
        <p:txBody>
          <a:bodyPr wrap="square" rtlCol="0">
            <a:spAutoFit/>
          </a:bodyPr>
          <a:p>
            <a:pPr algn="l"/>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1、完成监管智能合约</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a:p>
            <a:pPr algn="l"/>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2、部署监管</a:t>
            </a: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智能合约</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a:p>
            <a:pPr algn="l"/>
            <a:r>
              <a:rPr lang="en-US" altLang="zh-CN"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3</a:t>
            </a: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、在监管官网发布</a:t>
            </a:r>
            <a:b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b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公告和智能合约地址</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a:p>
            <a:pPr algn="l"/>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p:txBody>
      </p:sp>
      <p:pic>
        <p:nvPicPr>
          <p:cNvPr id="32" name="图片 31"/>
          <p:cNvPicPr>
            <a:picLocks noChangeAspect="1"/>
          </p:cNvPicPr>
          <p:nvPr/>
        </p:nvPicPr>
        <p:blipFill>
          <a:blip r:embed="rId1"/>
          <a:stretch>
            <a:fillRect/>
          </a:stretch>
        </p:blipFill>
        <p:spPr>
          <a:xfrm>
            <a:off x="4022725" y="2062480"/>
            <a:ext cx="7348220" cy="2835275"/>
          </a:xfrm>
          <a:prstGeom prst="rect">
            <a:avLst/>
          </a:prstGeom>
          <a:effectLst>
            <a:outerShdw blurRad="1016000" dist="38100" dir="5400000" algn="t" rotWithShape="0">
              <a:srgbClr val="185AAD">
                <a:alpha val="20000"/>
              </a:srgbClr>
            </a:outerShdw>
          </a:effectLst>
        </p:spPr>
      </p:pic>
    </p:spTree>
  </p:cSld>
  <p:clrMapOvr>
    <a:masterClrMapping/>
  </p:clrMapOvr>
  <mc:AlternateContent xmlns:mc="http://schemas.openxmlformats.org/markup-compatibility/2006">
    <mc:Choice xmlns:p14="http://schemas.microsoft.com/office/powerpoint/2010/main" Requires="p14">
      <p:transition p14:dur="500">
        <p:push/>
      </p:transition>
    </mc:Choice>
    <mc:Fallback>
      <p:transition>
        <p:push/>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E46F">
            <a:alpha val="92000"/>
          </a:srgbClr>
        </a:solidFill>
        <a:effectLst/>
      </p:bgPr>
    </p:bg>
    <p:spTree>
      <p:nvGrpSpPr>
        <p:cNvPr id="1" name=""/>
        <p:cNvGrpSpPr/>
        <p:nvPr/>
      </p:nvGrpSpPr>
      <p:grpSpPr>
        <a:xfrm>
          <a:off x="0" y="0"/>
          <a:ext cx="0" cy="0"/>
          <a:chOff x="0" y="0"/>
          <a:chExt cx="0" cy="0"/>
        </a:xfrm>
      </p:grpSpPr>
      <p:sp>
        <p:nvSpPr>
          <p:cNvPr id="8" name="矩形 7"/>
          <p:cNvSpPr/>
          <p:nvPr/>
        </p:nvSpPr>
        <p:spPr>
          <a:xfrm>
            <a:off x="545910" y="641445"/>
            <a:ext cx="10972800" cy="5677469"/>
          </a:xfrm>
          <a:prstGeom prst="rect">
            <a:avLst/>
          </a:prstGeom>
          <a:solidFill>
            <a:schemeClr val="bg1"/>
          </a:solidFill>
          <a:ln>
            <a:solidFill>
              <a:schemeClr val="bg1"/>
            </a:solid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清刻本悦宋简体" panose="02000000000000000000" charset="-122"/>
              <a:ea typeface="方正清刻本悦宋简体" panose="02000000000000000000" charset="-122"/>
            </a:endParaRPr>
          </a:p>
        </p:txBody>
      </p:sp>
      <p:sp>
        <p:nvSpPr>
          <p:cNvPr id="9" name="圆角矩形 8"/>
          <p:cNvSpPr/>
          <p:nvPr/>
        </p:nvSpPr>
        <p:spPr>
          <a:xfrm>
            <a:off x="862965" y="914400"/>
            <a:ext cx="4397375" cy="409575"/>
          </a:xfrm>
          <a:prstGeom prst="roundRect">
            <a:avLst>
              <a:gd name="adj" fmla="val 50000"/>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grpSp>
        <p:nvGrpSpPr>
          <p:cNvPr id="15" name="组合 14"/>
          <p:cNvGrpSpPr/>
          <p:nvPr/>
        </p:nvGrpSpPr>
        <p:grpSpPr>
          <a:xfrm>
            <a:off x="914400" y="895350"/>
            <a:ext cx="4245610" cy="460375"/>
            <a:chOff x="1440" y="1410"/>
            <a:chExt cx="6686" cy="725"/>
          </a:xfrm>
        </p:grpSpPr>
        <p:sp>
          <p:nvSpPr>
            <p:cNvPr id="10" name="椭圆 9"/>
            <p:cNvSpPr/>
            <p:nvPr/>
          </p:nvSpPr>
          <p:spPr>
            <a:xfrm>
              <a:off x="1440" y="1526"/>
              <a:ext cx="494" cy="494"/>
            </a:xfrm>
            <a:prstGeom prst="ellipse">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2" name="矩形 1"/>
            <p:cNvSpPr/>
            <p:nvPr/>
          </p:nvSpPr>
          <p:spPr>
            <a:xfrm>
              <a:off x="2011" y="1410"/>
              <a:ext cx="6115" cy="725"/>
            </a:xfrm>
            <a:prstGeom prst="rect">
              <a:avLst/>
            </a:prstGeom>
          </p:spPr>
          <p:txBody>
            <a:bodyPr wrap="square">
              <a:spAutoFit/>
            </a:bodyPr>
            <a:lstStyle/>
            <a:p>
              <a:r>
                <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rPr>
                <a:t>税务部门定制税收</a:t>
              </a:r>
              <a:r>
                <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rPr>
                <a:t>智能</a:t>
              </a:r>
              <a:r>
                <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rPr>
                <a:t>合约</a:t>
              </a:r>
              <a:endPar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endParaRPr>
            </a:p>
          </p:txBody>
        </p:sp>
      </p:grpSp>
      <p:sp>
        <p:nvSpPr>
          <p:cNvPr id="18" name="文本框 17"/>
          <p:cNvSpPr txBox="1"/>
          <p:nvPr/>
        </p:nvSpPr>
        <p:spPr>
          <a:xfrm>
            <a:off x="914400" y="1529715"/>
            <a:ext cx="4345940" cy="460375"/>
          </a:xfrm>
          <a:prstGeom prst="rect">
            <a:avLst/>
          </a:prstGeom>
          <a:noFill/>
        </p:spPr>
        <p:txBody>
          <a:bodyPr wrap="square" rtlCol="0">
            <a:spAutoFit/>
          </a:bodyPr>
          <a:p>
            <a:pPr algn="l"/>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税务</a:t>
            </a: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部门自动征收增值税</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p:txBody>
      </p:sp>
      <p:sp>
        <p:nvSpPr>
          <p:cNvPr id="24" name="文本框 23"/>
          <p:cNvSpPr txBox="1"/>
          <p:nvPr/>
        </p:nvSpPr>
        <p:spPr>
          <a:xfrm>
            <a:off x="8128000" y="5691505"/>
            <a:ext cx="3166745" cy="347345"/>
          </a:xfrm>
          <a:prstGeom prst="rect">
            <a:avLst/>
          </a:prstGeom>
          <a:noFill/>
        </p:spPr>
        <p:txBody>
          <a:bodyPr wrap="square" rtlCol="0">
            <a:spAutoFit/>
          </a:bodyPr>
          <a:p>
            <a:pPr algn="ctr">
              <a:lnSpc>
                <a:spcPts val="2000"/>
              </a:lnSpc>
            </a:pPr>
            <a:r>
              <a:rPr lang="zh-CN" altLang="en-US" sz="1400" dirty="0">
                <a:solidFill>
                  <a:schemeClr val="bg1">
                    <a:lumMod val="75000"/>
                  </a:schemeClr>
                </a:solidFill>
                <a:latin typeface="方正清刻本悦宋简体" panose="02000000000000000000" charset="-122"/>
                <a:ea typeface="方正清刻本悦宋简体" panose="02000000000000000000" charset="-122"/>
                <a:cs typeface="+mn-ea"/>
                <a:sym typeface="Segoe UI" panose="020B0502040204020203" pitchFamily="34" charset="0"/>
              </a:rPr>
              <a:t>纯属演示所需而虚构勿作非法用途</a:t>
            </a:r>
            <a:endParaRPr lang="zh-CN" altLang="en-US" sz="1400" dirty="0">
              <a:solidFill>
                <a:schemeClr val="bg1">
                  <a:lumMod val="75000"/>
                </a:schemeClr>
              </a:solidFill>
              <a:latin typeface="方正清刻本悦宋简体" panose="02000000000000000000" charset="-122"/>
              <a:ea typeface="方正清刻本悦宋简体" panose="02000000000000000000" charset="-122"/>
              <a:cs typeface="+mn-ea"/>
              <a:sym typeface="Segoe UI" panose="020B0502040204020203" pitchFamily="34" charset="0"/>
            </a:endParaRPr>
          </a:p>
        </p:txBody>
      </p:sp>
      <p:sp>
        <p:nvSpPr>
          <p:cNvPr id="29" name="文本框 28"/>
          <p:cNvSpPr txBox="1"/>
          <p:nvPr/>
        </p:nvSpPr>
        <p:spPr>
          <a:xfrm>
            <a:off x="862965" y="2459990"/>
            <a:ext cx="3574415" cy="1568450"/>
          </a:xfrm>
          <a:prstGeom prst="rect">
            <a:avLst/>
          </a:prstGeom>
          <a:noFill/>
        </p:spPr>
        <p:txBody>
          <a:bodyPr wrap="square" rtlCol="0">
            <a:spAutoFit/>
          </a:bodyPr>
          <a:p>
            <a:pPr algn="l"/>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1、</a:t>
            </a:r>
            <a:r>
              <a:rPr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完成增值税智能合约</a:t>
            </a:r>
            <a:endParaRPr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a:p>
            <a:pPr algn="l"/>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2、部署增值税智能合约</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a:p>
            <a:pPr algn="l"/>
            <a:r>
              <a:rPr lang="en-US" altLang="zh-CN"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3</a:t>
            </a: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、在税务局官网发布增值税公告和智能合约地址</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p:txBody>
      </p:sp>
      <p:pic>
        <p:nvPicPr>
          <p:cNvPr id="3" name="图片 2"/>
          <p:cNvPicPr>
            <a:picLocks noChangeAspect="1"/>
          </p:cNvPicPr>
          <p:nvPr/>
        </p:nvPicPr>
        <p:blipFill>
          <a:blip r:embed="rId1"/>
          <a:stretch>
            <a:fillRect/>
          </a:stretch>
        </p:blipFill>
        <p:spPr>
          <a:xfrm>
            <a:off x="4564380" y="1855470"/>
            <a:ext cx="6836410" cy="3147060"/>
          </a:xfrm>
          <a:prstGeom prst="rect">
            <a:avLst/>
          </a:prstGeom>
          <a:effectLst>
            <a:outerShdw blurRad="1016000" dist="38100" dir="5400000" algn="t" rotWithShape="0">
              <a:srgbClr val="265FAD">
                <a:alpha val="20000"/>
              </a:srgbClr>
            </a:outerShdw>
          </a:effectLst>
        </p:spPr>
      </p:pic>
    </p:spTree>
  </p:cSld>
  <p:clrMapOvr>
    <a:masterClrMapping/>
  </p:clrMapOvr>
  <mc:AlternateContent xmlns:mc="http://schemas.openxmlformats.org/markup-compatibility/2006">
    <mc:Choice xmlns:p14="http://schemas.microsoft.com/office/powerpoint/2010/main" Requires="p14">
      <p:transition p14:dur="500">
        <p:push/>
      </p:transition>
    </mc:Choice>
    <mc:Fallback>
      <p:transition>
        <p:push/>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E46F">
            <a:alpha val="92000"/>
          </a:srgbClr>
        </a:solidFill>
        <a:effectLst/>
      </p:bgPr>
    </p:bg>
    <p:spTree>
      <p:nvGrpSpPr>
        <p:cNvPr id="1" name=""/>
        <p:cNvGrpSpPr/>
        <p:nvPr/>
      </p:nvGrpSpPr>
      <p:grpSpPr>
        <a:xfrm>
          <a:off x="0" y="0"/>
          <a:ext cx="0" cy="0"/>
          <a:chOff x="0" y="0"/>
          <a:chExt cx="0" cy="0"/>
        </a:xfrm>
      </p:grpSpPr>
      <p:sp>
        <p:nvSpPr>
          <p:cNvPr id="8" name="矩形 7"/>
          <p:cNvSpPr/>
          <p:nvPr/>
        </p:nvSpPr>
        <p:spPr>
          <a:xfrm>
            <a:off x="545910" y="641445"/>
            <a:ext cx="10972800" cy="5677469"/>
          </a:xfrm>
          <a:prstGeom prst="rect">
            <a:avLst/>
          </a:prstGeom>
          <a:solidFill>
            <a:schemeClr val="bg1"/>
          </a:solidFill>
          <a:ln>
            <a:solidFill>
              <a:schemeClr val="bg1"/>
            </a:solid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清刻本悦宋简体" panose="02000000000000000000" charset="-122"/>
              <a:ea typeface="方正清刻本悦宋简体" panose="02000000000000000000" charset="-122"/>
            </a:endParaRPr>
          </a:p>
        </p:txBody>
      </p:sp>
      <p:sp>
        <p:nvSpPr>
          <p:cNvPr id="9" name="圆角矩形 8"/>
          <p:cNvSpPr/>
          <p:nvPr/>
        </p:nvSpPr>
        <p:spPr>
          <a:xfrm>
            <a:off x="862965" y="914400"/>
            <a:ext cx="4337685" cy="409575"/>
          </a:xfrm>
          <a:prstGeom prst="roundRect">
            <a:avLst>
              <a:gd name="adj" fmla="val 50000"/>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grpSp>
        <p:nvGrpSpPr>
          <p:cNvPr id="15" name="组合 14"/>
          <p:cNvGrpSpPr/>
          <p:nvPr/>
        </p:nvGrpSpPr>
        <p:grpSpPr>
          <a:xfrm>
            <a:off x="914400" y="895350"/>
            <a:ext cx="4285615" cy="460375"/>
            <a:chOff x="1440" y="1410"/>
            <a:chExt cx="6749" cy="725"/>
          </a:xfrm>
        </p:grpSpPr>
        <p:sp>
          <p:nvSpPr>
            <p:cNvPr id="10" name="椭圆 9"/>
            <p:cNvSpPr/>
            <p:nvPr/>
          </p:nvSpPr>
          <p:spPr>
            <a:xfrm>
              <a:off x="1440" y="1526"/>
              <a:ext cx="494" cy="494"/>
            </a:xfrm>
            <a:prstGeom prst="ellipse">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2" name="矩形 1"/>
            <p:cNvSpPr/>
            <p:nvPr/>
          </p:nvSpPr>
          <p:spPr>
            <a:xfrm>
              <a:off x="2011" y="1410"/>
              <a:ext cx="6178" cy="725"/>
            </a:xfrm>
            <a:prstGeom prst="rect">
              <a:avLst/>
            </a:prstGeom>
          </p:spPr>
          <p:txBody>
            <a:bodyPr wrap="square">
              <a:spAutoFit/>
            </a:bodyPr>
            <a:lstStyle/>
            <a:p>
              <a:r>
                <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rPr>
                <a:t>地方</a:t>
              </a:r>
              <a:r>
                <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rPr>
                <a:t>政府</a:t>
              </a:r>
              <a:r>
                <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rPr>
                <a:t>定制赞助智能</a:t>
              </a:r>
              <a:r>
                <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rPr>
                <a:t>合约</a:t>
              </a:r>
              <a:endPar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endParaRPr>
            </a:p>
          </p:txBody>
        </p:sp>
      </p:grpSp>
      <p:sp>
        <p:nvSpPr>
          <p:cNvPr id="18" name="文本框 17"/>
          <p:cNvSpPr txBox="1"/>
          <p:nvPr/>
        </p:nvSpPr>
        <p:spPr>
          <a:xfrm>
            <a:off x="914400" y="1529715"/>
            <a:ext cx="3059430" cy="829945"/>
          </a:xfrm>
          <a:prstGeom prst="rect">
            <a:avLst/>
          </a:prstGeom>
          <a:noFill/>
        </p:spPr>
        <p:txBody>
          <a:bodyPr wrap="square" rtlCol="0">
            <a:spAutoFit/>
          </a:bodyPr>
          <a:p>
            <a:pPr algn="l"/>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广州市政府鼓励市民积极参与废品回收</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p:txBody>
      </p:sp>
      <p:sp>
        <p:nvSpPr>
          <p:cNvPr id="24" name="文本框 23"/>
          <p:cNvSpPr txBox="1"/>
          <p:nvPr/>
        </p:nvSpPr>
        <p:spPr>
          <a:xfrm>
            <a:off x="8208010" y="5848985"/>
            <a:ext cx="3166745" cy="347345"/>
          </a:xfrm>
          <a:prstGeom prst="rect">
            <a:avLst/>
          </a:prstGeom>
          <a:noFill/>
        </p:spPr>
        <p:txBody>
          <a:bodyPr wrap="square" rtlCol="0">
            <a:spAutoFit/>
          </a:bodyPr>
          <a:p>
            <a:pPr algn="ctr">
              <a:lnSpc>
                <a:spcPts val="2000"/>
              </a:lnSpc>
            </a:pPr>
            <a:r>
              <a:rPr lang="zh-CN" altLang="en-US" sz="1400" dirty="0">
                <a:solidFill>
                  <a:schemeClr val="bg1">
                    <a:lumMod val="75000"/>
                  </a:schemeClr>
                </a:solidFill>
                <a:latin typeface="方正清刻本悦宋简体" panose="02000000000000000000" charset="-122"/>
                <a:ea typeface="方正清刻本悦宋简体" panose="02000000000000000000" charset="-122"/>
                <a:cs typeface="+mn-ea"/>
                <a:sym typeface="Segoe UI" panose="020B0502040204020203" pitchFamily="34" charset="0"/>
              </a:rPr>
              <a:t>纯属演示所需而虚构勿作非法用途</a:t>
            </a:r>
            <a:endParaRPr lang="zh-CN" altLang="en-US" sz="1400" dirty="0">
              <a:solidFill>
                <a:schemeClr val="bg1">
                  <a:lumMod val="75000"/>
                </a:schemeClr>
              </a:solidFill>
              <a:latin typeface="方正清刻本悦宋简体" panose="02000000000000000000" charset="-122"/>
              <a:ea typeface="方正清刻本悦宋简体" panose="02000000000000000000" charset="-122"/>
              <a:cs typeface="+mn-ea"/>
              <a:sym typeface="Segoe UI" panose="020B0502040204020203" pitchFamily="34" charset="0"/>
            </a:endParaRPr>
          </a:p>
        </p:txBody>
      </p:sp>
      <p:sp>
        <p:nvSpPr>
          <p:cNvPr id="29" name="文本框 28"/>
          <p:cNvSpPr txBox="1"/>
          <p:nvPr/>
        </p:nvSpPr>
        <p:spPr>
          <a:xfrm>
            <a:off x="862965" y="2459990"/>
            <a:ext cx="4336415" cy="1568450"/>
          </a:xfrm>
          <a:prstGeom prst="rect">
            <a:avLst/>
          </a:prstGeom>
          <a:noFill/>
        </p:spPr>
        <p:txBody>
          <a:bodyPr wrap="square" rtlCol="0">
            <a:spAutoFit/>
          </a:bodyPr>
          <a:p>
            <a:pPr algn="l"/>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1、</a:t>
            </a:r>
            <a:r>
              <a:rPr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完成赞助智能合约</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a:p>
            <a:pPr algn="l"/>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2、完成赞助智能合约</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a:p>
            <a:pPr algn="l"/>
            <a:r>
              <a:rPr lang="en-US" altLang="zh-CN"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3</a:t>
            </a: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、在广州市政府官网发布相关通知及赞助</a:t>
            </a: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智能合约地址</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p:txBody>
      </p:sp>
      <p:pic>
        <p:nvPicPr>
          <p:cNvPr id="5" name="图片 4"/>
          <p:cNvPicPr>
            <a:picLocks noChangeAspect="1"/>
          </p:cNvPicPr>
          <p:nvPr/>
        </p:nvPicPr>
        <p:blipFill>
          <a:blip r:embed="rId1"/>
          <a:stretch>
            <a:fillRect/>
          </a:stretch>
        </p:blipFill>
        <p:spPr>
          <a:xfrm>
            <a:off x="5370195" y="1057275"/>
            <a:ext cx="5924550" cy="4742815"/>
          </a:xfrm>
          <a:prstGeom prst="rect">
            <a:avLst/>
          </a:prstGeom>
          <a:effectLst>
            <a:outerShdw blurRad="1016000" dist="50800" dir="5400000" algn="t" rotWithShape="0">
              <a:schemeClr val="accent2">
                <a:lumMod val="75000"/>
                <a:alpha val="20000"/>
              </a:schemeClr>
            </a:outerShdw>
          </a:effectLst>
        </p:spPr>
      </p:pic>
    </p:spTree>
  </p:cSld>
  <p:clrMapOvr>
    <a:masterClrMapping/>
  </p:clrMapOvr>
  <mc:AlternateContent xmlns:mc="http://schemas.openxmlformats.org/markup-compatibility/2006">
    <mc:Choice xmlns:p14="http://schemas.microsoft.com/office/powerpoint/2010/main" Requires="p14">
      <p:transition p14:dur="500">
        <p:push/>
      </p:transition>
    </mc:Choice>
    <mc:Fallback>
      <p:transition>
        <p:push/>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E46F">
            <a:alpha val="92000"/>
          </a:srgbClr>
        </a:solidFill>
        <a:effectLst/>
      </p:bgPr>
    </p:bg>
    <p:spTree>
      <p:nvGrpSpPr>
        <p:cNvPr id="1" name=""/>
        <p:cNvGrpSpPr/>
        <p:nvPr/>
      </p:nvGrpSpPr>
      <p:grpSpPr>
        <a:xfrm>
          <a:off x="0" y="0"/>
          <a:ext cx="0" cy="0"/>
          <a:chOff x="0" y="0"/>
          <a:chExt cx="0" cy="0"/>
        </a:xfrm>
      </p:grpSpPr>
      <p:sp>
        <p:nvSpPr>
          <p:cNvPr id="8" name="矩形 7"/>
          <p:cNvSpPr/>
          <p:nvPr/>
        </p:nvSpPr>
        <p:spPr>
          <a:xfrm>
            <a:off x="545910" y="641445"/>
            <a:ext cx="10972800" cy="5677469"/>
          </a:xfrm>
          <a:prstGeom prst="rect">
            <a:avLst/>
          </a:prstGeom>
          <a:solidFill>
            <a:schemeClr val="bg1"/>
          </a:solidFill>
          <a:ln>
            <a:solidFill>
              <a:schemeClr val="bg1"/>
            </a:solid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清刻本悦宋简体" panose="02000000000000000000" charset="-122"/>
              <a:ea typeface="方正清刻本悦宋简体" panose="02000000000000000000" charset="-122"/>
            </a:endParaRPr>
          </a:p>
        </p:txBody>
      </p:sp>
      <p:sp>
        <p:nvSpPr>
          <p:cNvPr id="9" name="圆角矩形 8"/>
          <p:cNvSpPr/>
          <p:nvPr/>
        </p:nvSpPr>
        <p:spPr>
          <a:xfrm>
            <a:off x="862965" y="914400"/>
            <a:ext cx="4397375" cy="409575"/>
          </a:xfrm>
          <a:prstGeom prst="roundRect">
            <a:avLst>
              <a:gd name="adj" fmla="val 50000"/>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grpSp>
        <p:nvGrpSpPr>
          <p:cNvPr id="15" name="组合 14"/>
          <p:cNvGrpSpPr/>
          <p:nvPr/>
        </p:nvGrpSpPr>
        <p:grpSpPr>
          <a:xfrm>
            <a:off x="914400" y="895350"/>
            <a:ext cx="4218940" cy="460375"/>
            <a:chOff x="1440" y="1410"/>
            <a:chExt cx="6644" cy="725"/>
          </a:xfrm>
        </p:grpSpPr>
        <p:sp>
          <p:nvSpPr>
            <p:cNvPr id="10" name="椭圆 9"/>
            <p:cNvSpPr/>
            <p:nvPr/>
          </p:nvSpPr>
          <p:spPr>
            <a:xfrm>
              <a:off x="1440" y="1526"/>
              <a:ext cx="494" cy="494"/>
            </a:xfrm>
            <a:prstGeom prst="ellipse">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2" name="矩形 1"/>
            <p:cNvSpPr/>
            <p:nvPr/>
          </p:nvSpPr>
          <p:spPr>
            <a:xfrm>
              <a:off x="2011" y="1410"/>
              <a:ext cx="6073" cy="725"/>
            </a:xfrm>
            <a:prstGeom prst="rect">
              <a:avLst/>
            </a:prstGeom>
          </p:spPr>
          <p:txBody>
            <a:bodyPr wrap="square">
              <a:spAutoFit/>
            </a:bodyPr>
            <a:lstStyle/>
            <a:p>
              <a:r>
                <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rPr>
                <a:t>学校定制学分赞助智能</a:t>
              </a:r>
              <a:r>
                <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rPr>
                <a:t>合约</a:t>
              </a:r>
              <a:endPar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endParaRPr>
            </a:p>
          </p:txBody>
        </p:sp>
      </p:grpSp>
      <p:pic>
        <p:nvPicPr>
          <p:cNvPr id="4" name="图片 3"/>
          <p:cNvPicPr>
            <a:picLocks noChangeAspect="1"/>
          </p:cNvPicPr>
          <p:nvPr/>
        </p:nvPicPr>
        <p:blipFill>
          <a:blip r:embed="rId1"/>
          <a:stretch>
            <a:fillRect/>
          </a:stretch>
        </p:blipFill>
        <p:spPr>
          <a:xfrm>
            <a:off x="4719955" y="1939290"/>
            <a:ext cx="6579235" cy="2979420"/>
          </a:xfrm>
          <a:prstGeom prst="rect">
            <a:avLst/>
          </a:prstGeom>
          <a:effectLst>
            <a:outerShdw blurRad="1016000" dist="38100" dir="5400000" algn="t" rotWithShape="0">
              <a:schemeClr val="accent5">
                <a:alpha val="20000"/>
              </a:schemeClr>
            </a:outerShdw>
          </a:effectLst>
        </p:spPr>
      </p:pic>
      <p:sp>
        <p:nvSpPr>
          <p:cNvPr id="18" name="文本框 17"/>
          <p:cNvSpPr txBox="1"/>
          <p:nvPr/>
        </p:nvSpPr>
        <p:spPr>
          <a:xfrm>
            <a:off x="914400" y="1529715"/>
            <a:ext cx="4345940" cy="460375"/>
          </a:xfrm>
          <a:prstGeom prst="rect">
            <a:avLst/>
          </a:prstGeom>
          <a:noFill/>
        </p:spPr>
        <p:txBody>
          <a:bodyPr wrap="square" rtlCol="0">
            <a:spAutoFit/>
          </a:bodyPr>
          <a:p>
            <a:pPr algn="l"/>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广州大学</a:t>
            </a: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鼓励学生回收废品</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p:txBody>
      </p:sp>
      <p:sp>
        <p:nvSpPr>
          <p:cNvPr id="24" name="文本框 23"/>
          <p:cNvSpPr txBox="1"/>
          <p:nvPr/>
        </p:nvSpPr>
        <p:spPr>
          <a:xfrm>
            <a:off x="8128000" y="5691505"/>
            <a:ext cx="3166745" cy="347345"/>
          </a:xfrm>
          <a:prstGeom prst="rect">
            <a:avLst/>
          </a:prstGeom>
          <a:noFill/>
        </p:spPr>
        <p:txBody>
          <a:bodyPr wrap="square" rtlCol="0">
            <a:spAutoFit/>
          </a:bodyPr>
          <a:p>
            <a:pPr algn="ctr">
              <a:lnSpc>
                <a:spcPts val="2000"/>
              </a:lnSpc>
            </a:pPr>
            <a:r>
              <a:rPr lang="zh-CN" altLang="en-US" sz="1400" dirty="0">
                <a:solidFill>
                  <a:schemeClr val="bg1">
                    <a:lumMod val="75000"/>
                  </a:schemeClr>
                </a:solidFill>
                <a:latin typeface="方正清刻本悦宋简体" panose="02000000000000000000" charset="-122"/>
                <a:ea typeface="方正清刻本悦宋简体" panose="02000000000000000000" charset="-122"/>
                <a:cs typeface="+mn-ea"/>
                <a:sym typeface="Segoe UI" panose="020B0502040204020203" pitchFamily="34" charset="0"/>
              </a:rPr>
              <a:t>纯属演示所需而虚构勿作非法用途</a:t>
            </a:r>
            <a:endParaRPr lang="zh-CN" altLang="en-US" sz="1400" dirty="0">
              <a:solidFill>
                <a:schemeClr val="bg1">
                  <a:lumMod val="75000"/>
                </a:schemeClr>
              </a:solidFill>
              <a:latin typeface="方正清刻本悦宋简体" panose="02000000000000000000" charset="-122"/>
              <a:ea typeface="方正清刻本悦宋简体" panose="02000000000000000000" charset="-122"/>
              <a:cs typeface="+mn-ea"/>
              <a:sym typeface="Segoe UI" panose="020B0502040204020203" pitchFamily="34" charset="0"/>
            </a:endParaRPr>
          </a:p>
        </p:txBody>
      </p:sp>
      <p:sp>
        <p:nvSpPr>
          <p:cNvPr id="29" name="文本框 28"/>
          <p:cNvSpPr txBox="1"/>
          <p:nvPr/>
        </p:nvSpPr>
        <p:spPr>
          <a:xfrm>
            <a:off x="862965" y="2459990"/>
            <a:ext cx="3257550" cy="1938020"/>
          </a:xfrm>
          <a:prstGeom prst="rect">
            <a:avLst/>
          </a:prstGeom>
          <a:noFill/>
        </p:spPr>
        <p:txBody>
          <a:bodyPr wrap="square" rtlCol="0">
            <a:spAutoFit/>
          </a:bodyPr>
          <a:p>
            <a:pPr algn="l"/>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1、部署学分</a:t>
            </a:r>
            <a:r>
              <a:rPr lang="en-US" altLang="zh-CN"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T</a:t>
            </a: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oken</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a:p>
            <a:pPr algn="l"/>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2、完成赞助智能合约</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a:p>
            <a:pPr algn="l"/>
            <a:r>
              <a:rPr lang="en-US" altLang="zh-CN"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3</a:t>
            </a: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、在学校官网发布</a:t>
            </a:r>
            <a:b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b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公告和智能合约地址</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a:p>
            <a:pPr algn="l"/>
            <a:r>
              <a:rPr lang="en-US" altLang="zh-CN"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4</a:t>
            </a: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、部署赞助智能合约</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p:push/>
      </p:transition>
    </mc:Choice>
    <mc:Fallback>
      <p:transition>
        <p:push/>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E46F">
            <a:alpha val="92000"/>
          </a:srgbClr>
        </a:solidFill>
        <a:effectLst/>
      </p:bgPr>
    </p:bg>
    <p:spTree>
      <p:nvGrpSpPr>
        <p:cNvPr id="1" name=""/>
        <p:cNvGrpSpPr/>
        <p:nvPr/>
      </p:nvGrpSpPr>
      <p:grpSpPr>
        <a:xfrm>
          <a:off x="0" y="0"/>
          <a:ext cx="0" cy="0"/>
          <a:chOff x="0" y="0"/>
          <a:chExt cx="0" cy="0"/>
        </a:xfrm>
      </p:grpSpPr>
      <p:sp>
        <p:nvSpPr>
          <p:cNvPr id="8" name="矩形 7"/>
          <p:cNvSpPr/>
          <p:nvPr/>
        </p:nvSpPr>
        <p:spPr>
          <a:xfrm>
            <a:off x="545910" y="641445"/>
            <a:ext cx="10972800" cy="5677469"/>
          </a:xfrm>
          <a:prstGeom prst="rect">
            <a:avLst/>
          </a:prstGeom>
          <a:solidFill>
            <a:schemeClr val="bg1"/>
          </a:solidFill>
          <a:ln>
            <a:solidFill>
              <a:schemeClr val="bg1"/>
            </a:solid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清刻本悦宋简体" panose="02000000000000000000" charset="-122"/>
              <a:ea typeface="方正清刻本悦宋简体" panose="02000000000000000000" charset="-122"/>
            </a:endParaRPr>
          </a:p>
        </p:txBody>
      </p:sp>
      <p:sp>
        <p:nvSpPr>
          <p:cNvPr id="9" name="圆角矩形 8"/>
          <p:cNvSpPr/>
          <p:nvPr/>
        </p:nvSpPr>
        <p:spPr>
          <a:xfrm>
            <a:off x="862965" y="914400"/>
            <a:ext cx="2537460" cy="409575"/>
          </a:xfrm>
          <a:prstGeom prst="roundRect">
            <a:avLst>
              <a:gd name="adj" fmla="val 50000"/>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grpSp>
        <p:nvGrpSpPr>
          <p:cNvPr id="15" name="组合 14"/>
          <p:cNvGrpSpPr/>
          <p:nvPr/>
        </p:nvGrpSpPr>
        <p:grpSpPr>
          <a:xfrm>
            <a:off x="914400" y="895350"/>
            <a:ext cx="2486660" cy="460375"/>
            <a:chOff x="1440" y="1410"/>
            <a:chExt cx="3916" cy="725"/>
          </a:xfrm>
        </p:grpSpPr>
        <p:sp>
          <p:nvSpPr>
            <p:cNvPr id="10" name="椭圆 9"/>
            <p:cNvSpPr/>
            <p:nvPr/>
          </p:nvSpPr>
          <p:spPr>
            <a:xfrm>
              <a:off x="1440" y="1526"/>
              <a:ext cx="494" cy="494"/>
            </a:xfrm>
            <a:prstGeom prst="ellipse">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2" name="矩形 1"/>
            <p:cNvSpPr/>
            <p:nvPr/>
          </p:nvSpPr>
          <p:spPr>
            <a:xfrm>
              <a:off x="2011" y="1410"/>
              <a:ext cx="3345" cy="725"/>
            </a:xfrm>
            <a:prstGeom prst="rect">
              <a:avLst/>
            </a:prstGeom>
          </p:spPr>
          <p:txBody>
            <a:bodyPr wrap="square">
              <a:spAutoFit/>
            </a:bodyPr>
            <a:lstStyle/>
            <a:p>
              <a:r>
                <a:rPr lang="zh-CN" altLang="en-US" sz="2400" dirty="0" smtClean="0">
                  <a:solidFill>
                    <a:schemeClr val="tx1">
                      <a:lumMod val="95000"/>
                      <a:lumOff val="5000"/>
                    </a:schemeClr>
                  </a:solidFill>
                  <a:latin typeface="方正清刻本悦宋简体" panose="02000000000000000000" charset="-122"/>
                  <a:ea typeface="方正清刻本悦宋简体" panose="02000000000000000000" charset="-122"/>
                </a:rPr>
                <a:t>四、</a:t>
              </a:r>
              <a:r>
                <a:rPr lang="zh-CN" altLang="en-US" sz="2400" dirty="0" smtClean="0">
                  <a:solidFill>
                    <a:schemeClr val="tx1">
                      <a:lumMod val="95000"/>
                      <a:lumOff val="5000"/>
                    </a:schemeClr>
                  </a:solidFill>
                  <a:latin typeface="方正清刻本悦宋简体" panose="02000000000000000000" charset="-122"/>
                  <a:ea typeface="方正清刻本悦宋简体" panose="02000000000000000000" charset="-122"/>
                </a:rPr>
                <a:t>业务流程</a:t>
              </a:r>
              <a:endParaRPr lang="zh-CN" altLang="en-US" sz="2400" dirty="0" smtClean="0">
                <a:solidFill>
                  <a:schemeClr val="tx1">
                    <a:lumMod val="95000"/>
                    <a:lumOff val="5000"/>
                  </a:schemeClr>
                </a:solidFill>
                <a:latin typeface="方正清刻本悦宋简体" panose="02000000000000000000" charset="-122"/>
                <a:ea typeface="方正清刻本悦宋简体" panose="02000000000000000000" charset="-122"/>
              </a:endParaRPr>
            </a:p>
          </p:txBody>
        </p:sp>
      </p:grpSp>
      <p:grpSp>
        <p:nvGrpSpPr>
          <p:cNvPr id="54" name="组合 53"/>
          <p:cNvGrpSpPr/>
          <p:nvPr/>
        </p:nvGrpSpPr>
        <p:grpSpPr>
          <a:xfrm>
            <a:off x="3843655" y="-3175"/>
            <a:ext cx="5898515" cy="6864985"/>
            <a:chOff x="6053" y="-5"/>
            <a:chExt cx="9289" cy="10811"/>
          </a:xfrm>
        </p:grpSpPr>
        <p:sp>
          <p:nvSpPr>
            <p:cNvPr id="8415" name="Freeform 991"/>
            <p:cNvSpPr/>
            <p:nvPr/>
          </p:nvSpPr>
          <p:spPr bwMode="auto">
            <a:xfrm>
              <a:off x="6993" y="2833"/>
              <a:ext cx="3808" cy="353"/>
            </a:xfrm>
            <a:custGeom>
              <a:avLst/>
              <a:gdLst>
                <a:gd name="T0" fmla="*/ 0 w 704"/>
                <a:gd name="T1" fmla="*/ 24 h 65"/>
                <a:gd name="T2" fmla="*/ 116 w 704"/>
                <a:gd name="T3" fmla="*/ 65 h 65"/>
                <a:gd name="T4" fmla="*/ 703 w 704"/>
                <a:gd name="T5" fmla="*/ 65 h 65"/>
                <a:gd name="T6" fmla="*/ 701 w 704"/>
                <a:gd name="T7" fmla="*/ 51 h 65"/>
                <a:gd name="T8" fmla="*/ 704 w 704"/>
                <a:gd name="T9" fmla="*/ 33 h 65"/>
                <a:gd name="T10" fmla="*/ 116 w 704"/>
                <a:gd name="T11" fmla="*/ 33 h 65"/>
                <a:gd name="T12" fmla="*/ 20 w 704"/>
                <a:gd name="T13" fmla="*/ 0 h 65"/>
                <a:gd name="T14" fmla="*/ 0 w 704"/>
                <a:gd name="T15" fmla="*/ 24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4" h="65">
                  <a:moveTo>
                    <a:pt x="0" y="24"/>
                  </a:moveTo>
                  <a:cubicBezTo>
                    <a:pt x="32" y="50"/>
                    <a:pt x="72" y="65"/>
                    <a:pt x="116" y="65"/>
                  </a:cubicBezTo>
                  <a:cubicBezTo>
                    <a:pt x="703" y="65"/>
                    <a:pt x="703" y="65"/>
                    <a:pt x="703" y="65"/>
                  </a:cubicBezTo>
                  <a:cubicBezTo>
                    <a:pt x="701" y="61"/>
                    <a:pt x="701" y="56"/>
                    <a:pt x="701" y="51"/>
                  </a:cubicBezTo>
                  <a:cubicBezTo>
                    <a:pt x="701" y="45"/>
                    <a:pt x="702" y="39"/>
                    <a:pt x="704" y="33"/>
                  </a:cubicBezTo>
                  <a:cubicBezTo>
                    <a:pt x="116" y="33"/>
                    <a:pt x="116" y="33"/>
                    <a:pt x="116" y="33"/>
                  </a:cubicBezTo>
                  <a:cubicBezTo>
                    <a:pt x="80" y="33"/>
                    <a:pt x="47" y="21"/>
                    <a:pt x="20" y="0"/>
                  </a:cubicBezTo>
                  <a:cubicBezTo>
                    <a:pt x="16" y="9"/>
                    <a:pt x="8" y="18"/>
                    <a:pt x="0" y="24"/>
                  </a:cubicBezTo>
                  <a:close/>
                </a:path>
              </a:pathLst>
            </a:custGeom>
            <a:solidFill>
              <a:srgbClr val="FFE67A"/>
            </a:soli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8416" name="Freeform 992"/>
            <p:cNvSpPr/>
            <p:nvPr/>
          </p:nvSpPr>
          <p:spPr bwMode="auto">
            <a:xfrm>
              <a:off x="6615" y="-5"/>
              <a:ext cx="183" cy="2340"/>
            </a:xfrm>
            <a:custGeom>
              <a:avLst/>
              <a:gdLst>
                <a:gd name="T0" fmla="*/ 30 w 34"/>
                <a:gd name="T1" fmla="*/ 427 h 433"/>
                <a:gd name="T2" fmla="*/ 34 w 34"/>
                <a:gd name="T3" fmla="*/ 427 h 433"/>
                <a:gd name="T4" fmla="*/ 32 w 34"/>
                <a:gd name="T5" fmla="*/ 404 h 433"/>
                <a:gd name="T6" fmla="*/ 32 w 34"/>
                <a:gd name="T7" fmla="*/ 0 h 433"/>
                <a:gd name="T8" fmla="*/ 0 w 34"/>
                <a:gd name="T9" fmla="*/ 0 h 433"/>
                <a:gd name="T10" fmla="*/ 0 w 34"/>
                <a:gd name="T11" fmla="*/ 404 h 433"/>
                <a:gd name="T12" fmla="*/ 3 w 34"/>
                <a:gd name="T13" fmla="*/ 433 h 433"/>
                <a:gd name="T14" fmla="*/ 30 w 34"/>
                <a:gd name="T15" fmla="*/ 427 h 4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33">
                  <a:moveTo>
                    <a:pt x="30" y="427"/>
                  </a:moveTo>
                  <a:cubicBezTo>
                    <a:pt x="31" y="427"/>
                    <a:pt x="33" y="427"/>
                    <a:pt x="34" y="427"/>
                  </a:cubicBezTo>
                  <a:cubicBezTo>
                    <a:pt x="33" y="420"/>
                    <a:pt x="32" y="412"/>
                    <a:pt x="32" y="404"/>
                  </a:cubicBezTo>
                  <a:cubicBezTo>
                    <a:pt x="32" y="0"/>
                    <a:pt x="32" y="0"/>
                    <a:pt x="32" y="0"/>
                  </a:cubicBezTo>
                  <a:cubicBezTo>
                    <a:pt x="0" y="0"/>
                    <a:pt x="0" y="0"/>
                    <a:pt x="0" y="0"/>
                  </a:cubicBezTo>
                  <a:cubicBezTo>
                    <a:pt x="0" y="404"/>
                    <a:pt x="0" y="404"/>
                    <a:pt x="0" y="404"/>
                  </a:cubicBezTo>
                  <a:cubicBezTo>
                    <a:pt x="0" y="414"/>
                    <a:pt x="1" y="424"/>
                    <a:pt x="3" y="433"/>
                  </a:cubicBezTo>
                  <a:cubicBezTo>
                    <a:pt x="11" y="429"/>
                    <a:pt x="20" y="427"/>
                    <a:pt x="30" y="427"/>
                  </a:cubicBezTo>
                  <a:close/>
                </a:path>
              </a:pathLst>
            </a:custGeom>
            <a:solidFill>
              <a:srgbClr val="FFE67A"/>
            </a:soli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8417" name="Freeform 993"/>
            <p:cNvSpPr/>
            <p:nvPr/>
          </p:nvSpPr>
          <p:spPr bwMode="auto">
            <a:xfrm>
              <a:off x="9795" y="3010"/>
              <a:ext cx="3213" cy="2600"/>
            </a:xfrm>
            <a:custGeom>
              <a:avLst/>
              <a:gdLst>
                <a:gd name="T0" fmla="*/ 292 w 594"/>
                <a:gd name="T1" fmla="*/ 18 h 481"/>
                <a:gd name="T2" fmla="*/ 290 w 594"/>
                <a:gd name="T3" fmla="*/ 32 h 481"/>
                <a:gd name="T4" fmla="*/ 408 w 594"/>
                <a:gd name="T5" fmla="*/ 32 h 481"/>
                <a:gd name="T6" fmla="*/ 562 w 594"/>
                <a:gd name="T7" fmla="*/ 186 h 481"/>
                <a:gd name="T8" fmla="*/ 562 w 594"/>
                <a:gd name="T9" fmla="*/ 295 h 481"/>
                <a:gd name="T10" fmla="*/ 408 w 594"/>
                <a:gd name="T11" fmla="*/ 449 h 481"/>
                <a:gd name="T12" fmla="*/ 10 w 594"/>
                <a:gd name="T13" fmla="*/ 449 h 481"/>
                <a:gd name="T14" fmla="*/ 0 w 594"/>
                <a:gd name="T15" fmla="*/ 481 h 481"/>
                <a:gd name="T16" fmla="*/ 408 w 594"/>
                <a:gd name="T17" fmla="*/ 481 h 481"/>
                <a:gd name="T18" fmla="*/ 594 w 594"/>
                <a:gd name="T19" fmla="*/ 295 h 481"/>
                <a:gd name="T20" fmla="*/ 594 w 594"/>
                <a:gd name="T21" fmla="*/ 186 h 481"/>
                <a:gd name="T22" fmla="*/ 408 w 594"/>
                <a:gd name="T23" fmla="*/ 0 h 481"/>
                <a:gd name="T24" fmla="*/ 289 w 594"/>
                <a:gd name="T25" fmla="*/ 0 h 481"/>
                <a:gd name="T26" fmla="*/ 292 w 594"/>
                <a:gd name="T27" fmla="*/ 18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4" h="481">
                  <a:moveTo>
                    <a:pt x="292" y="18"/>
                  </a:moveTo>
                  <a:cubicBezTo>
                    <a:pt x="292" y="23"/>
                    <a:pt x="291" y="28"/>
                    <a:pt x="290" y="32"/>
                  </a:cubicBezTo>
                  <a:cubicBezTo>
                    <a:pt x="408" y="32"/>
                    <a:pt x="408" y="32"/>
                    <a:pt x="408" y="32"/>
                  </a:cubicBezTo>
                  <a:cubicBezTo>
                    <a:pt x="493" y="32"/>
                    <a:pt x="562" y="101"/>
                    <a:pt x="562" y="186"/>
                  </a:cubicBezTo>
                  <a:cubicBezTo>
                    <a:pt x="562" y="295"/>
                    <a:pt x="562" y="295"/>
                    <a:pt x="562" y="295"/>
                  </a:cubicBezTo>
                  <a:cubicBezTo>
                    <a:pt x="562" y="380"/>
                    <a:pt x="493" y="449"/>
                    <a:pt x="408" y="449"/>
                  </a:cubicBezTo>
                  <a:cubicBezTo>
                    <a:pt x="10" y="449"/>
                    <a:pt x="10" y="449"/>
                    <a:pt x="10" y="449"/>
                  </a:cubicBezTo>
                  <a:cubicBezTo>
                    <a:pt x="9" y="461"/>
                    <a:pt x="5" y="472"/>
                    <a:pt x="0" y="481"/>
                  </a:cubicBezTo>
                  <a:cubicBezTo>
                    <a:pt x="408" y="481"/>
                    <a:pt x="408" y="481"/>
                    <a:pt x="408" y="481"/>
                  </a:cubicBezTo>
                  <a:cubicBezTo>
                    <a:pt x="510" y="481"/>
                    <a:pt x="594" y="398"/>
                    <a:pt x="594" y="295"/>
                  </a:cubicBezTo>
                  <a:cubicBezTo>
                    <a:pt x="594" y="186"/>
                    <a:pt x="594" y="186"/>
                    <a:pt x="594" y="186"/>
                  </a:cubicBezTo>
                  <a:cubicBezTo>
                    <a:pt x="594" y="84"/>
                    <a:pt x="510" y="0"/>
                    <a:pt x="408" y="0"/>
                  </a:cubicBezTo>
                  <a:cubicBezTo>
                    <a:pt x="289" y="0"/>
                    <a:pt x="289" y="0"/>
                    <a:pt x="289" y="0"/>
                  </a:cubicBezTo>
                  <a:cubicBezTo>
                    <a:pt x="291" y="6"/>
                    <a:pt x="292" y="12"/>
                    <a:pt x="292" y="18"/>
                  </a:cubicBezTo>
                  <a:close/>
                </a:path>
              </a:pathLst>
            </a:custGeom>
            <a:solidFill>
              <a:srgbClr val="FFE67A"/>
            </a:soli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8418" name="Freeform 994"/>
            <p:cNvSpPr/>
            <p:nvPr/>
          </p:nvSpPr>
          <p:spPr bwMode="auto">
            <a:xfrm>
              <a:off x="7638" y="7865"/>
              <a:ext cx="4920" cy="330"/>
            </a:xfrm>
            <a:custGeom>
              <a:avLst/>
              <a:gdLst>
                <a:gd name="T0" fmla="*/ 910 w 910"/>
                <a:gd name="T1" fmla="*/ 32 h 61"/>
                <a:gd name="T2" fmla="*/ 807 w 910"/>
                <a:gd name="T3" fmla="*/ 0 h 61"/>
                <a:gd name="T4" fmla="*/ 8 w 910"/>
                <a:gd name="T5" fmla="*/ 0 h 61"/>
                <a:gd name="T6" fmla="*/ 8 w 910"/>
                <a:gd name="T7" fmla="*/ 1 h 61"/>
                <a:gd name="T8" fmla="*/ 0 w 910"/>
                <a:gd name="T9" fmla="*/ 32 h 61"/>
                <a:gd name="T10" fmla="*/ 4 w 910"/>
                <a:gd name="T11" fmla="*/ 32 h 61"/>
                <a:gd name="T12" fmla="*/ 807 w 910"/>
                <a:gd name="T13" fmla="*/ 32 h 61"/>
                <a:gd name="T14" fmla="*/ 897 w 910"/>
                <a:gd name="T15" fmla="*/ 61 h 61"/>
                <a:gd name="T16" fmla="*/ 910 w 910"/>
                <a:gd name="T17"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0" h="61">
                  <a:moveTo>
                    <a:pt x="910" y="32"/>
                  </a:moveTo>
                  <a:cubicBezTo>
                    <a:pt x="881" y="12"/>
                    <a:pt x="845" y="0"/>
                    <a:pt x="807" y="0"/>
                  </a:cubicBezTo>
                  <a:cubicBezTo>
                    <a:pt x="8" y="0"/>
                    <a:pt x="8" y="0"/>
                    <a:pt x="8" y="0"/>
                  </a:cubicBezTo>
                  <a:cubicBezTo>
                    <a:pt x="8" y="1"/>
                    <a:pt x="8" y="1"/>
                    <a:pt x="8" y="1"/>
                  </a:cubicBezTo>
                  <a:cubicBezTo>
                    <a:pt x="8" y="12"/>
                    <a:pt x="5" y="23"/>
                    <a:pt x="0" y="32"/>
                  </a:cubicBezTo>
                  <a:cubicBezTo>
                    <a:pt x="1" y="32"/>
                    <a:pt x="2" y="32"/>
                    <a:pt x="4" y="32"/>
                  </a:cubicBezTo>
                  <a:cubicBezTo>
                    <a:pt x="807" y="32"/>
                    <a:pt x="807" y="32"/>
                    <a:pt x="807" y="32"/>
                  </a:cubicBezTo>
                  <a:cubicBezTo>
                    <a:pt x="840" y="32"/>
                    <a:pt x="871" y="43"/>
                    <a:pt x="897" y="61"/>
                  </a:cubicBezTo>
                  <a:cubicBezTo>
                    <a:pt x="899" y="51"/>
                    <a:pt x="904" y="41"/>
                    <a:pt x="910" y="32"/>
                  </a:cubicBezTo>
                </a:path>
              </a:pathLst>
            </a:custGeom>
            <a:solidFill>
              <a:srgbClr val="FFE67A"/>
            </a:soli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8419" name="Freeform 995"/>
            <p:cNvSpPr/>
            <p:nvPr/>
          </p:nvSpPr>
          <p:spPr bwMode="auto">
            <a:xfrm>
              <a:off x="12818" y="8708"/>
              <a:ext cx="190" cy="2098"/>
            </a:xfrm>
            <a:custGeom>
              <a:avLst/>
              <a:gdLst>
                <a:gd name="T0" fmla="*/ 15 w 35"/>
                <a:gd name="T1" fmla="*/ 2 h 388"/>
                <a:gd name="T2" fmla="*/ 0 w 35"/>
                <a:gd name="T3" fmla="*/ 0 h 388"/>
                <a:gd name="T4" fmla="*/ 3 w 35"/>
                <a:gd name="T5" fmla="*/ 30 h 388"/>
                <a:gd name="T6" fmla="*/ 3 w 35"/>
                <a:gd name="T7" fmla="*/ 388 h 388"/>
                <a:gd name="T8" fmla="*/ 35 w 35"/>
                <a:gd name="T9" fmla="*/ 388 h 388"/>
                <a:gd name="T10" fmla="*/ 35 w 35"/>
                <a:gd name="T11" fmla="*/ 30 h 388"/>
                <a:gd name="T12" fmla="*/ 32 w 35"/>
                <a:gd name="T13" fmla="*/ 0 h 388"/>
                <a:gd name="T14" fmla="*/ 15 w 35"/>
                <a:gd name="T15" fmla="*/ 2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88">
                  <a:moveTo>
                    <a:pt x="15" y="2"/>
                  </a:moveTo>
                  <a:cubicBezTo>
                    <a:pt x="10" y="2"/>
                    <a:pt x="5" y="1"/>
                    <a:pt x="0" y="0"/>
                  </a:cubicBezTo>
                  <a:cubicBezTo>
                    <a:pt x="2" y="10"/>
                    <a:pt x="3" y="20"/>
                    <a:pt x="3" y="30"/>
                  </a:cubicBezTo>
                  <a:cubicBezTo>
                    <a:pt x="3" y="388"/>
                    <a:pt x="3" y="388"/>
                    <a:pt x="3" y="388"/>
                  </a:cubicBezTo>
                  <a:cubicBezTo>
                    <a:pt x="35" y="388"/>
                    <a:pt x="35" y="388"/>
                    <a:pt x="35" y="388"/>
                  </a:cubicBezTo>
                  <a:cubicBezTo>
                    <a:pt x="35" y="30"/>
                    <a:pt x="35" y="30"/>
                    <a:pt x="35" y="30"/>
                  </a:cubicBezTo>
                  <a:cubicBezTo>
                    <a:pt x="35" y="20"/>
                    <a:pt x="34" y="10"/>
                    <a:pt x="32" y="0"/>
                  </a:cubicBezTo>
                  <a:cubicBezTo>
                    <a:pt x="27" y="1"/>
                    <a:pt x="21" y="2"/>
                    <a:pt x="15" y="2"/>
                  </a:cubicBezTo>
                  <a:close/>
                </a:path>
              </a:pathLst>
            </a:custGeom>
            <a:solidFill>
              <a:srgbClr val="FFE67A"/>
            </a:soli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8420" name="Freeform 996"/>
            <p:cNvSpPr/>
            <p:nvPr/>
          </p:nvSpPr>
          <p:spPr bwMode="auto">
            <a:xfrm>
              <a:off x="6653" y="5438"/>
              <a:ext cx="2515" cy="2353"/>
            </a:xfrm>
            <a:custGeom>
              <a:avLst/>
              <a:gdLst>
                <a:gd name="T0" fmla="*/ 79 w 465"/>
                <a:gd name="T1" fmla="*/ 406 h 435"/>
                <a:gd name="T2" fmla="*/ 32 w 465"/>
                <a:gd name="T3" fmla="*/ 295 h 435"/>
                <a:gd name="T4" fmla="*/ 32 w 465"/>
                <a:gd name="T5" fmla="*/ 186 h 435"/>
                <a:gd name="T6" fmla="*/ 186 w 465"/>
                <a:gd name="T7" fmla="*/ 32 h 435"/>
                <a:gd name="T8" fmla="*/ 465 w 465"/>
                <a:gd name="T9" fmla="*/ 32 h 435"/>
                <a:gd name="T10" fmla="*/ 454 w 465"/>
                <a:gd name="T11" fmla="*/ 0 h 435"/>
                <a:gd name="T12" fmla="*/ 186 w 465"/>
                <a:gd name="T13" fmla="*/ 0 h 435"/>
                <a:gd name="T14" fmla="*/ 0 w 465"/>
                <a:gd name="T15" fmla="*/ 186 h 435"/>
                <a:gd name="T16" fmla="*/ 0 w 465"/>
                <a:gd name="T17" fmla="*/ 295 h 435"/>
                <a:gd name="T18" fmla="*/ 63 w 465"/>
                <a:gd name="T19" fmla="*/ 435 h 435"/>
                <a:gd name="T20" fmla="*/ 79 w 465"/>
                <a:gd name="T21" fmla="*/ 40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5" h="435">
                  <a:moveTo>
                    <a:pt x="79" y="406"/>
                  </a:moveTo>
                  <a:cubicBezTo>
                    <a:pt x="50" y="378"/>
                    <a:pt x="32" y="339"/>
                    <a:pt x="32" y="295"/>
                  </a:cubicBezTo>
                  <a:cubicBezTo>
                    <a:pt x="32" y="186"/>
                    <a:pt x="32" y="186"/>
                    <a:pt x="32" y="186"/>
                  </a:cubicBezTo>
                  <a:cubicBezTo>
                    <a:pt x="32" y="101"/>
                    <a:pt x="101" y="32"/>
                    <a:pt x="186" y="32"/>
                  </a:cubicBezTo>
                  <a:cubicBezTo>
                    <a:pt x="465" y="32"/>
                    <a:pt x="465" y="32"/>
                    <a:pt x="465" y="32"/>
                  </a:cubicBezTo>
                  <a:cubicBezTo>
                    <a:pt x="459" y="23"/>
                    <a:pt x="455" y="12"/>
                    <a:pt x="454" y="0"/>
                  </a:cubicBezTo>
                  <a:cubicBezTo>
                    <a:pt x="186" y="0"/>
                    <a:pt x="186" y="0"/>
                    <a:pt x="186" y="0"/>
                  </a:cubicBezTo>
                  <a:cubicBezTo>
                    <a:pt x="83" y="0"/>
                    <a:pt x="0" y="84"/>
                    <a:pt x="0" y="186"/>
                  </a:cubicBezTo>
                  <a:cubicBezTo>
                    <a:pt x="0" y="295"/>
                    <a:pt x="0" y="295"/>
                    <a:pt x="0" y="295"/>
                  </a:cubicBezTo>
                  <a:cubicBezTo>
                    <a:pt x="0" y="351"/>
                    <a:pt x="24" y="401"/>
                    <a:pt x="63" y="435"/>
                  </a:cubicBezTo>
                  <a:cubicBezTo>
                    <a:pt x="66" y="424"/>
                    <a:pt x="71" y="414"/>
                    <a:pt x="79" y="406"/>
                  </a:cubicBezTo>
                </a:path>
              </a:pathLst>
            </a:custGeom>
            <a:solidFill>
              <a:srgbClr val="FFE67A"/>
            </a:soli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8421" name="Oval 997"/>
            <p:cNvSpPr>
              <a:spLocks noChangeArrowheads="1"/>
            </p:cNvSpPr>
            <p:nvPr/>
          </p:nvSpPr>
          <p:spPr bwMode="auto">
            <a:xfrm>
              <a:off x="6053" y="1833"/>
              <a:ext cx="1358" cy="1363"/>
            </a:xfrm>
            <a:prstGeom prst="ellipse">
              <a:avLst/>
            </a:prstGeom>
            <a:solidFill>
              <a:srgbClr val="FFE67A"/>
            </a:soli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8422" name="Oval 998"/>
            <p:cNvSpPr>
              <a:spLocks noChangeArrowheads="1"/>
            </p:cNvSpPr>
            <p:nvPr/>
          </p:nvSpPr>
          <p:spPr bwMode="auto">
            <a:xfrm>
              <a:off x="6280" y="2060"/>
              <a:ext cx="903" cy="908"/>
            </a:xfrm>
            <a:prstGeom prst="ellipse">
              <a:avLst/>
            </a:prstGeom>
            <a:solidFill>
              <a:schemeClr val="bg1"/>
            </a:soli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8423" name="Rectangle 999"/>
            <p:cNvSpPr>
              <a:spLocks noChangeArrowheads="1"/>
            </p:cNvSpPr>
            <p:nvPr/>
          </p:nvSpPr>
          <p:spPr bwMode="auto">
            <a:xfrm>
              <a:off x="6558" y="2313"/>
              <a:ext cx="22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500" b="0" i="0" u="none" strike="noStrike" cap="none" normalizeH="0" baseline="0" smtClean="0">
                  <a:ln>
                    <a:noFill/>
                  </a:ln>
                  <a:solidFill>
                    <a:schemeClr val="tx1">
                      <a:lumMod val="85000"/>
                      <a:lumOff val="15000"/>
                    </a:schemeClr>
                  </a:solidFill>
                  <a:effectLst/>
                  <a:latin typeface="方正清刻本悦宋简体" panose="02000000000000000000" charset="-122"/>
                  <a:ea typeface="方正清刻本悦宋简体" panose="02000000000000000000" charset="-122"/>
                </a:rPr>
                <a:t> </a:t>
              </a:r>
              <a:r>
                <a:rPr kumimoji="0" lang="zh-CN" altLang="zh-CN" sz="1500" b="0" i="0" u="none" strike="noStrike" cap="none" normalizeH="0" baseline="0" smtClean="0">
                  <a:ln>
                    <a:noFill/>
                  </a:ln>
                  <a:solidFill>
                    <a:schemeClr val="tx1">
                      <a:lumMod val="85000"/>
                      <a:lumOff val="15000"/>
                    </a:schemeClr>
                  </a:solidFill>
                  <a:effectLst/>
                  <a:latin typeface="方正清刻本悦宋简体" panose="02000000000000000000" charset="-122"/>
                  <a:ea typeface="方正清刻本悦宋简体" panose="02000000000000000000" charset="-122"/>
                </a:rPr>
                <a:t>1</a:t>
              </a:r>
              <a:endParaRPr kumimoji="0" lang="zh-CN" altLang="zh-CN" sz="1800" b="0" i="0" u="none" strike="noStrike" cap="none" normalizeH="0" baseline="0" smtClean="0">
                <a:ln>
                  <a:noFill/>
                </a:ln>
                <a:solidFill>
                  <a:schemeClr val="tx1">
                    <a:lumMod val="85000"/>
                    <a:lumOff val="15000"/>
                  </a:schemeClr>
                </a:solidFill>
                <a:effectLst/>
                <a:latin typeface="方正清刻本悦宋简体" panose="02000000000000000000" charset="-122"/>
                <a:ea typeface="方正清刻本悦宋简体" panose="02000000000000000000" charset="-122"/>
              </a:endParaRPr>
            </a:p>
          </p:txBody>
        </p:sp>
        <p:sp>
          <p:nvSpPr>
            <p:cNvPr id="8431" name="Oval 1007"/>
            <p:cNvSpPr>
              <a:spLocks noChangeArrowheads="1"/>
            </p:cNvSpPr>
            <p:nvPr/>
          </p:nvSpPr>
          <p:spPr bwMode="auto">
            <a:xfrm>
              <a:off x="6588" y="7250"/>
              <a:ext cx="1363" cy="1355"/>
            </a:xfrm>
            <a:prstGeom prst="ellipse">
              <a:avLst/>
            </a:prstGeom>
            <a:solidFill>
              <a:srgbClr val="FFE67A"/>
            </a:soli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8432" name="Oval 1008"/>
            <p:cNvSpPr>
              <a:spLocks noChangeArrowheads="1"/>
            </p:cNvSpPr>
            <p:nvPr/>
          </p:nvSpPr>
          <p:spPr bwMode="auto">
            <a:xfrm>
              <a:off x="6815" y="7475"/>
              <a:ext cx="908" cy="903"/>
            </a:xfrm>
            <a:prstGeom prst="ellipse">
              <a:avLst/>
            </a:prstGeom>
            <a:solidFill>
              <a:schemeClr val="bg1"/>
            </a:soli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8433" name="Rectangle 1009"/>
            <p:cNvSpPr>
              <a:spLocks noChangeArrowheads="1"/>
            </p:cNvSpPr>
            <p:nvPr/>
          </p:nvSpPr>
          <p:spPr bwMode="auto">
            <a:xfrm>
              <a:off x="7103" y="7725"/>
              <a:ext cx="22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500" b="0" i="0" u="none" strike="noStrike" cap="none" normalizeH="0" baseline="0" smtClean="0">
                  <a:ln>
                    <a:noFill/>
                  </a:ln>
                  <a:solidFill>
                    <a:schemeClr val="tx1">
                      <a:lumMod val="85000"/>
                      <a:lumOff val="15000"/>
                    </a:schemeClr>
                  </a:solidFill>
                  <a:effectLst/>
                  <a:latin typeface="方正清刻本悦宋简体" panose="02000000000000000000" charset="-122"/>
                  <a:ea typeface="方正清刻本悦宋简体" panose="02000000000000000000" charset="-122"/>
                </a:rPr>
                <a:t> </a:t>
              </a:r>
              <a:r>
                <a:rPr kumimoji="0" lang="zh-CN" altLang="zh-CN" sz="1500" b="0" i="0" u="none" strike="noStrike" cap="none" normalizeH="0" baseline="0" smtClean="0">
                  <a:ln>
                    <a:noFill/>
                  </a:ln>
                  <a:solidFill>
                    <a:schemeClr val="tx1">
                      <a:lumMod val="85000"/>
                      <a:lumOff val="15000"/>
                    </a:schemeClr>
                  </a:solidFill>
                  <a:effectLst/>
                  <a:latin typeface="方正清刻本悦宋简体" panose="02000000000000000000" charset="-122"/>
                  <a:ea typeface="方正清刻本悦宋简体" panose="02000000000000000000" charset="-122"/>
                </a:rPr>
                <a:t>4</a:t>
              </a:r>
              <a:endParaRPr kumimoji="0" lang="zh-CN" altLang="zh-CN" sz="1800" b="0" i="0" u="none" strike="noStrike" cap="none" normalizeH="0" baseline="0" smtClean="0">
                <a:ln>
                  <a:noFill/>
                </a:ln>
                <a:solidFill>
                  <a:schemeClr val="tx1">
                    <a:lumMod val="85000"/>
                    <a:lumOff val="15000"/>
                  </a:schemeClr>
                </a:solidFill>
                <a:effectLst/>
                <a:latin typeface="方正清刻本悦宋简体" panose="02000000000000000000" charset="-122"/>
                <a:ea typeface="方正清刻本悦宋简体" panose="02000000000000000000" charset="-122"/>
              </a:endParaRPr>
            </a:p>
          </p:txBody>
        </p:sp>
        <p:sp>
          <p:nvSpPr>
            <p:cNvPr id="8438" name="Oval 1014"/>
            <p:cNvSpPr>
              <a:spLocks noChangeArrowheads="1"/>
            </p:cNvSpPr>
            <p:nvPr/>
          </p:nvSpPr>
          <p:spPr bwMode="auto">
            <a:xfrm>
              <a:off x="10283" y="2368"/>
              <a:ext cx="1363" cy="1358"/>
            </a:xfrm>
            <a:prstGeom prst="ellipse">
              <a:avLst/>
            </a:prstGeom>
            <a:solidFill>
              <a:srgbClr val="FFE67A"/>
            </a:soli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8439" name="Oval 1015"/>
            <p:cNvSpPr>
              <a:spLocks noChangeArrowheads="1"/>
            </p:cNvSpPr>
            <p:nvPr/>
          </p:nvSpPr>
          <p:spPr bwMode="auto">
            <a:xfrm>
              <a:off x="10515" y="2595"/>
              <a:ext cx="903" cy="903"/>
            </a:xfrm>
            <a:prstGeom prst="ellipse">
              <a:avLst/>
            </a:prstGeom>
            <a:solidFill>
              <a:schemeClr val="bg1"/>
            </a:soli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8440" name="Rectangle 1016"/>
            <p:cNvSpPr>
              <a:spLocks noChangeArrowheads="1"/>
            </p:cNvSpPr>
            <p:nvPr/>
          </p:nvSpPr>
          <p:spPr bwMode="auto">
            <a:xfrm>
              <a:off x="10805" y="2830"/>
              <a:ext cx="22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500" b="0" i="0" u="none" strike="noStrike" cap="none" normalizeH="0" baseline="0" smtClean="0">
                  <a:ln>
                    <a:noFill/>
                  </a:ln>
                  <a:solidFill>
                    <a:schemeClr val="tx1">
                      <a:lumMod val="85000"/>
                      <a:lumOff val="15000"/>
                    </a:schemeClr>
                  </a:solidFill>
                  <a:effectLst/>
                  <a:latin typeface="方正清刻本悦宋简体" panose="02000000000000000000" charset="-122"/>
                  <a:ea typeface="方正清刻本悦宋简体" panose="02000000000000000000" charset="-122"/>
                </a:rPr>
                <a:t> </a:t>
              </a:r>
              <a:r>
                <a:rPr kumimoji="0" lang="zh-CN" altLang="zh-CN" sz="1500" b="0" i="0" u="none" strike="noStrike" cap="none" normalizeH="0" baseline="0" smtClean="0">
                  <a:ln>
                    <a:noFill/>
                  </a:ln>
                  <a:solidFill>
                    <a:schemeClr val="tx1">
                      <a:lumMod val="85000"/>
                      <a:lumOff val="15000"/>
                    </a:schemeClr>
                  </a:solidFill>
                  <a:effectLst/>
                  <a:latin typeface="方正清刻本悦宋简体" panose="02000000000000000000" charset="-122"/>
                  <a:ea typeface="方正清刻本悦宋简体" panose="02000000000000000000" charset="-122"/>
                </a:rPr>
                <a:t>2</a:t>
              </a:r>
              <a:endParaRPr kumimoji="0" lang="zh-CN" altLang="zh-CN" sz="1800" b="0" i="0" u="none" strike="noStrike" cap="none" normalizeH="0" baseline="0" smtClean="0">
                <a:ln>
                  <a:noFill/>
                </a:ln>
                <a:solidFill>
                  <a:schemeClr val="tx1">
                    <a:lumMod val="85000"/>
                    <a:lumOff val="15000"/>
                  </a:schemeClr>
                </a:solidFill>
                <a:effectLst/>
                <a:latin typeface="方正清刻本悦宋简体" panose="02000000000000000000" charset="-122"/>
                <a:ea typeface="方正清刻本悦宋简体" panose="02000000000000000000" charset="-122"/>
              </a:endParaRPr>
            </a:p>
          </p:txBody>
        </p:sp>
        <p:sp>
          <p:nvSpPr>
            <p:cNvPr id="8445" name="Oval 1021"/>
            <p:cNvSpPr>
              <a:spLocks noChangeArrowheads="1"/>
            </p:cNvSpPr>
            <p:nvPr/>
          </p:nvSpPr>
          <p:spPr bwMode="auto">
            <a:xfrm>
              <a:off x="8698" y="4720"/>
              <a:ext cx="1358" cy="1363"/>
            </a:xfrm>
            <a:prstGeom prst="ellipse">
              <a:avLst/>
            </a:prstGeom>
            <a:solidFill>
              <a:srgbClr val="FFE67A"/>
            </a:soli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8446" name="Oval 1022"/>
            <p:cNvSpPr>
              <a:spLocks noChangeArrowheads="1"/>
            </p:cNvSpPr>
            <p:nvPr/>
          </p:nvSpPr>
          <p:spPr bwMode="auto">
            <a:xfrm>
              <a:off x="8925" y="4945"/>
              <a:ext cx="903" cy="910"/>
            </a:xfrm>
            <a:prstGeom prst="ellipse">
              <a:avLst/>
            </a:prstGeom>
            <a:solidFill>
              <a:schemeClr val="bg1"/>
            </a:soli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8447" name="Rectangle 1023"/>
            <p:cNvSpPr>
              <a:spLocks noChangeArrowheads="1"/>
            </p:cNvSpPr>
            <p:nvPr/>
          </p:nvSpPr>
          <p:spPr bwMode="auto">
            <a:xfrm>
              <a:off x="9208" y="5193"/>
              <a:ext cx="22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500" b="0" i="0" u="none" strike="noStrike" cap="none" normalizeH="0" baseline="0" dirty="0" smtClean="0">
                  <a:ln>
                    <a:noFill/>
                  </a:ln>
                  <a:solidFill>
                    <a:schemeClr val="tx1">
                      <a:lumMod val="85000"/>
                      <a:lumOff val="15000"/>
                    </a:schemeClr>
                  </a:solidFill>
                  <a:effectLst/>
                  <a:latin typeface="方正清刻本悦宋简体" panose="02000000000000000000" charset="-122"/>
                  <a:ea typeface="方正清刻本悦宋简体" panose="02000000000000000000" charset="-122"/>
                </a:rPr>
                <a:t> </a:t>
              </a:r>
              <a:r>
                <a:rPr kumimoji="0" lang="zh-CN" altLang="zh-CN" sz="1500" b="0" i="0" u="none" strike="noStrike" cap="none" normalizeH="0" baseline="0" dirty="0" smtClean="0">
                  <a:ln>
                    <a:noFill/>
                  </a:ln>
                  <a:solidFill>
                    <a:schemeClr val="tx1">
                      <a:lumMod val="85000"/>
                      <a:lumOff val="15000"/>
                    </a:schemeClr>
                  </a:solidFill>
                  <a:effectLst/>
                  <a:latin typeface="方正清刻本悦宋简体" panose="02000000000000000000" charset="-122"/>
                  <a:ea typeface="方正清刻本悦宋简体" panose="02000000000000000000" charset="-122"/>
                </a:rPr>
                <a:t>3</a:t>
              </a:r>
              <a:endParaRPr kumimoji="0" lang="zh-CN" altLang="zh-CN" sz="1800" b="0" i="0" u="none" strike="noStrike" cap="none" normalizeH="0" baseline="0" dirty="0" smtClean="0">
                <a:ln>
                  <a:noFill/>
                </a:ln>
                <a:solidFill>
                  <a:schemeClr val="tx1">
                    <a:lumMod val="85000"/>
                    <a:lumOff val="15000"/>
                  </a:schemeClr>
                </a:solidFill>
                <a:effectLst/>
                <a:latin typeface="方正清刻本悦宋简体" panose="02000000000000000000" charset="-122"/>
                <a:ea typeface="方正清刻本悦宋简体" panose="02000000000000000000" charset="-122"/>
              </a:endParaRPr>
            </a:p>
          </p:txBody>
        </p:sp>
        <p:sp>
          <p:nvSpPr>
            <p:cNvPr id="8448" name="Rectangle 1024"/>
            <p:cNvSpPr>
              <a:spLocks noChangeArrowheads="1"/>
            </p:cNvSpPr>
            <p:nvPr/>
          </p:nvSpPr>
          <p:spPr bwMode="auto">
            <a:xfrm>
              <a:off x="7160" y="6163"/>
              <a:ext cx="11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500" b="0" i="0" u="none" strike="noStrike" cap="none" normalizeH="0" baseline="0" smtClean="0">
                  <a:ln>
                    <a:noFill/>
                  </a:ln>
                  <a:solidFill>
                    <a:srgbClr val="FFFFFF"/>
                  </a:solidFill>
                  <a:effectLst/>
                  <a:latin typeface="方正清刻本悦宋简体" panose="02000000000000000000" charset="-122"/>
                  <a:ea typeface="方正清刻本悦宋简体" panose="02000000000000000000" charset="-122"/>
                </a:rPr>
                <a:t>L</a:t>
              </a:r>
              <a:endParaRPr kumimoji="0" lang="zh-CN" altLang="zh-CN" sz="500" b="0" i="0" u="none" strike="noStrike" cap="none" normalizeH="0" baseline="0" smtClean="0">
                <a:ln>
                  <a:noFill/>
                </a:ln>
                <a:solidFill>
                  <a:srgbClr val="FFFFFF"/>
                </a:solidFill>
                <a:effectLst/>
                <a:latin typeface="方正清刻本悦宋简体" panose="02000000000000000000" charset="-122"/>
                <a:ea typeface="方正清刻本悦宋简体" panose="02000000000000000000" charset="-122"/>
              </a:endParaRPr>
            </a:p>
          </p:txBody>
        </p:sp>
        <p:sp>
          <p:nvSpPr>
            <p:cNvPr id="8449" name="Rectangle 1025"/>
            <p:cNvSpPr>
              <a:spLocks noChangeArrowheads="1"/>
            </p:cNvSpPr>
            <p:nvPr/>
          </p:nvSpPr>
          <p:spPr bwMode="auto">
            <a:xfrm>
              <a:off x="7210" y="6163"/>
              <a:ext cx="10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500" b="0" i="0" u="none" strike="noStrike" cap="none" normalizeH="0" baseline="0" smtClean="0">
                  <a:ln>
                    <a:noFill/>
                  </a:ln>
                  <a:solidFill>
                    <a:srgbClr val="FFFFFF"/>
                  </a:solidFill>
                  <a:effectLst/>
                  <a:latin typeface="方正清刻本悦宋简体" panose="02000000000000000000" charset="-122"/>
                  <a:ea typeface="方正清刻本悦宋简体" panose="02000000000000000000" charset="-122"/>
                </a:rPr>
                <a:t>o</a:t>
              </a:r>
              <a:endParaRPr kumimoji="0" lang="zh-CN" altLang="zh-CN" sz="500" b="0" i="0" u="none" strike="noStrike" cap="none" normalizeH="0" baseline="0" smtClean="0">
                <a:ln>
                  <a:noFill/>
                </a:ln>
                <a:solidFill>
                  <a:srgbClr val="FFFFFF"/>
                </a:solidFill>
                <a:effectLst/>
                <a:latin typeface="方正清刻本悦宋简体" panose="02000000000000000000" charset="-122"/>
                <a:ea typeface="方正清刻本悦宋简体" panose="02000000000000000000" charset="-122"/>
              </a:endParaRPr>
            </a:p>
          </p:txBody>
        </p:sp>
        <p:sp>
          <p:nvSpPr>
            <p:cNvPr id="8450" name="Rectangle 1026"/>
            <p:cNvSpPr>
              <a:spLocks noChangeArrowheads="1"/>
            </p:cNvSpPr>
            <p:nvPr/>
          </p:nvSpPr>
          <p:spPr bwMode="auto">
            <a:xfrm>
              <a:off x="7268" y="6163"/>
              <a:ext cx="8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500" b="0" i="0" u="none" strike="noStrike" cap="none" normalizeH="0" baseline="0" smtClean="0">
                  <a:ln>
                    <a:noFill/>
                  </a:ln>
                  <a:solidFill>
                    <a:srgbClr val="FFFFFF"/>
                  </a:solidFill>
                  <a:effectLst/>
                  <a:latin typeface="方正清刻本悦宋简体" panose="02000000000000000000" charset="-122"/>
                  <a:ea typeface="方正清刻本悦宋简体" panose="02000000000000000000" charset="-122"/>
                </a:rPr>
                <a:t>r</a:t>
              </a:r>
              <a:endParaRPr kumimoji="0" lang="zh-CN" altLang="zh-CN" sz="500" b="0" i="0" u="none" strike="noStrike" cap="none" normalizeH="0" baseline="0" smtClean="0">
                <a:ln>
                  <a:noFill/>
                </a:ln>
                <a:solidFill>
                  <a:srgbClr val="FFFFFF"/>
                </a:solidFill>
                <a:effectLst/>
                <a:latin typeface="方正清刻本悦宋简体" panose="02000000000000000000" charset="-122"/>
                <a:ea typeface="方正清刻本悦宋简体" panose="02000000000000000000" charset="-122"/>
              </a:endParaRPr>
            </a:p>
          </p:txBody>
        </p:sp>
        <p:sp>
          <p:nvSpPr>
            <p:cNvPr id="8451" name="Rectangle 1027"/>
            <p:cNvSpPr>
              <a:spLocks noChangeArrowheads="1"/>
            </p:cNvSpPr>
            <p:nvPr/>
          </p:nvSpPr>
          <p:spPr bwMode="auto">
            <a:xfrm>
              <a:off x="7303" y="6163"/>
              <a:ext cx="195"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500" b="0" i="0" u="none" strike="noStrike" cap="none" normalizeH="0" baseline="0" smtClean="0">
                  <a:ln>
                    <a:noFill/>
                  </a:ln>
                  <a:solidFill>
                    <a:srgbClr val="FFFFFF"/>
                  </a:solidFill>
                  <a:effectLst/>
                  <a:latin typeface="方正清刻本悦宋简体" panose="02000000000000000000" charset="-122"/>
                  <a:ea typeface="方正清刻本悦宋简体" panose="02000000000000000000" charset="-122"/>
                </a:rPr>
                <a:t>em</a:t>
              </a:r>
              <a:endParaRPr kumimoji="0" lang="zh-CN" altLang="zh-CN" sz="500" b="0" i="0" u="none" strike="noStrike" cap="none" normalizeH="0" baseline="0" smtClean="0">
                <a:ln>
                  <a:noFill/>
                </a:ln>
                <a:solidFill>
                  <a:srgbClr val="FFFFFF"/>
                </a:solidFill>
                <a:effectLst/>
                <a:latin typeface="方正清刻本悦宋简体" panose="02000000000000000000" charset="-122"/>
                <a:ea typeface="方正清刻本悦宋简体" panose="02000000000000000000" charset="-122"/>
              </a:endParaRPr>
            </a:p>
          </p:txBody>
        </p:sp>
        <p:sp>
          <p:nvSpPr>
            <p:cNvPr id="8452" name="Oval 1028"/>
            <p:cNvSpPr>
              <a:spLocks noChangeArrowheads="1"/>
            </p:cNvSpPr>
            <p:nvPr/>
          </p:nvSpPr>
          <p:spPr bwMode="auto">
            <a:xfrm>
              <a:off x="12153" y="7693"/>
              <a:ext cx="1358" cy="1363"/>
            </a:xfrm>
            <a:prstGeom prst="ellipse">
              <a:avLst/>
            </a:prstGeom>
            <a:solidFill>
              <a:srgbClr val="FFE67A"/>
            </a:soli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8453" name="Oval 1029"/>
            <p:cNvSpPr>
              <a:spLocks noChangeArrowheads="1"/>
            </p:cNvSpPr>
            <p:nvPr/>
          </p:nvSpPr>
          <p:spPr bwMode="auto">
            <a:xfrm>
              <a:off x="12380" y="7920"/>
              <a:ext cx="903" cy="908"/>
            </a:xfrm>
            <a:prstGeom prst="ellipse">
              <a:avLst/>
            </a:prstGeom>
            <a:solidFill>
              <a:schemeClr val="bg1"/>
            </a:soli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8454" name="Rectangle 1030"/>
            <p:cNvSpPr>
              <a:spLocks noChangeArrowheads="1"/>
            </p:cNvSpPr>
            <p:nvPr/>
          </p:nvSpPr>
          <p:spPr bwMode="auto">
            <a:xfrm>
              <a:off x="12655" y="8145"/>
              <a:ext cx="225"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sz="1500" b="0" i="0" u="none" strike="noStrike" cap="none" normalizeH="0" baseline="0" smtClean="0">
                  <a:ln>
                    <a:noFill/>
                  </a:ln>
                  <a:solidFill>
                    <a:schemeClr val="tx1">
                      <a:lumMod val="85000"/>
                      <a:lumOff val="15000"/>
                    </a:schemeClr>
                  </a:solidFill>
                  <a:effectLst/>
                  <a:latin typeface="方正清刻本悦宋简体" panose="02000000000000000000" charset="-122"/>
                  <a:ea typeface="方正清刻本悦宋简体" panose="02000000000000000000" charset="-122"/>
                </a:rPr>
                <a:t> </a:t>
              </a:r>
              <a:r>
                <a:rPr kumimoji="0" lang="zh-CN" altLang="zh-CN" sz="1500" b="0" i="0" u="none" strike="noStrike" cap="none" normalizeH="0" baseline="0" smtClean="0">
                  <a:ln>
                    <a:noFill/>
                  </a:ln>
                  <a:solidFill>
                    <a:schemeClr val="tx1">
                      <a:lumMod val="85000"/>
                      <a:lumOff val="15000"/>
                    </a:schemeClr>
                  </a:solidFill>
                  <a:effectLst/>
                  <a:latin typeface="方正清刻本悦宋简体" panose="02000000000000000000" charset="-122"/>
                  <a:ea typeface="方正清刻本悦宋简体" panose="02000000000000000000" charset="-122"/>
                </a:rPr>
                <a:t>5</a:t>
              </a:r>
              <a:endParaRPr kumimoji="0" lang="zh-CN" altLang="zh-CN" sz="1800" b="0" i="0" u="none" strike="noStrike" cap="none" normalizeH="0" baseline="0" smtClean="0">
                <a:ln>
                  <a:noFill/>
                </a:ln>
                <a:solidFill>
                  <a:schemeClr val="tx1">
                    <a:lumMod val="85000"/>
                    <a:lumOff val="15000"/>
                  </a:schemeClr>
                </a:solidFill>
                <a:effectLst/>
                <a:latin typeface="方正清刻本悦宋简体" panose="02000000000000000000" charset="-122"/>
                <a:ea typeface="方正清刻本悦宋简体" panose="02000000000000000000" charset="-122"/>
              </a:endParaRPr>
            </a:p>
          </p:txBody>
        </p:sp>
        <p:grpSp>
          <p:nvGrpSpPr>
            <p:cNvPr id="1152" name="组合 1151"/>
            <p:cNvGrpSpPr/>
            <p:nvPr/>
          </p:nvGrpSpPr>
          <p:grpSpPr>
            <a:xfrm>
              <a:off x="7103" y="1387"/>
              <a:ext cx="3845" cy="1705"/>
              <a:chOff x="1919256" y="4256642"/>
              <a:chExt cx="2441364" cy="1082675"/>
            </a:xfrm>
          </p:grpSpPr>
          <p:sp>
            <p:nvSpPr>
              <p:cNvPr id="1153" name="矩形 1152"/>
              <p:cNvSpPr/>
              <p:nvPr/>
            </p:nvSpPr>
            <p:spPr>
              <a:xfrm>
                <a:off x="2169870" y="4631292"/>
                <a:ext cx="2190750" cy="708025"/>
              </a:xfrm>
              <a:prstGeom prst="rect">
                <a:avLst/>
              </a:prstGeom>
            </p:spPr>
            <p:txBody>
              <a:bodyPr wrap="square">
                <a:noAutofit/>
              </a:bodyPr>
              <a:lstStyle/>
              <a:p>
                <a:r>
                  <a:rPr lang="zh-CN" altLang="en-US" sz="1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rPr>
                  <a:t>各方部署监管</a:t>
                </a:r>
                <a:r>
                  <a:rPr lang="en-US" altLang="zh-CN" sz="1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rPr>
                  <a:t>/</a:t>
                </a:r>
                <a:r>
                  <a:rPr lang="zh-CN" altLang="en-US" sz="1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rPr>
                  <a:t>税收</a:t>
                </a:r>
                <a:r>
                  <a:rPr lang="en-US" altLang="zh-CN" sz="1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rPr>
                  <a:t>/</a:t>
                </a:r>
                <a:r>
                  <a:rPr lang="zh-CN" altLang="en-US" sz="1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rPr>
                  <a:t>赞助智能合约，等待交易</a:t>
                </a:r>
                <a:endParaRPr lang="zh-CN" altLang="en-US" sz="1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1154" name="矩形 1153"/>
              <p:cNvSpPr/>
              <p:nvPr/>
            </p:nvSpPr>
            <p:spPr>
              <a:xfrm>
                <a:off x="1919256" y="4256642"/>
                <a:ext cx="1363387" cy="276999"/>
              </a:xfrm>
              <a:prstGeom prst="rect">
                <a:avLst/>
              </a:prstGeom>
            </p:spPr>
            <p:txBody>
              <a:bodyPr wrap="none"/>
              <a:lstStyle/>
              <a:p>
                <a:r>
                  <a:rPr lang="zh-CN" altLang="en-US" sz="1600" b="1" dirty="0">
                    <a:solidFill>
                      <a:srgbClr val="1366B1"/>
                    </a:solidFill>
                    <a:latin typeface="方正清刻本悦宋简体" panose="02000000000000000000" charset="-122"/>
                    <a:ea typeface="方正清刻本悦宋简体" panose="02000000000000000000" charset="-122"/>
                    <a:cs typeface="方正清刻本悦宋简体" panose="02000000000000000000" charset="-122"/>
                  </a:rPr>
                  <a:t>监管部门</a:t>
                </a:r>
                <a:r>
                  <a:rPr lang="en-US" altLang="zh-CN" sz="1600" b="1" dirty="0">
                    <a:solidFill>
                      <a:srgbClr val="1366B1"/>
                    </a:solidFill>
                    <a:latin typeface="方正清刻本悦宋简体" panose="02000000000000000000" charset="-122"/>
                    <a:ea typeface="方正清刻本悦宋简体" panose="02000000000000000000" charset="-122"/>
                    <a:cs typeface="方正清刻本悦宋简体" panose="02000000000000000000" charset="-122"/>
                  </a:rPr>
                  <a:t>/</a:t>
                </a:r>
                <a:r>
                  <a:rPr lang="zh-CN" altLang="en-US" sz="1600" b="1" dirty="0">
                    <a:solidFill>
                      <a:srgbClr val="1366B1"/>
                    </a:solidFill>
                    <a:latin typeface="方正清刻本悦宋简体" panose="02000000000000000000" charset="-122"/>
                    <a:ea typeface="方正清刻本悦宋简体" panose="02000000000000000000" charset="-122"/>
                    <a:cs typeface="方正清刻本悦宋简体" panose="02000000000000000000" charset="-122"/>
                  </a:rPr>
                  <a:t>税收部门</a:t>
                </a:r>
                <a:r>
                  <a:rPr lang="en-US" altLang="zh-CN" sz="1600" b="1" dirty="0">
                    <a:solidFill>
                      <a:srgbClr val="1366B1"/>
                    </a:solidFill>
                    <a:latin typeface="方正清刻本悦宋简体" panose="02000000000000000000" charset="-122"/>
                    <a:ea typeface="方正清刻本悦宋简体" panose="02000000000000000000" charset="-122"/>
                    <a:cs typeface="方正清刻本悦宋简体" panose="02000000000000000000" charset="-122"/>
                  </a:rPr>
                  <a:t>/</a:t>
                </a:r>
                <a:r>
                  <a:rPr lang="zh-CN" altLang="en-US" sz="1600" b="1" dirty="0">
                    <a:solidFill>
                      <a:srgbClr val="1366B1"/>
                    </a:solidFill>
                    <a:latin typeface="方正清刻本悦宋简体" panose="02000000000000000000" charset="-122"/>
                    <a:ea typeface="方正清刻本悦宋简体" panose="02000000000000000000" charset="-122"/>
                    <a:cs typeface="方正清刻本悦宋简体" panose="02000000000000000000" charset="-122"/>
                  </a:rPr>
                  <a:t>赞助者</a:t>
                </a:r>
                <a:endParaRPr lang="zh-CN" altLang="en-US" sz="1600" b="1" dirty="0">
                  <a:solidFill>
                    <a:srgbClr val="1366B1"/>
                  </a:solidFill>
                  <a:latin typeface="方正清刻本悦宋简体" panose="02000000000000000000" charset="-122"/>
                  <a:ea typeface="方正清刻本悦宋简体" panose="02000000000000000000" charset="-122"/>
                  <a:cs typeface="方正清刻本悦宋简体" panose="02000000000000000000" charset="-122"/>
                </a:endParaRPr>
              </a:p>
            </p:txBody>
          </p:sp>
        </p:grpSp>
        <p:grpSp>
          <p:nvGrpSpPr>
            <p:cNvPr id="1155" name="组合 1154"/>
            <p:cNvGrpSpPr/>
            <p:nvPr/>
          </p:nvGrpSpPr>
          <p:grpSpPr>
            <a:xfrm>
              <a:off x="12081" y="1833"/>
              <a:ext cx="3261" cy="1595"/>
              <a:chOff x="2425775" y="4539852"/>
              <a:chExt cx="2070735" cy="1012825"/>
            </a:xfrm>
          </p:grpSpPr>
          <p:sp>
            <p:nvSpPr>
              <p:cNvPr id="1156" name="矩形 1155"/>
              <p:cNvSpPr/>
              <p:nvPr/>
            </p:nvSpPr>
            <p:spPr>
              <a:xfrm>
                <a:off x="2425775" y="4844652"/>
                <a:ext cx="2070735" cy="708025"/>
              </a:xfrm>
              <a:prstGeom prst="rect">
                <a:avLst/>
              </a:prstGeom>
            </p:spPr>
            <p:txBody>
              <a:bodyPr wrap="square">
                <a:noAutofit/>
              </a:bodyPr>
              <a:lstStyle/>
              <a:p>
                <a:r>
                  <a:rPr lang="zh-CN" altLang="en-US" sz="1400" dirty="0" smtClean="0">
                    <a:solidFill>
                      <a:schemeClr val="bg1">
                        <a:lumMod val="50000"/>
                      </a:schemeClr>
                    </a:solidFill>
                    <a:latin typeface="方正清刻本悦宋简体" panose="02000000000000000000" charset="-122"/>
                    <a:ea typeface="方正清刻本悦宋简体" panose="02000000000000000000" charset="-122"/>
                    <a:cs typeface="Ebrima" panose="02000000000000000000" pitchFamily="2" charset="0"/>
                    <a:sym typeface="+mn-ea"/>
                  </a:rPr>
                  <a:t>发布订单合约智能合约，广播订单地址</a:t>
                </a:r>
                <a:endParaRPr lang="zh-CN" altLang="en-US" sz="1400" dirty="0" smtClean="0">
                  <a:solidFill>
                    <a:schemeClr val="bg1">
                      <a:lumMod val="50000"/>
                    </a:schemeClr>
                  </a:solidFill>
                  <a:latin typeface="方正清刻本悦宋简体" panose="02000000000000000000" charset="-122"/>
                  <a:ea typeface="方正清刻本悦宋简体" panose="02000000000000000000" charset="-122"/>
                  <a:cs typeface="Ebrima" panose="02000000000000000000" pitchFamily="2" charset="0"/>
                  <a:sym typeface="+mn-ea"/>
                </a:endParaRPr>
              </a:p>
            </p:txBody>
          </p:sp>
          <p:sp>
            <p:nvSpPr>
              <p:cNvPr id="1157" name="矩形 1156"/>
              <p:cNvSpPr/>
              <p:nvPr/>
            </p:nvSpPr>
            <p:spPr>
              <a:xfrm>
                <a:off x="2471495" y="4539852"/>
                <a:ext cx="1748790" cy="377190"/>
              </a:xfrm>
              <a:prstGeom prst="rect">
                <a:avLst/>
              </a:prstGeom>
            </p:spPr>
            <p:txBody>
              <a:bodyPr wrap="none"/>
              <a:lstStyle/>
              <a:p>
                <a:pPr algn="l"/>
                <a:r>
                  <a:rPr lang="zh-CN" altLang="en-US" sz="1600" b="1" dirty="0">
                    <a:solidFill>
                      <a:srgbClr val="1366B1"/>
                    </a:solidFill>
                    <a:latin typeface="方正清刻本悦宋简体" panose="02000000000000000000" charset="-122"/>
                    <a:ea typeface="方正清刻本悦宋简体" panose="02000000000000000000" charset="-122"/>
                    <a:sym typeface="+mn-ea"/>
                  </a:rPr>
                  <a:t>废品生产者（卖家）</a:t>
                </a:r>
                <a:endParaRPr lang="zh-CN" altLang="en-US" sz="1600" b="1" dirty="0">
                  <a:solidFill>
                    <a:srgbClr val="1366B1"/>
                  </a:solidFill>
                  <a:latin typeface="方正清刻本悦宋简体" panose="02000000000000000000" charset="-122"/>
                  <a:ea typeface="方正清刻本悦宋简体" panose="02000000000000000000" charset="-122"/>
                  <a:sym typeface="+mn-ea"/>
                </a:endParaRPr>
              </a:p>
            </p:txBody>
          </p:sp>
        </p:grpSp>
        <p:grpSp>
          <p:nvGrpSpPr>
            <p:cNvPr id="1158" name="组合 1157"/>
            <p:cNvGrpSpPr/>
            <p:nvPr/>
          </p:nvGrpSpPr>
          <p:grpSpPr>
            <a:xfrm>
              <a:off x="10056" y="4945"/>
              <a:ext cx="3274" cy="1857"/>
              <a:chOff x="2274645" y="3822937"/>
              <a:chExt cx="2078990" cy="1179195"/>
            </a:xfrm>
          </p:grpSpPr>
          <p:sp>
            <p:nvSpPr>
              <p:cNvPr id="1159" name="矩形 1158"/>
              <p:cNvSpPr/>
              <p:nvPr/>
            </p:nvSpPr>
            <p:spPr>
              <a:xfrm>
                <a:off x="2274645" y="4294107"/>
                <a:ext cx="2078990" cy="708025"/>
              </a:xfrm>
              <a:prstGeom prst="rect">
                <a:avLst/>
              </a:prstGeom>
            </p:spPr>
            <p:txBody>
              <a:bodyPr wrap="square">
                <a:normAutofit/>
              </a:bodyPr>
              <a:lstStyle/>
              <a:p>
                <a:r>
                  <a:rPr lang="zh-CN" altLang="en-US" sz="1400" dirty="0" smtClean="0">
                    <a:solidFill>
                      <a:schemeClr val="bg1">
                        <a:lumMod val="50000"/>
                      </a:schemeClr>
                    </a:solidFill>
                    <a:latin typeface="方正清刻本悦宋简体" panose="02000000000000000000" charset="-122"/>
                    <a:ea typeface="方正清刻本悦宋简体" panose="02000000000000000000" charset="-122"/>
                    <a:cs typeface="Ebrima" panose="02000000000000000000" pitchFamily="2" charset="0"/>
                  </a:rPr>
                  <a:t>监管智能合约检查订单，记录检查结果</a:t>
                </a:r>
                <a:endParaRPr lang="zh-CN" altLang="en-US" sz="1400" dirty="0" smtClean="0">
                  <a:solidFill>
                    <a:schemeClr val="bg1">
                      <a:lumMod val="50000"/>
                    </a:schemeClr>
                  </a:solidFill>
                  <a:latin typeface="方正清刻本悦宋简体" panose="02000000000000000000" charset="-122"/>
                  <a:ea typeface="方正清刻本悦宋简体" panose="02000000000000000000" charset="-122"/>
                  <a:cs typeface="Ebrima" panose="02000000000000000000" pitchFamily="2" charset="0"/>
                </a:endParaRPr>
              </a:p>
            </p:txBody>
          </p:sp>
          <p:sp>
            <p:nvSpPr>
              <p:cNvPr id="1160" name="矩形 1159"/>
              <p:cNvSpPr/>
              <p:nvPr/>
            </p:nvSpPr>
            <p:spPr>
              <a:xfrm>
                <a:off x="2274856" y="3822937"/>
                <a:ext cx="1363387" cy="276999"/>
              </a:xfrm>
              <a:prstGeom prst="rect">
                <a:avLst/>
              </a:prstGeom>
            </p:spPr>
            <p:txBody>
              <a:bodyPr wrap="none"/>
              <a:lstStyle/>
              <a:p>
                <a:r>
                  <a:rPr lang="zh-CN" altLang="en-US" sz="1600" b="1" dirty="0">
                    <a:solidFill>
                      <a:srgbClr val="1366B1"/>
                    </a:solidFill>
                    <a:latin typeface="方正清刻本悦宋简体" panose="02000000000000000000" charset="-122"/>
                    <a:ea typeface="方正清刻本悦宋简体" panose="02000000000000000000" charset="-122"/>
                  </a:rPr>
                  <a:t>监管部门</a:t>
                </a:r>
                <a:endParaRPr lang="zh-CN" altLang="en-US" sz="1600" b="1" dirty="0">
                  <a:solidFill>
                    <a:srgbClr val="1366B1"/>
                  </a:solidFill>
                  <a:latin typeface="方正清刻本悦宋简体" panose="02000000000000000000" charset="-122"/>
                  <a:ea typeface="方正清刻本悦宋简体" panose="02000000000000000000" charset="-122"/>
                </a:endParaRPr>
              </a:p>
            </p:txBody>
          </p:sp>
        </p:grpSp>
        <p:grpSp>
          <p:nvGrpSpPr>
            <p:cNvPr id="1161" name="组合 1160"/>
            <p:cNvGrpSpPr/>
            <p:nvPr/>
          </p:nvGrpSpPr>
          <p:grpSpPr>
            <a:xfrm>
              <a:off x="7823" y="6802"/>
              <a:ext cx="2957" cy="1636"/>
              <a:chOff x="4788764" y="4158211"/>
              <a:chExt cx="1877442" cy="1038889"/>
            </a:xfrm>
          </p:grpSpPr>
          <p:sp>
            <p:nvSpPr>
              <p:cNvPr id="1162" name="矩形 1161"/>
              <p:cNvSpPr/>
              <p:nvPr/>
            </p:nvSpPr>
            <p:spPr>
              <a:xfrm>
                <a:off x="4861576" y="4489214"/>
                <a:ext cx="1804630" cy="707886"/>
              </a:xfrm>
              <a:prstGeom prst="rect">
                <a:avLst/>
              </a:prstGeom>
            </p:spPr>
            <p:txBody>
              <a:bodyPr wrap="square">
                <a:noAutofit/>
              </a:bodyPr>
              <a:lstStyle/>
              <a:p>
                <a:r>
                  <a:rPr lang="zh-CN" altLang="en-US" sz="1400" dirty="0" smtClean="0">
                    <a:solidFill>
                      <a:schemeClr val="bg1">
                        <a:lumMod val="50000"/>
                      </a:schemeClr>
                    </a:solidFill>
                    <a:latin typeface="方正清刻本悦宋简体" panose="02000000000000000000" charset="-122"/>
                    <a:ea typeface="方正清刻本悦宋简体" panose="02000000000000000000" charset="-122"/>
                    <a:cs typeface="Ebrima" panose="02000000000000000000" pitchFamily="2" charset="0"/>
                    <a:sym typeface="+mn-ea"/>
                  </a:rPr>
                  <a:t>接单，上门回收</a:t>
                </a:r>
                <a:endParaRPr lang="zh-CN" altLang="en-US" sz="1400" dirty="0" smtClean="0">
                  <a:solidFill>
                    <a:schemeClr val="bg1">
                      <a:lumMod val="50000"/>
                    </a:schemeClr>
                  </a:solidFill>
                  <a:latin typeface="方正清刻本悦宋简体" panose="02000000000000000000" charset="-122"/>
                  <a:ea typeface="方正清刻本悦宋简体" panose="02000000000000000000" charset="-122"/>
                  <a:cs typeface="Ebrima" panose="02000000000000000000" pitchFamily="2" charset="0"/>
                  <a:sym typeface="+mn-ea"/>
                </a:endParaRPr>
              </a:p>
            </p:txBody>
          </p:sp>
          <p:sp>
            <p:nvSpPr>
              <p:cNvPr id="1163" name="矩形 1162"/>
              <p:cNvSpPr/>
              <p:nvPr/>
            </p:nvSpPr>
            <p:spPr>
              <a:xfrm>
                <a:off x="4788764" y="4158211"/>
                <a:ext cx="1363387" cy="276999"/>
              </a:xfrm>
              <a:prstGeom prst="rect">
                <a:avLst/>
              </a:prstGeom>
            </p:spPr>
            <p:txBody>
              <a:bodyPr wrap="none"/>
              <a:lstStyle/>
              <a:p>
                <a:pPr algn="l"/>
                <a:r>
                  <a:rPr lang="zh-CN" altLang="en-US" sz="1600" b="1" dirty="0">
                    <a:solidFill>
                      <a:srgbClr val="1366B1"/>
                    </a:solidFill>
                    <a:latin typeface="方正清刻本悦宋简体" panose="02000000000000000000" charset="-122"/>
                    <a:ea typeface="方正清刻本悦宋简体" panose="02000000000000000000" charset="-122"/>
                    <a:sym typeface="+mn-ea"/>
                  </a:rPr>
                  <a:t>废品回收者（买家）</a:t>
                </a:r>
                <a:endParaRPr lang="zh-CN" altLang="en-US" sz="1600" b="1" dirty="0">
                  <a:solidFill>
                    <a:srgbClr val="1366B1"/>
                  </a:solidFill>
                  <a:latin typeface="方正清刻本悦宋简体" panose="02000000000000000000" charset="-122"/>
                  <a:ea typeface="方正清刻本悦宋简体" panose="02000000000000000000" charset="-122"/>
                  <a:sym typeface="+mn-ea"/>
                </a:endParaRPr>
              </a:p>
            </p:txBody>
          </p:sp>
        </p:grpSp>
        <p:grpSp>
          <p:nvGrpSpPr>
            <p:cNvPr id="1164" name="组合 1163"/>
            <p:cNvGrpSpPr/>
            <p:nvPr/>
          </p:nvGrpSpPr>
          <p:grpSpPr>
            <a:xfrm>
              <a:off x="8379" y="8195"/>
              <a:ext cx="3702" cy="1449"/>
              <a:chOff x="-1131495" y="4563982"/>
              <a:chExt cx="2351023" cy="920115"/>
            </a:xfrm>
          </p:grpSpPr>
          <p:sp>
            <p:nvSpPr>
              <p:cNvPr id="1165" name="矩形 1164"/>
              <p:cNvSpPr/>
              <p:nvPr/>
            </p:nvSpPr>
            <p:spPr>
              <a:xfrm>
                <a:off x="-1131495" y="4965937"/>
                <a:ext cx="2194560" cy="518160"/>
              </a:xfrm>
              <a:prstGeom prst="rect">
                <a:avLst/>
              </a:prstGeom>
            </p:spPr>
            <p:txBody>
              <a:bodyPr wrap="square">
                <a:noAutofit/>
              </a:bodyPr>
              <a:lstStyle/>
              <a:p>
                <a:pPr algn="r"/>
                <a:r>
                  <a:rPr lang="zh-CN" altLang="en-US" sz="1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交易结束后</a:t>
                </a:r>
                <a:br>
                  <a:rPr lang="zh-CN" altLang="en-US" sz="1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br>
                <a:r>
                  <a:rPr lang="zh-CN" altLang="en-US" sz="1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税收智能合约扣除税款</a:t>
                </a:r>
                <a:endParaRPr lang="zh-CN" altLang="en-US" sz="1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endParaRPr>
              </a:p>
            </p:txBody>
          </p:sp>
          <p:sp>
            <p:nvSpPr>
              <p:cNvPr id="1166" name="矩形 1165"/>
              <p:cNvSpPr/>
              <p:nvPr/>
            </p:nvSpPr>
            <p:spPr>
              <a:xfrm>
                <a:off x="-143859" y="4563982"/>
                <a:ext cx="1363387" cy="276999"/>
              </a:xfrm>
              <a:prstGeom prst="rect">
                <a:avLst/>
              </a:prstGeom>
            </p:spPr>
            <p:txBody>
              <a:bodyPr wrap="none"/>
              <a:lstStyle/>
              <a:p>
                <a:pPr algn="ctr"/>
                <a:r>
                  <a:rPr lang="zh-CN" altLang="en-US" sz="1600" b="1" dirty="0">
                    <a:solidFill>
                      <a:srgbClr val="1366B1"/>
                    </a:solidFill>
                    <a:latin typeface="方正清刻本悦宋简体" panose="02000000000000000000" charset="-122"/>
                    <a:ea typeface="方正清刻本悦宋简体" panose="02000000000000000000" charset="-122"/>
                  </a:rPr>
                  <a:t>税收部门</a:t>
                </a:r>
                <a:endParaRPr lang="zh-CN" altLang="en-US" sz="1600" b="1" dirty="0">
                  <a:solidFill>
                    <a:srgbClr val="1366B1"/>
                  </a:solidFill>
                  <a:latin typeface="方正清刻本悦宋简体" panose="02000000000000000000" charset="-122"/>
                  <a:ea typeface="方正清刻本悦宋简体" panose="02000000000000000000" charset="-122"/>
                </a:endParaRPr>
              </a:p>
            </p:txBody>
          </p:sp>
        </p:grpSp>
      </p:grpSp>
      <p:sp>
        <p:nvSpPr>
          <p:cNvPr id="55" name="矩形 54"/>
          <p:cNvSpPr/>
          <p:nvPr/>
        </p:nvSpPr>
        <p:spPr>
          <a:xfrm>
            <a:off x="8780780" y="5605780"/>
            <a:ext cx="3060700" cy="577215"/>
          </a:xfrm>
          <a:prstGeom prst="rect">
            <a:avLst/>
          </a:prstGeom>
        </p:spPr>
        <p:txBody>
          <a:bodyPr wrap="square">
            <a:noAutofit/>
          </a:bodyPr>
          <a:p>
            <a:r>
              <a:rPr lang="zh-CN" altLang="en-US" sz="1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赞助智能合约对交易进行审核</a:t>
            </a:r>
            <a:br>
              <a:rPr lang="zh-CN" altLang="en-US" sz="1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br>
            <a:r>
              <a:rPr lang="zh-CN" altLang="en-US" sz="1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合格则对废品生产者（卖家）</a:t>
            </a:r>
            <a:br>
              <a:rPr lang="zh-CN" altLang="en-US" sz="1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br>
            <a:r>
              <a:rPr lang="zh-CN" altLang="en-US" sz="1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提供赞助费用</a:t>
            </a:r>
            <a:endParaRPr lang="zh-CN" altLang="en-US" sz="1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endParaRPr>
          </a:p>
          <a:p>
            <a:endParaRPr lang="zh-CN" altLang="en-US" sz="1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56" name="矩形 55"/>
          <p:cNvSpPr/>
          <p:nvPr/>
        </p:nvSpPr>
        <p:spPr>
          <a:xfrm>
            <a:off x="8464761" y="5179695"/>
            <a:ext cx="1363387" cy="276999"/>
          </a:xfrm>
          <a:prstGeom prst="rect">
            <a:avLst/>
          </a:prstGeom>
        </p:spPr>
        <p:txBody>
          <a:bodyPr wrap="none"/>
          <a:p>
            <a:pPr algn="ctr"/>
            <a:r>
              <a:rPr lang="zh-CN" altLang="en-US" sz="1600" b="1" dirty="0">
                <a:solidFill>
                  <a:srgbClr val="1366B1"/>
                </a:solidFill>
                <a:latin typeface="方正清刻本悦宋简体" panose="02000000000000000000" charset="-122"/>
                <a:ea typeface="方正清刻本悦宋简体" panose="02000000000000000000" charset="-122"/>
              </a:rPr>
              <a:t>赞助者</a:t>
            </a:r>
            <a:endParaRPr lang="zh-CN" altLang="en-US" sz="1600" b="1" dirty="0">
              <a:solidFill>
                <a:srgbClr val="1366B1"/>
              </a:solidFill>
              <a:latin typeface="方正清刻本悦宋简体" panose="02000000000000000000" charset="-122"/>
              <a:ea typeface="方正清刻本悦宋简体" panose="02000000000000000000" charset="-122"/>
            </a:endParaRPr>
          </a:p>
        </p:txBody>
      </p:sp>
      <p:sp>
        <p:nvSpPr>
          <p:cNvPr id="20" name="文本框 19"/>
          <p:cNvSpPr txBox="1"/>
          <p:nvPr/>
        </p:nvSpPr>
        <p:spPr>
          <a:xfrm>
            <a:off x="172944" y="1544163"/>
            <a:ext cx="2327525" cy="1753235"/>
          </a:xfrm>
          <a:prstGeom prst="rect">
            <a:avLst/>
          </a:prstGeom>
          <a:noFill/>
        </p:spPr>
        <p:txBody>
          <a:bodyPr wrap="square" rtlCol="0">
            <a:spAutoFit/>
          </a:bodyPr>
          <a:p>
            <a:pPr algn="ctr">
              <a:lnSpc>
                <a:spcPct val="150000"/>
              </a:lnSpc>
            </a:pP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订单</a:t>
            </a:r>
            <a:b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b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交易</a:t>
            </a:r>
            <a:b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b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流程</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E46F">
            <a:alpha val="92000"/>
          </a:srgbClr>
        </a:solidFill>
        <a:effectLst/>
      </p:bgPr>
    </p:bg>
    <p:spTree>
      <p:nvGrpSpPr>
        <p:cNvPr id="1" name=""/>
        <p:cNvGrpSpPr/>
        <p:nvPr/>
      </p:nvGrpSpPr>
      <p:grpSpPr/>
      <p:sp>
        <p:nvSpPr>
          <p:cNvPr id="4" name="矩形 3"/>
          <p:cNvSpPr/>
          <p:nvPr>
            <p:custDataLst>
              <p:tags r:id="rId1"/>
            </p:custDataLst>
          </p:nvPr>
        </p:nvSpPr>
        <p:spPr>
          <a:xfrm>
            <a:off x="-1" y="0"/>
            <a:ext cx="6096001" cy="6858000"/>
          </a:xfrm>
          <a:prstGeom prst="rect">
            <a:avLst/>
          </a:prstGeom>
          <a:solidFill>
            <a:schemeClr val="bg1"/>
          </a:solidFill>
          <a:ln>
            <a:noFill/>
          </a:ln>
        </p:spPr>
        <p:style>
          <a:lnRef idx="2">
            <a:srgbClr val="E34D4D">
              <a:shade val="50000"/>
            </a:srgbClr>
          </a:lnRef>
          <a:fillRef idx="1">
            <a:srgbClr val="E34D4D"/>
          </a:fillRef>
          <a:effectRef idx="0">
            <a:srgbClr val="E34D4D"/>
          </a:effectRef>
          <a:fontRef idx="minor">
            <a:sysClr val="window" lastClr="FFFFFF"/>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noProof="0">
              <a:ln>
                <a:noFill/>
              </a:ln>
              <a:solidFill>
                <a:prstClr val="white"/>
              </a:solidFill>
              <a:effectLst/>
              <a:uLnTx/>
              <a:uFillTx/>
              <a:latin typeface="方正清刻本悦宋简体" panose="02000000000000000000" charset="-122"/>
              <a:ea typeface="方正清刻本悦宋简体" panose="02000000000000000000" charset="-122"/>
            </a:endParaRPr>
          </a:p>
        </p:txBody>
      </p:sp>
      <p:sp>
        <p:nvSpPr>
          <p:cNvPr id="26" name="文本框 25"/>
          <p:cNvSpPr txBox="1"/>
          <p:nvPr>
            <p:custDataLst>
              <p:tags r:id="rId2"/>
            </p:custDataLst>
          </p:nvPr>
        </p:nvSpPr>
        <p:spPr>
          <a:xfrm>
            <a:off x="1535999" y="5395867"/>
            <a:ext cx="3024000" cy="644381"/>
          </a:xfrm>
          <a:prstGeom prst="rect">
            <a:avLst/>
          </a:prstGeom>
          <a:noFill/>
        </p:spPr>
        <p:txBody>
          <a:bodyPr wrap="square" lIns="90000" rIns="90000" bIns="46800" rtlCol="0" anchor="ctr" anchorCtr="0">
            <a:noAutofit/>
          </a:bodyPr>
          <a:p>
            <a:pPr marL="0" marR="0" lvl="0" indent="0" algn="ctr" defTabSz="914400" rtl="0" eaLnBrk="1" fontAlgn="auto" latinLnBrk="0" hangingPunct="1">
              <a:lnSpc>
                <a:spcPct val="120000"/>
              </a:lnSpc>
              <a:spcBef>
                <a:spcPts val="0"/>
              </a:spcBef>
              <a:spcAft>
                <a:spcPts val="0"/>
              </a:spcAft>
              <a:buClrTx/>
              <a:buSzTx/>
              <a:buFontTx/>
              <a:buNone/>
              <a:defRPr/>
            </a:pPr>
            <a:r>
              <a:rPr kumimoji="1" lang="zh-CN" altLang="en-US" sz="2800" b="1" i="0" u="none" strike="noStrike" kern="1200" cap="none" spc="300" normalizeH="0" noProof="0">
                <a:ln>
                  <a:noFill/>
                </a:ln>
                <a:solidFill>
                  <a:schemeClr val="accent3"/>
                </a:solidFill>
                <a:effectLst/>
                <a:uLnTx/>
                <a:uFillTx/>
                <a:latin typeface="方正清刻本悦宋简体" panose="02000000000000000000" charset="-122"/>
                <a:ea typeface="方正清刻本悦宋简体" panose="02000000000000000000" charset="-122"/>
              </a:rPr>
              <a:t>群众</a:t>
            </a:r>
            <a:r>
              <a:rPr kumimoji="1" lang="en-US" altLang="zh-CN" sz="2800" b="1" i="0" u="none" strike="noStrike" kern="1200" cap="none" spc="300" normalizeH="0" noProof="0">
                <a:ln>
                  <a:noFill/>
                </a:ln>
                <a:solidFill>
                  <a:schemeClr val="accent3"/>
                </a:solidFill>
                <a:effectLst/>
                <a:uLnTx/>
                <a:uFillTx/>
                <a:latin typeface="方正清刻本悦宋简体" panose="02000000000000000000" charset="-122"/>
                <a:ea typeface="方正清刻本悦宋简体" panose="02000000000000000000" charset="-122"/>
              </a:rPr>
              <a:t>/</a:t>
            </a:r>
            <a:r>
              <a:rPr kumimoji="1" lang="zh-CN" altLang="en-US" sz="2800" b="1" i="0" u="none" strike="noStrike" kern="1200" cap="none" spc="300" normalizeH="0" noProof="0">
                <a:ln>
                  <a:noFill/>
                </a:ln>
                <a:solidFill>
                  <a:schemeClr val="accent3"/>
                </a:solidFill>
                <a:effectLst/>
                <a:uLnTx/>
                <a:uFillTx/>
                <a:latin typeface="方正清刻本悦宋简体" panose="02000000000000000000" charset="-122"/>
                <a:ea typeface="方正清刻本悦宋简体" panose="02000000000000000000" charset="-122"/>
              </a:rPr>
              <a:t>客户</a:t>
            </a:r>
            <a:r>
              <a:rPr kumimoji="1" lang="zh-CN" altLang="en-US" sz="2800" b="1" i="0" u="none" strike="noStrike" kern="1200" cap="none" spc="300" normalizeH="0" noProof="0">
                <a:ln>
                  <a:noFill/>
                </a:ln>
                <a:solidFill>
                  <a:schemeClr val="accent3"/>
                </a:solidFill>
                <a:effectLst/>
                <a:uLnTx/>
                <a:uFillTx/>
                <a:latin typeface="方正清刻本悦宋简体" panose="02000000000000000000" charset="-122"/>
                <a:ea typeface="方正清刻本悦宋简体" panose="02000000000000000000" charset="-122"/>
              </a:rPr>
              <a:t>端</a:t>
            </a:r>
            <a:endParaRPr kumimoji="1" lang="zh-CN" altLang="en-US" sz="2800" b="1" i="0" u="none" strike="noStrike" kern="1200" cap="none" spc="300" normalizeH="0" noProof="0">
              <a:ln>
                <a:noFill/>
              </a:ln>
              <a:solidFill>
                <a:schemeClr val="accent3"/>
              </a:solidFill>
              <a:effectLst/>
              <a:uLnTx/>
              <a:uFillTx/>
              <a:latin typeface="方正清刻本悦宋简体" panose="02000000000000000000" charset="-122"/>
              <a:ea typeface="方正清刻本悦宋简体" panose="02000000000000000000" charset="-122"/>
            </a:endParaRPr>
          </a:p>
        </p:txBody>
      </p:sp>
      <p:sp>
        <p:nvSpPr>
          <p:cNvPr id="27" name="文本框 26"/>
          <p:cNvSpPr txBox="1"/>
          <p:nvPr>
            <p:custDataLst>
              <p:tags r:id="rId3"/>
            </p:custDataLst>
          </p:nvPr>
        </p:nvSpPr>
        <p:spPr>
          <a:xfrm>
            <a:off x="7625684" y="634212"/>
            <a:ext cx="3659040" cy="839391"/>
          </a:xfrm>
          <a:prstGeom prst="rect">
            <a:avLst/>
          </a:prstGeom>
          <a:noFill/>
        </p:spPr>
        <p:txBody>
          <a:bodyPr wrap="square" lIns="90000" rIns="90000" bIns="46800" rtlCol="0" anchor="ctr" anchorCtr="0">
            <a:normAutofit/>
          </a:bodyPr>
          <a:p>
            <a:pPr marL="0" marR="0" lvl="0" indent="0" algn="ctr" defTabSz="914400" rtl="0" eaLnBrk="1" fontAlgn="auto" latinLnBrk="0" hangingPunct="1">
              <a:lnSpc>
                <a:spcPct val="120000"/>
              </a:lnSpc>
              <a:spcBef>
                <a:spcPts val="0"/>
              </a:spcBef>
              <a:spcAft>
                <a:spcPts val="0"/>
              </a:spcAft>
              <a:buClrTx/>
              <a:buSzTx/>
              <a:buFontTx/>
              <a:buNone/>
              <a:defRPr/>
            </a:pPr>
            <a:r>
              <a:rPr kumimoji="1" lang="zh-CN" altLang="en-US" sz="2800" b="1" i="0" u="none" strike="noStrike" kern="1200" cap="none" spc="300" normalizeH="0" noProof="0">
                <a:ln>
                  <a:noFill/>
                </a:ln>
                <a:solidFill>
                  <a:schemeClr val="tx1">
                    <a:lumMod val="50000"/>
                    <a:lumOff val="50000"/>
                  </a:schemeClr>
                </a:solidFill>
                <a:effectLst/>
                <a:uLnTx/>
                <a:uFillTx/>
                <a:latin typeface="方正清刻本悦宋简体" panose="02000000000000000000" charset="-122"/>
                <a:ea typeface="方正清刻本悦宋简体" panose="02000000000000000000" charset="-122"/>
              </a:rPr>
              <a:t>回收站</a:t>
            </a:r>
            <a:r>
              <a:rPr kumimoji="1" lang="en-US" altLang="zh-CN" sz="2800" b="1" i="0" u="none" strike="noStrike" kern="1200" cap="none" spc="300" normalizeH="0" noProof="0">
                <a:ln>
                  <a:noFill/>
                </a:ln>
                <a:solidFill>
                  <a:schemeClr val="tx1">
                    <a:lumMod val="50000"/>
                    <a:lumOff val="50000"/>
                  </a:schemeClr>
                </a:solidFill>
                <a:effectLst/>
                <a:uLnTx/>
                <a:uFillTx/>
                <a:latin typeface="方正清刻本悦宋简体" panose="02000000000000000000" charset="-122"/>
                <a:ea typeface="方正清刻本悦宋简体" panose="02000000000000000000" charset="-122"/>
              </a:rPr>
              <a:t>/</a:t>
            </a:r>
            <a:r>
              <a:rPr kumimoji="1" lang="zh-CN" altLang="en-US" sz="2800" b="1" i="0" u="none" strike="noStrike" kern="1200" cap="none" spc="300" normalizeH="0" noProof="0">
                <a:ln>
                  <a:noFill/>
                </a:ln>
                <a:solidFill>
                  <a:schemeClr val="tx1">
                    <a:lumMod val="50000"/>
                    <a:lumOff val="50000"/>
                  </a:schemeClr>
                </a:solidFill>
                <a:effectLst/>
                <a:uLnTx/>
                <a:uFillTx/>
                <a:latin typeface="方正清刻本悦宋简体" panose="02000000000000000000" charset="-122"/>
                <a:ea typeface="方正清刻本悦宋简体" panose="02000000000000000000" charset="-122"/>
              </a:rPr>
              <a:t>回收员端</a:t>
            </a:r>
            <a:endParaRPr kumimoji="1" lang="zh-CN" altLang="en-US" sz="2800" b="1" i="0" u="none" strike="noStrike" kern="1200" cap="none" spc="300" normalizeH="0" noProof="0">
              <a:ln>
                <a:noFill/>
              </a:ln>
              <a:solidFill>
                <a:schemeClr val="tx1">
                  <a:lumMod val="50000"/>
                  <a:lumOff val="50000"/>
                </a:schemeClr>
              </a:solidFill>
              <a:effectLst/>
              <a:uLnTx/>
              <a:uFillTx/>
              <a:latin typeface="方正清刻本悦宋简体" panose="02000000000000000000" charset="-122"/>
              <a:ea typeface="方正清刻本悦宋简体" panose="02000000000000000000" charset="-122"/>
            </a:endParaRPr>
          </a:p>
        </p:txBody>
      </p:sp>
      <p:sp>
        <p:nvSpPr>
          <p:cNvPr id="5" name="椭圆 4"/>
          <p:cNvSpPr/>
          <p:nvPr>
            <p:custDataLst>
              <p:tags r:id="rId4"/>
            </p:custDataLst>
          </p:nvPr>
        </p:nvSpPr>
        <p:spPr>
          <a:xfrm>
            <a:off x="4932570" y="2265572"/>
            <a:ext cx="2326855" cy="2326855"/>
          </a:xfrm>
          <a:prstGeom prst="ellipse">
            <a:avLst/>
          </a:prstGeom>
          <a:solidFill>
            <a:schemeClr val="bg1"/>
          </a:solidFill>
          <a:ln>
            <a:noFill/>
          </a:ln>
          <a:effectLst>
            <a:outerShdw blurRad="127000" dist="63500" dir="7320000" algn="tl" rotWithShape="0">
              <a:prstClr val="black">
                <a:alpha val="32000"/>
              </a:prstClr>
            </a:outerShdw>
          </a:effectLst>
        </p:spPr>
        <p:style>
          <a:lnRef idx="2">
            <a:srgbClr val="E34D4D">
              <a:shade val="50000"/>
            </a:srgbClr>
          </a:lnRef>
          <a:fillRef idx="1">
            <a:srgbClr val="E34D4D"/>
          </a:fillRef>
          <a:effectRef idx="0">
            <a:srgbClr val="E34D4D"/>
          </a:effectRef>
          <a:fontRef idx="minor">
            <a:sysClr val="window" lastClr="FFFFFF"/>
          </a:fontRef>
        </p:style>
        <p:txBody>
          <a:bodyPr rtlCol="0" anchor="ctr"/>
          <a:p>
            <a:pPr algn="ctr"/>
            <a:endParaRPr lang="zh-CN" altLang="en-US">
              <a:latin typeface="方正清刻本悦宋简体" panose="02000000000000000000" charset="-122"/>
              <a:ea typeface="方正清刻本悦宋简体" panose="02000000000000000000" charset="-122"/>
            </a:endParaRPr>
          </a:p>
        </p:txBody>
      </p:sp>
      <p:pic>
        <p:nvPicPr>
          <p:cNvPr id="2" name="图片 1" descr="回收站主页"/>
          <p:cNvPicPr>
            <a:picLocks noChangeAspect="1"/>
          </p:cNvPicPr>
          <p:nvPr/>
        </p:nvPicPr>
        <p:blipFill>
          <a:blip r:embed="rId5"/>
          <a:stretch>
            <a:fillRect/>
          </a:stretch>
        </p:blipFill>
        <p:spPr>
          <a:xfrm>
            <a:off x="8293735" y="1640205"/>
            <a:ext cx="2322195" cy="5161915"/>
          </a:xfrm>
          <a:prstGeom prst="rect">
            <a:avLst/>
          </a:prstGeom>
        </p:spPr>
      </p:pic>
      <p:pic>
        <p:nvPicPr>
          <p:cNvPr id="3" name="图片 2" descr="主页"/>
          <p:cNvPicPr>
            <a:picLocks noChangeAspect="1"/>
          </p:cNvPicPr>
          <p:nvPr/>
        </p:nvPicPr>
        <p:blipFill>
          <a:blip r:embed="rId6"/>
          <a:stretch>
            <a:fillRect/>
          </a:stretch>
        </p:blipFill>
        <p:spPr>
          <a:xfrm>
            <a:off x="1887220" y="135890"/>
            <a:ext cx="2322195" cy="5161915"/>
          </a:xfrm>
          <a:prstGeom prst="rect">
            <a:avLst/>
          </a:prstGeom>
        </p:spPr>
      </p:pic>
      <p:sp>
        <p:nvSpPr>
          <p:cNvPr id="20" name="文本框 19"/>
          <p:cNvSpPr txBox="1"/>
          <p:nvPr/>
        </p:nvSpPr>
        <p:spPr>
          <a:xfrm>
            <a:off x="4932904" y="2829403"/>
            <a:ext cx="2327525" cy="1198880"/>
          </a:xfrm>
          <a:prstGeom prst="rect">
            <a:avLst/>
          </a:prstGeom>
          <a:noFill/>
        </p:spPr>
        <p:txBody>
          <a:bodyPr wrap="square" rtlCol="0">
            <a:spAutoFit/>
          </a:bodyPr>
          <a:p>
            <a:pPr algn="ctr">
              <a:lnSpc>
                <a:spcPct val="150000"/>
              </a:lnSpc>
            </a:pP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废链宝</a:t>
            </a:r>
            <a:r>
              <a:rPr lang="en-US" altLang="zh-CN"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DApp</a:t>
            </a:r>
            <a:br>
              <a:rPr lang="en-US" altLang="zh-CN"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b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使用</a:t>
            </a: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流程</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p14:dur="500">
        <p:push dir="r"/>
      </p:transition>
    </mc:Choice>
    <mc:Fallback>
      <p:transition>
        <p:push dir="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E46F">
            <a:alpha val="92000"/>
          </a:srgbClr>
        </a:solidFill>
        <a:effectLst/>
      </p:bgPr>
    </p:bg>
    <p:spTree>
      <p:nvGrpSpPr>
        <p:cNvPr id="1" name=""/>
        <p:cNvGrpSpPr/>
        <p:nvPr/>
      </p:nvGrpSpPr>
      <p:grpSpPr>
        <a:xfrm>
          <a:off x="0" y="0"/>
          <a:ext cx="0" cy="0"/>
          <a:chOff x="0" y="0"/>
          <a:chExt cx="0" cy="0"/>
        </a:xfrm>
      </p:grpSpPr>
      <p:sp>
        <p:nvSpPr>
          <p:cNvPr id="8" name="矩形 7"/>
          <p:cNvSpPr/>
          <p:nvPr/>
        </p:nvSpPr>
        <p:spPr>
          <a:xfrm>
            <a:off x="545910" y="641445"/>
            <a:ext cx="10972800" cy="5677469"/>
          </a:xfrm>
          <a:prstGeom prst="rect">
            <a:avLst/>
          </a:prstGeom>
          <a:solidFill>
            <a:schemeClr val="bg1"/>
          </a:solidFill>
          <a:ln>
            <a:solidFill>
              <a:schemeClr val="bg1"/>
            </a:solid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清刻本悦宋简体" panose="02000000000000000000" charset="-122"/>
              <a:ea typeface="方正清刻本悦宋简体" panose="02000000000000000000" charset="-122"/>
            </a:endParaRPr>
          </a:p>
        </p:txBody>
      </p:sp>
      <p:pic>
        <p:nvPicPr>
          <p:cNvPr id="2" name="图片 1" descr="1"/>
          <p:cNvPicPr>
            <a:picLocks noChangeAspect="1"/>
          </p:cNvPicPr>
          <p:nvPr/>
        </p:nvPicPr>
        <p:blipFill>
          <a:blip r:embed="rId1"/>
          <a:stretch>
            <a:fillRect/>
          </a:stretch>
        </p:blipFill>
        <p:spPr>
          <a:xfrm>
            <a:off x="1066800" y="655320"/>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sh/>
      </p:transition>
    </mc:Choice>
    <mc:Fallback>
      <p:transition>
        <p:push/>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46F">
            <a:alpha val="92000"/>
          </a:srgbClr>
        </a:solidFill>
        <a:effectLst/>
      </p:bgPr>
    </p:bg>
    <p:spTree>
      <p:nvGrpSpPr>
        <p:cNvPr id="1" name=""/>
        <p:cNvGrpSpPr/>
        <p:nvPr/>
      </p:nvGrpSpPr>
      <p:grpSpPr>
        <a:xfrm>
          <a:off x="0" y="0"/>
          <a:ext cx="0" cy="0"/>
          <a:chOff x="0" y="0"/>
          <a:chExt cx="0" cy="0"/>
        </a:xfrm>
      </p:grpSpPr>
      <p:sp>
        <p:nvSpPr>
          <p:cNvPr id="8" name="矩形 7"/>
          <p:cNvSpPr/>
          <p:nvPr/>
        </p:nvSpPr>
        <p:spPr>
          <a:xfrm>
            <a:off x="545910" y="641445"/>
            <a:ext cx="10972800" cy="5677469"/>
          </a:xfrm>
          <a:prstGeom prst="rect">
            <a:avLst/>
          </a:prstGeom>
          <a:solidFill>
            <a:schemeClr val="bg1"/>
          </a:solidFill>
          <a:ln>
            <a:solidFill>
              <a:schemeClr val="bg1"/>
            </a:solid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椭圆 9"/>
          <p:cNvSpPr/>
          <p:nvPr/>
        </p:nvSpPr>
        <p:spPr>
          <a:xfrm>
            <a:off x="914400" y="969010"/>
            <a:ext cx="313690" cy="313690"/>
          </a:xfrm>
          <a:prstGeom prst="ellipse">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圆角矩形 78"/>
          <p:cNvSpPr/>
          <p:nvPr/>
        </p:nvSpPr>
        <p:spPr>
          <a:xfrm>
            <a:off x="862965" y="914400"/>
            <a:ext cx="1521460" cy="409575"/>
          </a:xfrm>
          <a:prstGeom prst="roundRect">
            <a:avLst>
              <a:gd name="adj" fmla="val 50000"/>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914400" y="969010"/>
            <a:ext cx="313690" cy="313690"/>
          </a:xfrm>
          <a:prstGeom prst="ellipse">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1382395" y="910590"/>
            <a:ext cx="792480" cy="460375"/>
          </a:xfrm>
          <a:prstGeom prst="rect">
            <a:avLst/>
          </a:prstGeom>
        </p:spPr>
        <p:txBody>
          <a:bodyPr wrap="none">
            <a:spAutoFit/>
          </a:bodyPr>
          <a:lstStyle/>
          <a:p>
            <a:r>
              <a:rPr lang="zh-CN" altLang="en-US" sz="2400" dirty="0">
                <a:solidFill>
                  <a:schemeClr val="tx1">
                    <a:lumMod val="75000"/>
                    <a:lumOff val="25000"/>
                  </a:schemeClr>
                </a:solidFill>
                <a:latin typeface="方正清刻本悦宋简体" panose="02000000000000000000" charset="-122"/>
                <a:ea typeface="方正清刻本悦宋简体" panose="02000000000000000000" charset="-122"/>
              </a:rPr>
              <a:t>目录</a:t>
            </a:r>
            <a:endParaRPr lang="zh-CN" altLang="en-US" sz="2400" dirty="0">
              <a:solidFill>
                <a:schemeClr val="tx1">
                  <a:lumMod val="75000"/>
                  <a:lumOff val="25000"/>
                </a:schemeClr>
              </a:solidFill>
              <a:latin typeface="方正清刻本悦宋简体" panose="02000000000000000000" charset="-122"/>
              <a:ea typeface="方正清刻本悦宋简体" panose="02000000000000000000" charset="-122"/>
            </a:endParaRPr>
          </a:p>
        </p:txBody>
      </p:sp>
      <p:cxnSp>
        <p:nvCxnSpPr>
          <p:cNvPr id="86" name="直接连接符 85"/>
          <p:cNvCxnSpPr/>
          <p:nvPr/>
        </p:nvCxnSpPr>
        <p:spPr>
          <a:xfrm>
            <a:off x="1804670" y="2579370"/>
            <a:ext cx="3098165"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818005" y="3739515"/>
            <a:ext cx="3098165"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1913890" y="2088515"/>
            <a:ext cx="2011680" cy="368300"/>
          </a:xfrm>
          <a:prstGeom prst="rect">
            <a:avLst/>
          </a:prstGeom>
        </p:spPr>
        <p:txBody>
          <a:bodyPr wrap="none">
            <a:spAutoFit/>
          </a:bodyPr>
          <a:lstStyle/>
          <a:p>
            <a:r>
              <a:rPr lang="zh-CN" altLang="en-US" i="0" dirty="0" smtClean="0">
                <a:solidFill>
                  <a:schemeClr val="tx1">
                    <a:lumMod val="75000"/>
                    <a:lumOff val="25000"/>
                  </a:schemeClr>
                </a:solidFill>
                <a:effectLst/>
                <a:latin typeface="方正清刻本悦宋简体" panose="02000000000000000000" charset="-122"/>
                <a:ea typeface="方正清刻本悦宋简体" panose="02000000000000000000" charset="-122"/>
              </a:rPr>
              <a:t>一、队伍作品简介</a:t>
            </a:r>
            <a:endParaRPr lang="zh-CN" altLang="en-US" i="0" dirty="0" smtClean="0">
              <a:solidFill>
                <a:schemeClr val="tx1">
                  <a:lumMod val="75000"/>
                  <a:lumOff val="25000"/>
                </a:schemeClr>
              </a:solidFill>
              <a:effectLst/>
              <a:latin typeface="方正清刻本悦宋简体" panose="02000000000000000000" charset="-122"/>
              <a:ea typeface="方正清刻本悦宋简体" panose="02000000000000000000" charset="-122"/>
            </a:endParaRPr>
          </a:p>
        </p:txBody>
      </p:sp>
      <p:sp>
        <p:nvSpPr>
          <p:cNvPr id="91" name="矩形 90"/>
          <p:cNvSpPr/>
          <p:nvPr/>
        </p:nvSpPr>
        <p:spPr>
          <a:xfrm>
            <a:off x="1913890" y="3262630"/>
            <a:ext cx="2697480" cy="368300"/>
          </a:xfrm>
          <a:prstGeom prst="rect">
            <a:avLst/>
          </a:prstGeom>
        </p:spPr>
        <p:txBody>
          <a:bodyPr wrap="none">
            <a:spAutoFit/>
          </a:bodyPr>
          <a:lstStyle/>
          <a:p>
            <a:r>
              <a:rPr lang="zh-CN" altLang="en-US" i="0" dirty="0" smtClean="0">
                <a:solidFill>
                  <a:schemeClr val="tx1">
                    <a:lumMod val="75000"/>
                    <a:lumOff val="25000"/>
                  </a:schemeClr>
                </a:solidFill>
                <a:effectLst/>
                <a:latin typeface="方正清刻本悦宋简体" panose="02000000000000000000" charset="-122"/>
                <a:ea typeface="方正清刻本悦宋简体" panose="02000000000000000000" charset="-122"/>
              </a:rPr>
              <a:t>二、业务概况及痛点分析</a:t>
            </a:r>
            <a:endParaRPr lang="zh-CN" altLang="en-US" i="0" dirty="0" smtClean="0">
              <a:solidFill>
                <a:schemeClr val="tx1">
                  <a:lumMod val="75000"/>
                  <a:lumOff val="25000"/>
                </a:schemeClr>
              </a:solidFill>
              <a:effectLst/>
              <a:latin typeface="方正清刻本悦宋简体" panose="02000000000000000000" charset="-122"/>
              <a:ea typeface="方正清刻本悦宋简体" panose="02000000000000000000" charset="-122"/>
            </a:endParaRPr>
          </a:p>
        </p:txBody>
      </p:sp>
      <p:sp>
        <p:nvSpPr>
          <p:cNvPr id="93" name="矩形 92"/>
          <p:cNvSpPr/>
          <p:nvPr/>
        </p:nvSpPr>
        <p:spPr>
          <a:xfrm>
            <a:off x="862965" y="1788160"/>
            <a:ext cx="941705" cy="791845"/>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876300" y="2948305"/>
            <a:ext cx="941705" cy="791845"/>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972185" y="1910715"/>
            <a:ext cx="737235" cy="546100"/>
          </a:xfrm>
          <a:prstGeom prst="rect">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矩形 97"/>
          <p:cNvSpPr/>
          <p:nvPr/>
        </p:nvSpPr>
        <p:spPr>
          <a:xfrm>
            <a:off x="985520" y="3084830"/>
            <a:ext cx="737235" cy="546100"/>
          </a:xfrm>
          <a:prstGeom prst="rect">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Shape 23314"/>
          <p:cNvSpPr/>
          <p:nvPr/>
        </p:nvSpPr>
        <p:spPr>
          <a:xfrm>
            <a:off x="1143635" y="1965325"/>
            <a:ext cx="380365" cy="436880"/>
          </a:xfrm>
          <a:custGeom>
            <a:avLst/>
            <a:gdLst/>
            <a:ahLst/>
            <a:cxnLst>
              <a:cxn ang="0">
                <a:pos x="wd2" y="hd2"/>
              </a:cxn>
              <a:cxn ang="5400000">
                <a:pos x="wd2" y="hd2"/>
              </a:cxn>
              <a:cxn ang="10800000">
                <a:pos x="wd2" y="hd2"/>
              </a:cxn>
              <a:cxn ang="16200000">
                <a:pos x="wd2" y="hd2"/>
              </a:cxn>
            </a:cxnLst>
            <a:rect l="0" t="0" r="r" b="b"/>
            <a:pathLst>
              <a:path w="21600" h="21600" extrusionOk="0">
                <a:moveTo>
                  <a:pt x="10900" y="0"/>
                </a:moveTo>
                <a:cubicBezTo>
                  <a:pt x="10640" y="0"/>
                  <a:pt x="10424" y="190"/>
                  <a:pt x="10424" y="416"/>
                </a:cubicBezTo>
                <a:lnTo>
                  <a:pt x="10424" y="1641"/>
                </a:lnTo>
                <a:cubicBezTo>
                  <a:pt x="10424" y="1870"/>
                  <a:pt x="10640" y="2057"/>
                  <a:pt x="10900" y="2057"/>
                </a:cubicBezTo>
                <a:cubicBezTo>
                  <a:pt x="11158" y="2057"/>
                  <a:pt x="11351" y="1870"/>
                  <a:pt x="11351" y="1641"/>
                </a:cubicBezTo>
                <a:lnTo>
                  <a:pt x="11351" y="416"/>
                </a:lnTo>
                <a:cubicBezTo>
                  <a:pt x="11351" y="190"/>
                  <a:pt x="11158" y="0"/>
                  <a:pt x="10900" y="0"/>
                </a:cubicBezTo>
                <a:close/>
                <a:moveTo>
                  <a:pt x="5037" y="1444"/>
                </a:moveTo>
                <a:cubicBezTo>
                  <a:pt x="4813" y="1559"/>
                  <a:pt x="4732" y="1818"/>
                  <a:pt x="4861" y="2013"/>
                </a:cubicBezTo>
                <a:cubicBezTo>
                  <a:pt x="4861" y="2013"/>
                  <a:pt x="5563" y="3086"/>
                  <a:pt x="5563" y="3086"/>
                </a:cubicBezTo>
                <a:cubicBezTo>
                  <a:pt x="5653" y="3216"/>
                  <a:pt x="5826" y="3283"/>
                  <a:pt x="5989" y="3283"/>
                </a:cubicBezTo>
                <a:cubicBezTo>
                  <a:pt x="6067" y="3283"/>
                  <a:pt x="6139" y="3277"/>
                  <a:pt x="6214" y="3239"/>
                </a:cubicBezTo>
                <a:cubicBezTo>
                  <a:pt x="6440" y="3125"/>
                  <a:pt x="6520" y="2867"/>
                  <a:pt x="6390" y="2670"/>
                </a:cubicBezTo>
                <a:lnTo>
                  <a:pt x="5688" y="1598"/>
                </a:lnTo>
                <a:cubicBezTo>
                  <a:pt x="5559" y="1400"/>
                  <a:pt x="5265" y="1333"/>
                  <a:pt x="5037" y="1444"/>
                </a:cubicBezTo>
                <a:close/>
                <a:moveTo>
                  <a:pt x="16639" y="1444"/>
                </a:moveTo>
                <a:cubicBezTo>
                  <a:pt x="16413" y="1333"/>
                  <a:pt x="16141" y="1400"/>
                  <a:pt x="16012" y="1598"/>
                </a:cubicBezTo>
                <a:lnTo>
                  <a:pt x="15285" y="2670"/>
                </a:lnTo>
                <a:cubicBezTo>
                  <a:pt x="15156" y="2865"/>
                  <a:pt x="15236" y="3124"/>
                  <a:pt x="15461" y="3239"/>
                </a:cubicBezTo>
                <a:cubicBezTo>
                  <a:pt x="15535" y="3275"/>
                  <a:pt x="15631" y="3283"/>
                  <a:pt x="15711" y="3283"/>
                </a:cubicBezTo>
                <a:cubicBezTo>
                  <a:pt x="15874" y="3283"/>
                  <a:pt x="16023" y="3216"/>
                  <a:pt x="16112" y="3086"/>
                </a:cubicBezTo>
                <a:lnTo>
                  <a:pt x="16814" y="2013"/>
                </a:lnTo>
                <a:cubicBezTo>
                  <a:pt x="16944" y="1818"/>
                  <a:pt x="16864" y="1559"/>
                  <a:pt x="16639" y="1444"/>
                </a:cubicBezTo>
                <a:close/>
                <a:moveTo>
                  <a:pt x="10650" y="3502"/>
                </a:moveTo>
                <a:cubicBezTo>
                  <a:pt x="6545" y="3502"/>
                  <a:pt x="3207" y="6316"/>
                  <a:pt x="3207" y="9782"/>
                </a:cubicBezTo>
                <a:cubicBezTo>
                  <a:pt x="3207" y="12032"/>
                  <a:pt x="4243" y="13369"/>
                  <a:pt x="5012" y="14356"/>
                </a:cubicBezTo>
                <a:cubicBezTo>
                  <a:pt x="5486" y="14961"/>
                  <a:pt x="5763" y="15327"/>
                  <a:pt x="5763" y="15691"/>
                </a:cubicBezTo>
                <a:cubicBezTo>
                  <a:pt x="5763" y="16505"/>
                  <a:pt x="6253" y="17280"/>
                  <a:pt x="7142" y="17858"/>
                </a:cubicBezTo>
                <a:cubicBezTo>
                  <a:pt x="7165" y="18343"/>
                  <a:pt x="7267" y="19521"/>
                  <a:pt x="7267" y="19521"/>
                </a:cubicBezTo>
                <a:cubicBezTo>
                  <a:pt x="7279" y="19860"/>
                  <a:pt x="7470" y="20538"/>
                  <a:pt x="8795" y="20922"/>
                </a:cubicBezTo>
                <a:cubicBezTo>
                  <a:pt x="8950" y="21122"/>
                  <a:pt x="9149" y="21298"/>
                  <a:pt x="9397" y="21447"/>
                </a:cubicBezTo>
                <a:cubicBezTo>
                  <a:pt x="9552" y="21536"/>
                  <a:pt x="9735" y="21600"/>
                  <a:pt x="9923" y="21600"/>
                </a:cubicBezTo>
                <a:lnTo>
                  <a:pt x="11376" y="21600"/>
                </a:lnTo>
                <a:cubicBezTo>
                  <a:pt x="11563" y="21600"/>
                  <a:pt x="11747" y="21536"/>
                  <a:pt x="11903" y="21447"/>
                </a:cubicBezTo>
                <a:cubicBezTo>
                  <a:pt x="12152" y="21298"/>
                  <a:pt x="12347" y="21122"/>
                  <a:pt x="12504" y="20922"/>
                </a:cubicBezTo>
                <a:cubicBezTo>
                  <a:pt x="13836" y="20534"/>
                  <a:pt x="14047" y="19846"/>
                  <a:pt x="14058" y="19521"/>
                </a:cubicBezTo>
                <a:cubicBezTo>
                  <a:pt x="14058" y="19521"/>
                  <a:pt x="14135" y="18343"/>
                  <a:pt x="14158" y="17858"/>
                </a:cubicBezTo>
                <a:cubicBezTo>
                  <a:pt x="15049" y="17283"/>
                  <a:pt x="15536" y="16505"/>
                  <a:pt x="15536" y="15691"/>
                </a:cubicBezTo>
                <a:cubicBezTo>
                  <a:pt x="15536" y="15327"/>
                  <a:pt x="15811" y="14968"/>
                  <a:pt x="16288" y="14356"/>
                </a:cubicBezTo>
                <a:cubicBezTo>
                  <a:pt x="17050" y="13380"/>
                  <a:pt x="18092" y="12032"/>
                  <a:pt x="18092" y="9782"/>
                </a:cubicBezTo>
                <a:cubicBezTo>
                  <a:pt x="18092" y="6316"/>
                  <a:pt x="14753" y="3502"/>
                  <a:pt x="10650" y="3502"/>
                </a:cubicBezTo>
                <a:close/>
                <a:moveTo>
                  <a:pt x="1503" y="4946"/>
                </a:moveTo>
                <a:cubicBezTo>
                  <a:pt x="1280" y="4834"/>
                  <a:pt x="981" y="4902"/>
                  <a:pt x="852" y="5099"/>
                </a:cubicBezTo>
                <a:cubicBezTo>
                  <a:pt x="722" y="5295"/>
                  <a:pt x="804" y="5554"/>
                  <a:pt x="1027" y="5668"/>
                </a:cubicBezTo>
                <a:lnTo>
                  <a:pt x="2255" y="6281"/>
                </a:lnTo>
                <a:cubicBezTo>
                  <a:pt x="2326" y="6318"/>
                  <a:pt x="2401" y="6347"/>
                  <a:pt x="2481" y="6347"/>
                </a:cubicBezTo>
                <a:cubicBezTo>
                  <a:pt x="2642" y="6347"/>
                  <a:pt x="2818" y="6261"/>
                  <a:pt x="2907" y="6128"/>
                </a:cubicBezTo>
                <a:cubicBezTo>
                  <a:pt x="3038" y="5933"/>
                  <a:pt x="2956" y="5697"/>
                  <a:pt x="2731" y="5581"/>
                </a:cubicBezTo>
                <a:lnTo>
                  <a:pt x="1503" y="4946"/>
                </a:lnTo>
                <a:close/>
                <a:moveTo>
                  <a:pt x="19896" y="4946"/>
                </a:moveTo>
                <a:lnTo>
                  <a:pt x="18668" y="5581"/>
                </a:lnTo>
                <a:cubicBezTo>
                  <a:pt x="18445" y="5697"/>
                  <a:pt x="18363" y="5933"/>
                  <a:pt x="18493" y="6128"/>
                </a:cubicBezTo>
                <a:cubicBezTo>
                  <a:pt x="18581" y="6261"/>
                  <a:pt x="18757" y="6347"/>
                  <a:pt x="18919" y="6347"/>
                </a:cubicBezTo>
                <a:cubicBezTo>
                  <a:pt x="18997" y="6347"/>
                  <a:pt x="19070" y="6318"/>
                  <a:pt x="19144" y="6281"/>
                </a:cubicBezTo>
                <a:lnTo>
                  <a:pt x="20372" y="5668"/>
                </a:lnTo>
                <a:cubicBezTo>
                  <a:pt x="20598" y="5554"/>
                  <a:pt x="20677" y="5295"/>
                  <a:pt x="20548" y="5099"/>
                </a:cubicBezTo>
                <a:cubicBezTo>
                  <a:pt x="20418" y="4902"/>
                  <a:pt x="20122" y="4834"/>
                  <a:pt x="19896" y="4946"/>
                </a:cubicBezTo>
                <a:close/>
                <a:moveTo>
                  <a:pt x="10650" y="5143"/>
                </a:moveTo>
                <a:cubicBezTo>
                  <a:pt x="13718" y="5143"/>
                  <a:pt x="16213" y="7221"/>
                  <a:pt x="16213" y="9782"/>
                </a:cubicBezTo>
                <a:cubicBezTo>
                  <a:pt x="16213" y="11526"/>
                  <a:pt x="15435" y="12540"/>
                  <a:pt x="14734" y="13437"/>
                </a:cubicBezTo>
                <a:cubicBezTo>
                  <a:pt x="14184" y="14142"/>
                  <a:pt x="13657" y="14802"/>
                  <a:pt x="13657" y="15691"/>
                </a:cubicBezTo>
                <a:cubicBezTo>
                  <a:pt x="13657" y="16081"/>
                  <a:pt x="13253" y="16385"/>
                  <a:pt x="12955" y="16567"/>
                </a:cubicBezTo>
                <a:lnTo>
                  <a:pt x="8344" y="16567"/>
                </a:lnTo>
                <a:cubicBezTo>
                  <a:pt x="8044" y="16385"/>
                  <a:pt x="7643" y="16081"/>
                  <a:pt x="7643" y="15691"/>
                </a:cubicBezTo>
                <a:cubicBezTo>
                  <a:pt x="7643" y="14802"/>
                  <a:pt x="7123" y="14148"/>
                  <a:pt x="6565" y="13437"/>
                </a:cubicBezTo>
                <a:cubicBezTo>
                  <a:pt x="5872" y="12544"/>
                  <a:pt x="5087" y="11522"/>
                  <a:pt x="5087" y="9782"/>
                </a:cubicBezTo>
                <a:cubicBezTo>
                  <a:pt x="5087" y="7223"/>
                  <a:pt x="7581" y="5143"/>
                  <a:pt x="10650" y="5143"/>
                </a:cubicBezTo>
                <a:close/>
                <a:moveTo>
                  <a:pt x="10750" y="6303"/>
                </a:moveTo>
                <a:cubicBezTo>
                  <a:pt x="10030" y="6303"/>
                  <a:pt x="9622" y="6626"/>
                  <a:pt x="9622" y="7266"/>
                </a:cubicBezTo>
                <a:lnTo>
                  <a:pt x="9622" y="8710"/>
                </a:lnTo>
                <a:cubicBezTo>
                  <a:pt x="9622" y="8899"/>
                  <a:pt x="9643" y="9101"/>
                  <a:pt x="9672" y="9301"/>
                </a:cubicBezTo>
                <a:cubicBezTo>
                  <a:pt x="9672" y="9301"/>
                  <a:pt x="10123" y="12233"/>
                  <a:pt x="10123" y="12233"/>
                </a:cubicBezTo>
                <a:cubicBezTo>
                  <a:pt x="10182" y="12595"/>
                  <a:pt x="10376" y="12715"/>
                  <a:pt x="10750" y="12715"/>
                </a:cubicBezTo>
                <a:cubicBezTo>
                  <a:pt x="11119" y="12715"/>
                  <a:pt x="11322" y="12595"/>
                  <a:pt x="11376" y="12233"/>
                </a:cubicBezTo>
                <a:lnTo>
                  <a:pt x="11827" y="9301"/>
                </a:lnTo>
                <a:cubicBezTo>
                  <a:pt x="11852" y="9101"/>
                  <a:pt x="11877" y="8899"/>
                  <a:pt x="11877" y="8710"/>
                </a:cubicBezTo>
                <a:lnTo>
                  <a:pt x="11877" y="7266"/>
                </a:lnTo>
                <a:cubicBezTo>
                  <a:pt x="11877" y="6626"/>
                  <a:pt x="11465" y="6303"/>
                  <a:pt x="10750" y="6303"/>
                </a:cubicBezTo>
                <a:close/>
                <a:moveTo>
                  <a:pt x="476" y="9104"/>
                </a:moveTo>
                <a:cubicBezTo>
                  <a:pt x="215" y="9104"/>
                  <a:pt x="0" y="9294"/>
                  <a:pt x="0" y="9520"/>
                </a:cubicBezTo>
                <a:cubicBezTo>
                  <a:pt x="0" y="9745"/>
                  <a:pt x="215" y="9936"/>
                  <a:pt x="476" y="9936"/>
                </a:cubicBezTo>
                <a:lnTo>
                  <a:pt x="1879" y="9936"/>
                </a:lnTo>
                <a:cubicBezTo>
                  <a:pt x="2140" y="9936"/>
                  <a:pt x="2355" y="9745"/>
                  <a:pt x="2355" y="9520"/>
                </a:cubicBezTo>
                <a:cubicBezTo>
                  <a:pt x="2355" y="9294"/>
                  <a:pt x="2140" y="9104"/>
                  <a:pt x="1879" y="9104"/>
                </a:cubicBezTo>
                <a:lnTo>
                  <a:pt x="476" y="9104"/>
                </a:lnTo>
                <a:close/>
                <a:moveTo>
                  <a:pt x="19721" y="9104"/>
                </a:moveTo>
                <a:cubicBezTo>
                  <a:pt x="19462" y="9104"/>
                  <a:pt x="19245" y="9294"/>
                  <a:pt x="19245" y="9520"/>
                </a:cubicBezTo>
                <a:cubicBezTo>
                  <a:pt x="19245" y="9745"/>
                  <a:pt x="19462" y="9936"/>
                  <a:pt x="19721" y="9936"/>
                </a:cubicBezTo>
                <a:lnTo>
                  <a:pt x="21124" y="9936"/>
                </a:lnTo>
                <a:cubicBezTo>
                  <a:pt x="21384" y="9936"/>
                  <a:pt x="21600" y="9745"/>
                  <a:pt x="21600" y="9520"/>
                </a:cubicBezTo>
                <a:cubicBezTo>
                  <a:pt x="21600" y="9294"/>
                  <a:pt x="21384" y="9104"/>
                  <a:pt x="21124" y="9104"/>
                </a:cubicBezTo>
                <a:lnTo>
                  <a:pt x="19721" y="9104"/>
                </a:lnTo>
                <a:close/>
                <a:moveTo>
                  <a:pt x="10800" y="13306"/>
                </a:moveTo>
                <a:cubicBezTo>
                  <a:pt x="10153" y="13306"/>
                  <a:pt x="9622" y="13769"/>
                  <a:pt x="9622" y="14334"/>
                </a:cubicBezTo>
                <a:cubicBezTo>
                  <a:pt x="9622" y="14896"/>
                  <a:pt x="10153" y="15363"/>
                  <a:pt x="10800" y="15363"/>
                </a:cubicBezTo>
                <a:cubicBezTo>
                  <a:pt x="11444" y="15363"/>
                  <a:pt x="11978" y="14896"/>
                  <a:pt x="11978" y="14334"/>
                </a:cubicBezTo>
                <a:cubicBezTo>
                  <a:pt x="11978" y="13769"/>
                  <a:pt x="11444" y="13306"/>
                  <a:pt x="10800" y="13306"/>
                </a:cubicBezTo>
                <a:close/>
                <a:moveTo>
                  <a:pt x="2255" y="13350"/>
                </a:moveTo>
                <a:lnTo>
                  <a:pt x="1027" y="13984"/>
                </a:lnTo>
                <a:cubicBezTo>
                  <a:pt x="802" y="14100"/>
                  <a:pt x="722" y="14338"/>
                  <a:pt x="852" y="14531"/>
                </a:cubicBezTo>
                <a:cubicBezTo>
                  <a:pt x="937" y="14664"/>
                  <a:pt x="1120" y="14750"/>
                  <a:pt x="1278" y="14750"/>
                </a:cubicBezTo>
                <a:cubicBezTo>
                  <a:pt x="1362" y="14750"/>
                  <a:pt x="1429" y="14722"/>
                  <a:pt x="1503" y="14684"/>
                </a:cubicBezTo>
                <a:lnTo>
                  <a:pt x="2731" y="14072"/>
                </a:lnTo>
                <a:cubicBezTo>
                  <a:pt x="2955" y="13958"/>
                  <a:pt x="3038" y="13698"/>
                  <a:pt x="2907" y="13503"/>
                </a:cubicBezTo>
                <a:cubicBezTo>
                  <a:pt x="2778" y="13305"/>
                  <a:pt x="2481" y="13239"/>
                  <a:pt x="2255" y="13350"/>
                </a:cubicBezTo>
                <a:close/>
                <a:moveTo>
                  <a:pt x="19144" y="13350"/>
                </a:moveTo>
                <a:cubicBezTo>
                  <a:pt x="18920" y="13239"/>
                  <a:pt x="18625" y="13305"/>
                  <a:pt x="18493" y="13503"/>
                </a:cubicBezTo>
                <a:cubicBezTo>
                  <a:pt x="18363" y="13698"/>
                  <a:pt x="18445" y="13958"/>
                  <a:pt x="18668" y="14072"/>
                </a:cubicBezTo>
                <a:lnTo>
                  <a:pt x="19896" y="14684"/>
                </a:lnTo>
                <a:cubicBezTo>
                  <a:pt x="19969" y="14722"/>
                  <a:pt x="20042" y="14750"/>
                  <a:pt x="20122" y="14750"/>
                </a:cubicBezTo>
                <a:cubicBezTo>
                  <a:pt x="20285" y="14750"/>
                  <a:pt x="20460" y="14661"/>
                  <a:pt x="20548" y="14531"/>
                </a:cubicBezTo>
                <a:cubicBezTo>
                  <a:pt x="20677" y="14334"/>
                  <a:pt x="20598" y="14100"/>
                  <a:pt x="20372" y="13984"/>
                </a:cubicBezTo>
                <a:lnTo>
                  <a:pt x="19144" y="13350"/>
                </a:lnTo>
                <a:close/>
              </a:path>
            </a:pathLst>
          </a:custGeom>
          <a:solidFill>
            <a:schemeClr val="tx1">
              <a:lumMod val="65000"/>
              <a:lumOff val="35000"/>
            </a:schemeClr>
          </a:solidFill>
          <a:ln w="12700">
            <a:miter lim="400000"/>
          </a:ln>
        </p:spPr>
        <p:txBody>
          <a:bodyPr lIns="19051" tIns="19051" rIns="19051" bIns="19051"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p>
        </p:txBody>
      </p:sp>
      <p:grpSp>
        <p:nvGrpSpPr>
          <p:cNvPr id="112" name="组合 111"/>
          <p:cNvGrpSpPr/>
          <p:nvPr/>
        </p:nvGrpSpPr>
        <p:grpSpPr>
          <a:xfrm>
            <a:off x="876300" y="4135120"/>
            <a:ext cx="4039870" cy="791845"/>
            <a:chOff x="1380" y="6512"/>
            <a:chExt cx="6362" cy="1247"/>
          </a:xfrm>
        </p:grpSpPr>
        <p:grpSp>
          <p:nvGrpSpPr>
            <p:cNvPr id="106" name="组合 105"/>
            <p:cNvGrpSpPr/>
            <p:nvPr/>
          </p:nvGrpSpPr>
          <p:grpSpPr>
            <a:xfrm>
              <a:off x="1380" y="6512"/>
              <a:ext cx="6362" cy="1247"/>
              <a:chOff x="1380" y="6512"/>
              <a:chExt cx="6362" cy="1247"/>
            </a:xfrm>
          </p:grpSpPr>
          <p:cxnSp>
            <p:nvCxnSpPr>
              <p:cNvPr id="88" name="直接连接符 87"/>
              <p:cNvCxnSpPr/>
              <p:nvPr/>
            </p:nvCxnSpPr>
            <p:spPr>
              <a:xfrm>
                <a:off x="2863" y="7759"/>
                <a:ext cx="487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2" name="组合 101"/>
              <p:cNvGrpSpPr/>
              <p:nvPr/>
            </p:nvGrpSpPr>
            <p:grpSpPr>
              <a:xfrm>
                <a:off x="1380" y="6512"/>
                <a:ext cx="6076" cy="1247"/>
                <a:chOff x="1380" y="6512"/>
                <a:chExt cx="6076" cy="1247"/>
              </a:xfrm>
            </p:grpSpPr>
            <p:sp>
              <p:nvSpPr>
                <p:cNvPr id="92" name="矩形 91"/>
                <p:cNvSpPr/>
                <p:nvPr/>
              </p:nvSpPr>
              <p:spPr>
                <a:xfrm>
                  <a:off x="3014" y="6986"/>
                  <a:ext cx="4442" cy="580"/>
                </a:xfrm>
                <a:prstGeom prst="rect">
                  <a:avLst/>
                </a:prstGeom>
              </p:spPr>
              <p:txBody>
                <a:bodyPr wrap="square">
                  <a:spAutoFit/>
                </a:bodyPr>
                <a:lstStyle/>
                <a:p>
                  <a:r>
                    <a:rPr lang="zh-CN" altLang="en-US" i="0" dirty="0" smtClean="0">
                      <a:solidFill>
                        <a:schemeClr val="tx1">
                          <a:lumMod val="75000"/>
                          <a:lumOff val="25000"/>
                        </a:schemeClr>
                      </a:solidFill>
                      <a:effectLst/>
                      <a:latin typeface="方正清刻本悦宋简体" panose="02000000000000000000" charset="-122"/>
                      <a:ea typeface="方正清刻本悦宋简体" panose="02000000000000000000" charset="-122"/>
                    </a:rPr>
                    <a:t>三、作品功能特色及示例</a:t>
                  </a:r>
                  <a:endParaRPr lang="zh-CN" altLang="en-US" i="0" dirty="0" smtClean="0">
                    <a:solidFill>
                      <a:schemeClr val="tx1">
                        <a:lumMod val="75000"/>
                        <a:lumOff val="25000"/>
                      </a:schemeClr>
                    </a:solidFill>
                    <a:effectLst/>
                    <a:latin typeface="方正清刻本悦宋简体" panose="02000000000000000000" charset="-122"/>
                    <a:ea typeface="方正清刻本悦宋简体" panose="02000000000000000000" charset="-122"/>
                  </a:endParaRPr>
                </a:p>
              </p:txBody>
            </p:sp>
            <p:sp>
              <p:nvSpPr>
                <p:cNvPr id="95" name="矩形 94"/>
                <p:cNvSpPr/>
                <p:nvPr/>
              </p:nvSpPr>
              <p:spPr>
                <a:xfrm>
                  <a:off x="1380" y="6512"/>
                  <a:ext cx="1483" cy="1247"/>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7" name="矩形 96"/>
            <p:cNvSpPr/>
            <p:nvPr/>
          </p:nvSpPr>
          <p:spPr>
            <a:xfrm>
              <a:off x="1552" y="6706"/>
              <a:ext cx="1161" cy="860"/>
            </a:xfrm>
            <a:prstGeom prst="rect">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3" name="组合 112"/>
          <p:cNvGrpSpPr/>
          <p:nvPr/>
        </p:nvGrpSpPr>
        <p:grpSpPr>
          <a:xfrm>
            <a:off x="6433185" y="1788795"/>
            <a:ext cx="4039870" cy="791845"/>
            <a:chOff x="1380" y="6512"/>
            <a:chExt cx="6362" cy="1247"/>
          </a:xfrm>
        </p:grpSpPr>
        <p:grpSp>
          <p:nvGrpSpPr>
            <p:cNvPr id="114" name="组合 113"/>
            <p:cNvGrpSpPr/>
            <p:nvPr/>
          </p:nvGrpSpPr>
          <p:grpSpPr>
            <a:xfrm>
              <a:off x="1380" y="6512"/>
              <a:ext cx="6362" cy="1247"/>
              <a:chOff x="1380" y="6512"/>
              <a:chExt cx="6362" cy="1247"/>
            </a:xfrm>
          </p:grpSpPr>
          <p:cxnSp>
            <p:nvCxnSpPr>
              <p:cNvPr id="115" name="直接连接符 114"/>
              <p:cNvCxnSpPr/>
              <p:nvPr/>
            </p:nvCxnSpPr>
            <p:spPr>
              <a:xfrm>
                <a:off x="2863" y="7759"/>
                <a:ext cx="487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6" name="组合 115"/>
              <p:cNvGrpSpPr/>
              <p:nvPr/>
            </p:nvGrpSpPr>
            <p:grpSpPr>
              <a:xfrm>
                <a:off x="1380" y="6512"/>
                <a:ext cx="5537" cy="1247"/>
                <a:chOff x="1380" y="6512"/>
                <a:chExt cx="5537" cy="1247"/>
              </a:xfrm>
            </p:grpSpPr>
            <p:sp>
              <p:nvSpPr>
                <p:cNvPr id="117" name="矩形 116"/>
                <p:cNvSpPr/>
                <p:nvPr/>
              </p:nvSpPr>
              <p:spPr>
                <a:xfrm>
                  <a:off x="3014" y="6986"/>
                  <a:ext cx="3903" cy="580"/>
                </a:xfrm>
                <a:prstGeom prst="rect">
                  <a:avLst/>
                </a:prstGeom>
              </p:spPr>
              <p:txBody>
                <a:bodyPr wrap="square">
                  <a:spAutoFit/>
                </a:bodyPr>
                <a:lstStyle/>
                <a:p>
                  <a:r>
                    <a:rPr lang="zh-CN" altLang="en-US" i="0" dirty="0" smtClean="0">
                      <a:solidFill>
                        <a:schemeClr val="tx1">
                          <a:lumMod val="75000"/>
                          <a:lumOff val="25000"/>
                        </a:schemeClr>
                      </a:solidFill>
                      <a:effectLst/>
                      <a:latin typeface="方正清刻本悦宋简体" panose="02000000000000000000" charset="-122"/>
                      <a:ea typeface="方正清刻本悦宋简体" panose="02000000000000000000" charset="-122"/>
                    </a:rPr>
                    <a:t>四、业务流程</a:t>
                  </a:r>
                  <a:endParaRPr lang="zh-CN" altLang="en-US" i="0" dirty="0" smtClean="0">
                    <a:solidFill>
                      <a:schemeClr val="tx1">
                        <a:lumMod val="75000"/>
                        <a:lumOff val="25000"/>
                      </a:schemeClr>
                    </a:solidFill>
                    <a:effectLst/>
                    <a:latin typeface="方正清刻本悦宋简体" panose="02000000000000000000" charset="-122"/>
                    <a:ea typeface="方正清刻本悦宋简体" panose="02000000000000000000" charset="-122"/>
                  </a:endParaRPr>
                </a:p>
              </p:txBody>
            </p:sp>
            <p:sp>
              <p:nvSpPr>
                <p:cNvPr id="118" name="矩形 117"/>
                <p:cNvSpPr/>
                <p:nvPr/>
              </p:nvSpPr>
              <p:spPr>
                <a:xfrm>
                  <a:off x="1380" y="6512"/>
                  <a:ext cx="1483" cy="1247"/>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9" name="矩形 118"/>
            <p:cNvSpPr/>
            <p:nvPr/>
          </p:nvSpPr>
          <p:spPr>
            <a:xfrm>
              <a:off x="1552" y="6706"/>
              <a:ext cx="1161" cy="860"/>
            </a:xfrm>
            <a:prstGeom prst="rect">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1" name="组合 120"/>
          <p:cNvGrpSpPr/>
          <p:nvPr/>
        </p:nvGrpSpPr>
        <p:grpSpPr>
          <a:xfrm>
            <a:off x="6434455" y="2948305"/>
            <a:ext cx="4039870" cy="791845"/>
            <a:chOff x="1380" y="6512"/>
            <a:chExt cx="6362" cy="1247"/>
          </a:xfrm>
        </p:grpSpPr>
        <p:grpSp>
          <p:nvGrpSpPr>
            <p:cNvPr id="122" name="组合 121"/>
            <p:cNvGrpSpPr/>
            <p:nvPr/>
          </p:nvGrpSpPr>
          <p:grpSpPr>
            <a:xfrm>
              <a:off x="1380" y="6512"/>
              <a:ext cx="6362" cy="1247"/>
              <a:chOff x="1380" y="6512"/>
              <a:chExt cx="6362" cy="1247"/>
            </a:xfrm>
          </p:grpSpPr>
          <p:cxnSp>
            <p:nvCxnSpPr>
              <p:cNvPr id="123" name="直接连接符 122"/>
              <p:cNvCxnSpPr/>
              <p:nvPr/>
            </p:nvCxnSpPr>
            <p:spPr>
              <a:xfrm>
                <a:off x="2863" y="7759"/>
                <a:ext cx="487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4" name="组合 123"/>
              <p:cNvGrpSpPr/>
              <p:nvPr/>
            </p:nvGrpSpPr>
            <p:grpSpPr>
              <a:xfrm>
                <a:off x="1380" y="6512"/>
                <a:ext cx="5537" cy="1247"/>
                <a:chOff x="1380" y="6512"/>
                <a:chExt cx="5537" cy="1247"/>
              </a:xfrm>
            </p:grpSpPr>
            <p:sp>
              <p:nvSpPr>
                <p:cNvPr id="125" name="矩形 124"/>
                <p:cNvSpPr/>
                <p:nvPr/>
              </p:nvSpPr>
              <p:spPr>
                <a:xfrm>
                  <a:off x="3014" y="6986"/>
                  <a:ext cx="3903" cy="580"/>
                </a:xfrm>
                <a:prstGeom prst="rect">
                  <a:avLst/>
                </a:prstGeom>
              </p:spPr>
              <p:txBody>
                <a:bodyPr wrap="square">
                  <a:spAutoFit/>
                </a:bodyPr>
                <a:lstStyle/>
                <a:p>
                  <a:r>
                    <a:rPr lang="zh-CN" altLang="en-US" i="0" dirty="0" smtClean="0">
                      <a:solidFill>
                        <a:schemeClr val="tx1">
                          <a:lumMod val="75000"/>
                          <a:lumOff val="25000"/>
                        </a:schemeClr>
                      </a:solidFill>
                      <a:effectLst/>
                      <a:latin typeface="方正清刻本悦宋简体" panose="02000000000000000000" charset="-122"/>
                      <a:ea typeface="方正清刻本悦宋简体" panose="02000000000000000000" charset="-122"/>
                    </a:rPr>
                    <a:t>五、技术框架</a:t>
                  </a:r>
                  <a:endParaRPr lang="zh-CN" altLang="en-US" i="0" dirty="0" smtClean="0">
                    <a:solidFill>
                      <a:schemeClr val="tx1">
                        <a:lumMod val="75000"/>
                        <a:lumOff val="25000"/>
                      </a:schemeClr>
                    </a:solidFill>
                    <a:effectLst/>
                    <a:latin typeface="方正清刻本悦宋简体" panose="02000000000000000000" charset="-122"/>
                    <a:ea typeface="方正清刻本悦宋简体" panose="02000000000000000000" charset="-122"/>
                  </a:endParaRPr>
                </a:p>
              </p:txBody>
            </p:sp>
            <p:sp>
              <p:nvSpPr>
                <p:cNvPr id="126" name="矩形 125"/>
                <p:cNvSpPr/>
                <p:nvPr/>
              </p:nvSpPr>
              <p:spPr>
                <a:xfrm>
                  <a:off x="1380" y="6512"/>
                  <a:ext cx="1483" cy="1247"/>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27" name="矩形 126"/>
            <p:cNvSpPr/>
            <p:nvPr/>
          </p:nvSpPr>
          <p:spPr>
            <a:xfrm>
              <a:off x="1552" y="6706"/>
              <a:ext cx="1161" cy="860"/>
            </a:xfrm>
            <a:prstGeom prst="rect">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9" name="组合 128"/>
          <p:cNvGrpSpPr/>
          <p:nvPr/>
        </p:nvGrpSpPr>
        <p:grpSpPr>
          <a:xfrm>
            <a:off x="6433185" y="4142740"/>
            <a:ext cx="4039870" cy="791845"/>
            <a:chOff x="1380" y="6512"/>
            <a:chExt cx="6362" cy="1247"/>
          </a:xfrm>
        </p:grpSpPr>
        <p:grpSp>
          <p:nvGrpSpPr>
            <p:cNvPr id="130" name="组合 129"/>
            <p:cNvGrpSpPr/>
            <p:nvPr/>
          </p:nvGrpSpPr>
          <p:grpSpPr>
            <a:xfrm>
              <a:off x="1380" y="6512"/>
              <a:ext cx="6362" cy="1247"/>
              <a:chOff x="1380" y="6512"/>
              <a:chExt cx="6362" cy="1247"/>
            </a:xfrm>
          </p:grpSpPr>
          <p:cxnSp>
            <p:nvCxnSpPr>
              <p:cNvPr id="131" name="直接连接符 130"/>
              <p:cNvCxnSpPr/>
              <p:nvPr/>
            </p:nvCxnSpPr>
            <p:spPr>
              <a:xfrm>
                <a:off x="2863" y="7759"/>
                <a:ext cx="487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2" name="组合 131"/>
              <p:cNvGrpSpPr/>
              <p:nvPr/>
            </p:nvGrpSpPr>
            <p:grpSpPr>
              <a:xfrm>
                <a:off x="1380" y="6512"/>
                <a:ext cx="6020" cy="1247"/>
                <a:chOff x="1380" y="6512"/>
                <a:chExt cx="6020" cy="1247"/>
              </a:xfrm>
            </p:grpSpPr>
            <p:sp>
              <p:nvSpPr>
                <p:cNvPr id="133" name="矩形 132"/>
                <p:cNvSpPr/>
                <p:nvPr/>
              </p:nvSpPr>
              <p:spPr>
                <a:xfrm>
                  <a:off x="3014" y="6986"/>
                  <a:ext cx="4386" cy="580"/>
                </a:xfrm>
                <a:prstGeom prst="rect">
                  <a:avLst/>
                </a:prstGeom>
              </p:spPr>
              <p:txBody>
                <a:bodyPr wrap="square">
                  <a:spAutoFit/>
                </a:bodyPr>
                <a:lstStyle/>
                <a:p>
                  <a:r>
                    <a:rPr lang="zh-CN" altLang="en-US" i="0" dirty="0" smtClean="0">
                      <a:solidFill>
                        <a:schemeClr val="tx1">
                          <a:lumMod val="75000"/>
                          <a:lumOff val="25000"/>
                        </a:schemeClr>
                      </a:solidFill>
                      <a:effectLst/>
                      <a:latin typeface="方正清刻本悦宋简体" panose="02000000000000000000" charset="-122"/>
                      <a:ea typeface="方正清刻本悦宋简体" panose="02000000000000000000" charset="-122"/>
                    </a:rPr>
                    <a:t>六、商业模式</a:t>
                  </a:r>
                  <a:r>
                    <a:rPr lang="zh-CN" altLang="en-US" i="0" dirty="0" smtClean="0">
                      <a:solidFill>
                        <a:schemeClr val="tx1">
                          <a:lumMod val="75000"/>
                          <a:lumOff val="25000"/>
                        </a:schemeClr>
                      </a:solidFill>
                      <a:effectLst/>
                      <a:latin typeface="方正清刻本悦宋简体" panose="02000000000000000000" charset="-122"/>
                      <a:ea typeface="方正清刻本悦宋简体" panose="02000000000000000000" charset="-122"/>
                    </a:rPr>
                    <a:t>及前景展望</a:t>
                  </a:r>
                  <a:endParaRPr lang="zh-CN" altLang="en-US" i="0" dirty="0" smtClean="0">
                    <a:solidFill>
                      <a:schemeClr val="tx1">
                        <a:lumMod val="75000"/>
                        <a:lumOff val="25000"/>
                      </a:schemeClr>
                    </a:solidFill>
                    <a:effectLst/>
                    <a:latin typeface="方正清刻本悦宋简体" panose="02000000000000000000" charset="-122"/>
                    <a:ea typeface="方正清刻本悦宋简体" panose="02000000000000000000" charset="-122"/>
                  </a:endParaRPr>
                </a:p>
              </p:txBody>
            </p:sp>
            <p:sp>
              <p:nvSpPr>
                <p:cNvPr id="134" name="矩形 133"/>
                <p:cNvSpPr/>
                <p:nvPr/>
              </p:nvSpPr>
              <p:spPr>
                <a:xfrm>
                  <a:off x="1380" y="6512"/>
                  <a:ext cx="1483" cy="1247"/>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5" name="矩形 134"/>
            <p:cNvSpPr/>
            <p:nvPr/>
          </p:nvSpPr>
          <p:spPr>
            <a:xfrm>
              <a:off x="1552" y="6706"/>
              <a:ext cx="1161" cy="860"/>
            </a:xfrm>
            <a:prstGeom prst="rect">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7" name="矩形 136"/>
          <p:cNvSpPr/>
          <p:nvPr/>
        </p:nvSpPr>
        <p:spPr>
          <a:xfrm rot="5400000">
            <a:off x="8916035" y="3388360"/>
            <a:ext cx="5696585" cy="189230"/>
          </a:xfrm>
          <a:prstGeom prst="rect">
            <a:avLst/>
          </a:prstGeom>
          <a:solidFill>
            <a:srgbClr val="FFE46F"/>
          </a:solidFill>
          <a:ln>
            <a:no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8" name="矩形 137"/>
          <p:cNvSpPr/>
          <p:nvPr/>
        </p:nvSpPr>
        <p:spPr>
          <a:xfrm rot="5400000">
            <a:off x="8726170" y="3387725"/>
            <a:ext cx="5696585" cy="189230"/>
          </a:xfrm>
          <a:prstGeom prst="rect">
            <a:avLst/>
          </a:prstGeom>
          <a:solidFill>
            <a:srgbClr val="FFE46F">
              <a:alpha val="90000"/>
            </a:srgbClr>
          </a:solidFill>
          <a:ln>
            <a:no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9" name="矩形 138"/>
          <p:cNvSpPr/>
          <p:nvPr/>
        </p:nvSpPr>
        <p:spPr>
          <a:xfrm rot="5400000">
            <a:off x="8538845" y="3386455"/>
            <a:ext cx="5693410" cy="189230"/>
          </a:xfrm>
          <a:prstGeom prst="rect">
            <a:avLst/>
          </a:prstGeom>
          <a:solidFill>
            <a:srgbClr val="FFE46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矩形 139"/>
          <p:cNvSpPr/>
          <p:nvPr/>
        </p:nvSpPr>
        <p:spPr>
          <a:xfrm rot="5400000">
            <a:off x="8369935" y="3391535"/>
            <a:ext cx="5701665" cy="189230"/>
          </a:xfrm>
          <a:prstGeom prst="rect">
            <a:avLst/>
          </a:prstGeom>
          <a:solidFill>
            <a:srgbClr val="FFE46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350547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57910" y="3082290"/>
            <a:ext cx="551180" cy="551180"/>
          </a:xfrm>
          <a:prstGeom prst="rect">
            <a:avLst/>
          </a:prstGeom>
        </p:spPr>
      </p:pic>
      <p:pic>
        <p:nvPicPr>
          <p:cNvPr id="4" name="图片 3" descr="350499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4260" y="4255770"/>
            <a:ext cx="580390" cy="580390"/>
          </a:xfrm>
          <a:prstGeom prst="rect">
            <a:avLst/>
          </a:prstGeom>
        </p:spPr>
      </p:pic>
      <p:pic>
        <p:nvPicPr>
          <p:cNvPr id="7" name="图片 6" descr="4588204"/>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57340" y="3150235"/>
            <a:ext cx="527685" cy="415290"/>
          </a:xfrm>
          <a:prstGeom prst="rect">
            <a:avLst/>
          </a:prstGeom>
        </p:spPr>
      </p:pic>
      <p:pic>
        <p:nvPicPr>
          <p:cNvPr id="9" name="图片 8" descr="452421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57340" y="4293870"/>
            <a:ext cx="515620" cy="488950"/>
          </a:xfrm>
          <a:prstGeom prst="rect">
            <a:avLst/>
          </a:prstGeom>
        </p:spPr>
      </p:pic>
      <p:pic>
        <p:nvPicPr>
          <p:cNvPr id="12" name="图片 11" descr="4519614"/>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8770" y="1931670"/>
            <a:ext cx="504190" cy="5041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ll/>
      </p:transition>
    </mc:Choice>
    <mc:Fallback>
      <p:transition>
        <p:pull/>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E46F">
            <a:alpha val="92000"/>
          </a:srgbClr>
        </a:solidFill>
        <a:effectLst/>
      </p:bgPr>
    </p:bg>
    <p:spTree>
      <p:nvGrpSpPr>
        <p:cNvPr id="1" name=""/>
        <p:cNvGrpSpPr/>
        <p:nvPr/>
      </p:nvGrpSpPr>
      <p:grpSpPr>
        <a:xfrm>
          <a:off x="0" y="0"/>
          <a:ext cx="0" cy="0"/>
          <a:chOff x="0" y="0"/>
          <a:chExt cx="0" cy="0"/>
        </a:xfrm>
      </p:grpSpPr>
      <p:sp>
        <p:nvSpPr>
          <p:cNvPr id="8" name="矩形 7"/>
          <p:cNvSpPr/>
          <p:nvPr/>
        </p:nvSpPr>
        <p:spPr>
          <a:xfrm>
            <a:off x="545910" y="641445"/>
            <a:ext cx="10972800" cy="5677469"/>
          </a:xfrm>
          <a:prstGeom prst="rect">
            <a:avLst/>
          </a:prstGeom>
          <a:solidFill>
            <a:schemeClr val="bg1"/>
          </a:solidFill>
          <a:ln>
            <a:solidFill>
              <a:schemeClr val="bg1"/>
            </a:solid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清刻本悦宋简体" panose="02000000000000000000" charset="-122"/>
              <a:ea typeface="方正清刻本悦宋简体" panose="02000000000000000000" charset="-122"/>
            </a:endParaRPr>
          </a:p>
        </p:txBody>
      </p:sp>
      <p:pic>
        <p:nvPicPr>
          <p:cNvPr id="3" name="图片 2" descr="2"/>
          <p:cNvPicPr>
            <a:picLocks noChangeAspect="1"/>
          </p:cNvPicPr>
          <p:nvPr/>
        </p:nvPicPr>
        <p:blipFill>
          <a:blip r:embed="rId1"/>
          <a:stretch>
            <a:fillRect/>
          </a:stretch>
        </p:blipFill>
        <p:spPr>
          <a:xfrm>
            <a:off x="1066800" y="661035"/>
            <a:ext cx="10058400" cy="56578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sh/>
      </p:transition>
    </mc:Choice>
    <mc:Fallback>
      <p:transition>
        <p:push/>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E46F">
            <a:alpha val="92000"/>
          </a:srgbClr>
        </a:solidFill>
        <a:effectLst/>
      </p:bgPr>
    </p:bg>
    <p:spTree>
      <p:nvGrpSpPr>
        <p:cNvPr id="1" name=""/>
        <p:cNvGrpSpPr/>
        <p:nvPr/>
      </p:nvGrpSpPr>
      <p:grpSpPr>
        <a:xfrm>
          <a:off x="0" y="0"/>
          <a:ext cx="0" cy="0"/>
          <a:chOff x="0" y="0"/>
          <a:chExt cx="0" cy="0"/>
        </a:xfrm>
      </p:grpSpPr>
      <p:sp>
        <p:nvSpPr>
          <p:cNvPr id="8" name="矩形 7"/>
          <p:cNvSpPr/>
          <p:nvPr/>
        </p:nvSpPr>
        <p:spPr>
          <a:xfrm>
            <a:off x="545910" y="641445"/>
            <a:ext cx="10972800" cy="5677469"/>
          </a:xfrm>
          <a:prstGeom prst="rect">
            <a:avLst/>
          </a:prstGeom>
          <a:solidFill>
            <a:schemeClr val="bg1"/>
          </a:solidFill>
          <a:ln>
            <a:solidFill>
              <a:schemeClr val="bg1"/>
            </a:solid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清刻本悦宋简体" panose="02000000000000000000" charset="-122"/>
              <a:ea typeface="方正清刻本悦宋简体" panose="02000000000000000000" charset="-122"/>
            </a:endParaRPr>
          </a:p>
        </p:txBody>
      </p:sp>
      <p:sp>
        <p:nvSpPr>
          <p:cNvPr id="9" name="圆角矩形 8"/>
          <p:cNvSpPr/>
          <p:nvPr/>
        </p:nvSpPr>
        <p:spPr>
          <a:xfrm>
            <a:off x="862965" y="914400"/>
            <a:ext cx="3061970" cy="409575"/>
          </a:xfrm>
          <a:prstGeom prst="roundRect">
            <a:avLst>
              <a:gd name="adj" fmla="val 50000"/>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grpSp>
        <p:nvGrpSpPr>
          <p:cNvPr id="15" name="组合 14"/>
          <p:cNvGrpSpPr/>
          <p:nvPr/>
        </p:nvGrpSpPr>
        <p:grpSpPr>
          <a:xfrm>
            <a:off x="914400" y="895350"/>
            <a:ext cx="3210560" cy="460375"/>
            <a:chOff x="1440" y="1410"/>
            <a:chExt cx="5056" cy="725"/>
          </a:xfrm>
        </p:grpSpPr>
        <p:sp>
          <p:nvSpPr>
            <p:cNvPr id="10" name="椭圆 9"/>
            <p:cNvSpPr/>
            <p:nvPr/>
          </p:nvSpPr>
          <p:spPr>
            <a:xfrm>
              <a:off x="1440" y="1526"/>
              <a:ext cx="494" cy="494"/>
            </a:xfrm>
            <a:prstGeom prst="ellipse">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2" name="矩形 1"/>
            <p:cNvSpPr/>
            <p:nvPr/>
          </p:nvSpPr>
          <p:spPr>
            <a:xfrm>
              <a:off x="2011" y="1410"/>
              <a:ext cx="4485" cy="725"/>
            </a:xfrm>
            <a:prstGeom prst="rect">
              <a:avLst/>
            </a:prstGeom>
          </p:spPr>
          <p:txBody>
            <a:bodyPr wrap="square">
              <a:spAutoFit/>
            </a:bodyPr>
            <a:lstStyle/>
            <a:p>
              <a:r>
                <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rPr>
                <a:t>五、技术框架</a:t>
              </a:r>
              <a:endPar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endParaRPr>
            </a:p>
          </p:txBody>
        </p:sp>
      </p:grpSp>
      <p:cxnSp>
        <p:nvCxnSpPr>
          <p:cNvPr id="153" name="Straight Connector 152"/>
          <p:cNvCxnSpPr/>
          <p:nvPr/>
        </p:nvCxnSpPr>
        <p:spPr>
          <a:xfrm rot="5400000">
            <a:off x="1093033" y="2331343"/>
            <a:ext cx="2511425" cy="1746065"/>
          </a:xfrm>
          <a:prstGeom prst="line">
            <a:avLst/>
          </a:prstGeom>
          <a:solidFill>
            <a:schemeClr val="accent2"/>
          </a:solidFill>
          <a:ln w="12700">
            <a:solidFill>
              <a:srgbClr val="FFE46F"/>
            </a:solidFill>
            <a:headEnd type="arrow"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4" name="Group 162"/>
          <p:cNvGrpSpPr>
            <a:grpSpLocks noChangeAspect="1"/>
          </p:cNvGrpSpPr>
          <p:nvPr/>
        </p:nvGrpSpPr>
        <p:grpSpPr>
          <a:xfrm>
            <a:off x="1499523" y="1744510"/>
            <a:ext cx="3820389" cy="3474720"/>
            <a:chOff x="1457325" y="1144588"/>
            <a:chExt cx="4314825" cy="3924301"/>
          </a:xfrm>
          <a:solidFill>
            <a:schemeClr val="accent2"/>
          </a:solidFill>
        </p:grpSpPr>
        <p:sp>
          <p:nvSpPr>
            <p:cNvPr id="164" name="Freeform 6"/>
            <p:cNvSpPr>
              <a:spLocks noEditPoints="1"/>
            </p:cNvSpPr>
            <p:nvPr/>
          </p:nvSpPr>
          <p:spPr bwMode="auto">
            <a:xfrm>
              <a:off x="3608388" y="1374776"/>
              <a:ext cx="1952625" cy="3524250"/>
            </a:xfrm>
            <a:custGeom>
              <a:avLst/>
              <a:gdLst/>
              <a:ahLst/>
              <a:cxnLst>
                <a:cxn ang="0">
                  <a:pos x="216" y="187"/>
                </a:cxn>
                <a:cxn ang="0">
                  <a:pos x="104" y="24"/>
                </a:cxn>
                <a:cxn ang="0">
                  <a:pos x="7379" y="10633"/>
                </a:cxn>
                <a:cxn ang="0">
                  <a:pos x="7267" y="10470"/>
                </a:cxn>
                <a:cxn ang="0">
                  <a:pos x="7156" y="10307"/>
                </a:cxn>
                <a:cxn ang="0">
                  <a:pos x="7044" y="10143"/>
                </a:cxn>
                <a:cxn ang="0">
                  <a:pos x="6932" y="9980"/>
                </a:cxn>
                <a:cxn ang="0">
                  <a:pos x="6819" y="9817"/>
                </a:cxn>
                <a:cxn ang="0">
                  <a:pos x="6707" y="9654"/>
                </a:cxn>
                <a:cxn ang="0">
                  <a:pos x="6596" y="9491"/>
                </a:cxn>
                <a:cxn ang="0">
                  <a:pos x="6484" y="9328"/>
                </a:cxn>
                <a:cxn ang="0">
                  <a:pos x="6372" y="9165"/>
                </a:cxn>
                <a:cxn ang="0">
                  <a:pos x="6260" y="9001"/>
                </a:cxn>
                <a:cxn ang="0">
                  <a:pos x="6148" y="8838"/>
                </a:cxn>
                <a:cxn ang="0">
                  <a:pos x="6036" y="8674"/>
                </a:cxn>
                <a:cxn ang="0">
                  <a:pos x="5924" y="8511"/>
                </a:cxn>
                <a:cxn ang="0">
                  <a:pos x="5476" y="7858"/>
                </a:cxn>
                <a:cxn ang="0">
                  <a:pos x="5365" y="7695"/>
                </a:cxn>
                <a:cxn ang="0">
                  <a:pos x="5253" y="7532"/>
                </a:cxn>
                <a:cxn ang="0">
                  <a:pos x="5141" y="7369"/>
                </a:cxn>
                <a:cxn ang="0">
                  <a:pos x="5029" y="7206"/>
                </a:cxn>
                <a:cxn ang="0">
                  <a:pos x="4916" y="7042"/>
                </a:cxn>
                <a:cxn ang="0">
                  <a:pos x="4804" y="6879"/>
                </a:cxn>
                <a:cxn ang="0">
                  <a:pos x="4693" y="6716"/>
                </a:cxn>
                <a:cxn ang="0">
                  <a:pos x="4581" y="6553"/>
                </a:cxn>
                <a:cxn ang="0">
                  <a:pos x="4469" y="6389"/>
                </a:cxn>
                <a:cxn ang="0">
                  <a:pos x="4357" y="6226"/>
                </a:cxn>
                <a:cxn ang="0">
                  <a:pos x="4245" y="6063"/>
                </a:cxn>
                <a:cxn ang="0">
                  <a:pos x="4134" y="5899"/>
                </a:cxn>
                <a:cxn ang="0">
                  <a:pos x="4022" y="5736"/>
                </a:cxn>
                <a:cxn ang="0">
                  <a:pos x="3573" y="5084"/>
                </a:cxn>
                <a:cxn ang="0">
                  <a:pos x="3462" y="4920"/>
                </a:cxn>
                <a:cxn ang="0">
                  <a:pos x="3350" y="4757"/>
                </a:cxn>
                <a:cxn ang="0">
                  <a:pos x="3238" y="4594"/>
                </a:cxn>
                <a:cxn ang="0">
                  <a:pos x="3126" y="4431"/>
                </a:cxn>
                <a:cxn ang="0">
                  <a:pos x="3014" y="4268"/>
                </a:cxn>
                <a:cxn ang="0">
                  <a:pos x="2901" y="4105"/>
                </a:cxn>
                <a:cxn ang="0">
                  <a:pos x="2790" y="3940"/>
                </a:cxn>
                <a:cxn ang="0">
                  <a:pos x="2678" y="3777"/>
                </a:cxn>
                <a:cxn ang="0">
                  <a:pos x="2566" y="3614"/>
                </a:cxn>
                <a:cxn ang="0">
                  <a:pos x="2454" y="3451"/>
                </a:cxn>
                <a:cxn ang="0">
                  <a:pos x="2342" y="3288"/>
                </a:cxn>
                <a:cxn ang="0">
                  <a:pos x="2231" y="3125"/>
                </a:cxn>
                <a:cxn ang="0">
                  <a:pos x="2119" y="2962"/>
                </a:cxn>
                <a:cxn ang="0">
                  <a:pos x="2006" y="2798"/>
                </a:cxn>
                <a:cxn ang="0">
                  <a:pos x="1670" y="2309"/>
                </a:cxn>
                <a:cxn ang="0">
                  <a:pos x="1559" y="2146"/>
                </a:cxn>
                <a:cxn ang="0">
                  <a:pos x="1447" y="1983"/>
                </a:cxn>
                <a:cxn ang="0">
                  <a:pos x="1335" y="1819"/>
                </a:cxn>
                <a:cxn ang="0">
                  <a:pos x="1223" y="1655"/>
                </a:cxn>
                <a:cxn ang="0">
                  <a:pos x="1111" y="1492"/>
                </a:cxn>
                <a:cxn ang="0">
                  <a:pos x="999" y="1329"/>
                </a:cxn>
                <a:cxn ang="0">
                  <a:pos x="887" y="1166"/>
                </a:cxn>
                <a:cxn ang="0">
                  <a:pos x="775" y="1003"/>
                </a:cxn>
                <a:cxn ang="0">
                  <a:pos x="663" y="839"/>
                </a:cxn>
                <a:cxn ang="0">
                  <a:pos x="551" y="676"/>
                </a:cxn>
                <a:cxn ang="0">
                  <a:pos x="439" y="513"/>
                </a:cxn>
                <a:cxn ang="0">
                  <a:pos x="328" y="350"/>
                </a:cxn>
              </a:cxnLst>
              <a:rect l="0" t="0" r="r" b="b"/>
              <a:pathLst>
                <a:path w="7379" h="13324">
                  <a:moveTo>
                    <a:pt x="216" y="187"/>
                  </a:moveTo>
                  <a:lnTo>
                    <a:pt x="0" y="265"/>
                  </a:lnTo>
                  <a:lnTo>
                    <a:pt x="0" y="237"/>
                  </a:lnTo>
                  <a:lnTo>
                    <a:pt x="199" y="163"/>
                  </a:lnTo>
                  <a:lnTo>
                    <a:pt x="216" y="187"/>
                  </a:lnTo>
                  <a:close/>
                  <a:moveTo>
                    <a:pt x="104" y="24"/>
                  </a:moveTo>
                  <a:lnTo>
                    <a:pt x="0" y="61"/>
                  </a:lnTo>
                  <a:lnTo>
                    <a:pt x="0" y="32"/>
                  </a:lnTo>
                  <a:lnTo>
                    <a:pt x="87" y="0"/>
                  </a:lnTo>
                  <a:lnTo>
                    <a:pt x="104" y="24"/>
                  </a:lnTo>
                  <a:close/>
                  <a:moveTo>
                    <a:pt x="7379" y="10633"/>
                  </a:moveTo>
                  <a:lnTo>
                    <a:pt x="0" y="13324"/>
                  </a:lnTo>
                  <a:lnTo>
                    <a:pt x="0" y="13294"/>
                  </a:lnTo>
                  <a:lnTo>
                    <a:pt x="7364" y="10610"/>
                  </a:lnTo>
                  <a:lnTo>
                    <a:pt x="7379" y="10633"/>
                  </a:lnTo>
                  <a:close/>
                  <a:moveTo>
                    <a:pt x="7267" y="10470"/>
                  </a:moveTo>
                  <a:lnTo>
                    <a:pt x="0" y="13119"/>
                  </a:lnTo>
                  <a:lnTo>
                    <a:pt x="0" y="13091"/>
                  </a:lnTo>
                  <a:lnTo>
                    <a:pt x="7252" y="10447"/>
                  </a:lnTo>
                  <a:lnTo>
                    <a:pt x="7267" y="10470"/>
                  </a:lnTo>
                  <a:close/>
                  <a:moveTo>
                    <a:pt x="7156" y="10307"/>
                  </a:moveTo>
                  <a:lnTo>
                    <a:pt x="0" y="12915"/>
                  </a:lnTo>
                  <a:lnTo>
                    <a:pt x="0" y="12887"/>
                  </a:lnTo>
                  <a:lnTo>
                    <a:pt x="7139" y="10284"/>
                  </a:lnTo>
                  <a:lnTo>
                    <a:pt x="7156" y="10307"/>
                  </a:lnTo>
                  <a:close/>
                  <a:moveTo>
                    <a:pt x="7044" y="10143"/>
                  </a:moveTo>
                  <a:lnTo>
                    <a:pt x="0" y="12711"/>
                  </a:lnTo>
                  <a:lnTo>
                    <a:pt x="0" y="12683"/>
                  </a:lnTo>
                  <a:lnTo>
                    <a:pt x="7027" y="10121"/>
                  </a:lnTo>
                  <a:lnTo>
                    <a:pt x="7044" y="10143"/>
                  </a:lnTo>
                  <a:close/>
                  <a:moveTo>
                    <a:pt x="6932" y="9980"/>
                  </a:moveTo>
                  <a:lnTo>
                    <a:pt x="0" y="12508"/>
                  </a:lnTo>
                  <a:lnTo>
                    <a:pt x="0" y="12478"/>
                  </a:lnTo>
                  <a:lnTo>
                    <a:pt x="6915" y="9958"/>
                  </a:lnTo>
                  <a:lnTo>
                    <a:pt x="6932" y="9980"/>
                  </a:lnTo>
                  <a:close/>
                  <a:moveTo>
                    <a:pt x="6819" y="9817"/>
                  </a:moveTo>
                  <a:lnTo>
                    <a:pt x="0" y="12304"/>
                  </a:lnTo>
                  <a:lnTo>
                    <a:pt x="0" y="12274"/>
                  </a:lnTo>
                  <a:lnTo>
                    <a:pt x="6804" y="9794"/>
                  </a:lnTo>
                  <a:lnTo>
                    <a:pt x="6819" y="9817"/>
                  </a:lnTo>
                  <a:close/>
                  <a:moveTo>
                    <a:pt x="6707" y="9654"/>
                  </a:moveTo>
                  <a:lnTo>
                    <a:pt x="0" y="12099"/>
                  </a:lnTo>
                  <a:lnTo>
                    <a:pt x="0" y="12070"/>
                  </a:lnTo>
                  <a:lnTo>
                    <a:pt x="6692" y="9630"/>
                  </a:lnTo>
                  <a:lnTo>
                    <a:pt x="6707" y="9654"/>
                  </a:lnTo>
                  <a:close/>
                  <a:moveTo>
                    <a:pt x="6596" y="9491"/>
                  </a:moveTo>
                  <a:lnTo>
                    <a:pt x="0" y="11895"/>
                  </a:lnTo>
                  <a:lnTo>
                    <a:pt x="0" y="11867"/>
                  </a:lnTo>
                  <a:lnTo>
                    <a:pt x="6580" y="9467"/>
                  </a:lnTo>
                  <a:lnTo>
                    <a:pt x="6596" y="9491"/>
                  </a:lnTo>
                  <a:close/>
                  <a:moveTo>
                    <a:pt x="6484" y="9328"/>
                  </a:moveTo>
                  <a:lnTo>
                    <a:pt x="0" y="11691"/>
                  </a:lnTo>
                  <a:lnTo>
                    <a:pt x="0" y="11663"/>
                  </a:lnTo>
                  <a:lnTo>
                    <a:pt x="6468" y="9304"/>
                  </a:lnTo>
                  <a:lnTo>
                    <a:pt x="6484" y="9328"/>
                  </a:lnTo>
                  <a:close/>
                  <a:moveTo>
                    <a:pt x="6372" y="9165"/>
                  </a:moveTo>
                  <a:lnTo>
                    <a:pt x="0" y="11487"/>
                  </a:lnTo>
                  <a:lnTo>
                    <a:pt x="0" y="11458"/>
                  </a:lnTo>
                  <a:lnTo>
                    <a:pt x="6356" y="9141"/>
                  </a:lnTo>
                  <a:lnTo>
                    <a:pt x="6372" y="9165"/>
                  </a:lnTo>
                  <a:close/>
                  <a:moveTo>
                    <a:pt x="6260" y="9001"/>
                  </a:moveTo>
                  <a:lnTo>
                    <a:pt x="0" y="11284"/>
                  </a:lnTo>
                  <a:lnTo>
                    <a:pt x="0" y="11254"/>
                  </a:lnTo>
                  <a:lnTo>
                    <a:pt x="6245" y="8978"/>
                  </a:lnTo>
                  <a:lnTo>
                    <a:pt x="6260" y="9001"/>
                  </a:lnTo>
                  <a:close/>
                  <a:moveTo>
                    <a:pt x="6148" y="8838"/>
                  </a:moveTo>
                  <a:lnTo>
                    <a:pt x="0" y="11079"/>
                  </a:lnTo>
                  <a:lnTo>
                    <a:pt x="0" y="11050"/>
                  </a:lnTo>
                  <a:lnTo>
                    <a:pt x="6132" y="8815"/>
                  </a:lnTo>
                  <a:lnTo>
                    <a:pt x="6148" y="8838"/>
                  </a:lnTo>
                  <a:close/>
                  <a:moveTo>
                    <a:pt x="6036" y="8674"/>
                  </a:moveTo>
                  <a:lnTo>
                    <a:pt x="0" y="10875"/>
                  </a:lnTo>
                  <a:lnTo>
                    <a:pt x="0" y="10846"/>
                  </a:lnTo>
                  <a:lnTo>
                    <a:pt x="6020" y="8651"/>
                  </a:lnTo>
                  <a:lnTo>
                    <a:pt x="6036" y="8674"/>
                  </a:lnTo>
                  <a:close/>
                  <a:moveTo>
                    <a:pt x="5924" y="8511"/>
                  </a:moveTo>
                  <a:lnTo>
                    <a:pt x="0" y="10671"/>
                  </a:lnTo>
                  <a:lnTo>
                    <a:pt x="0" y="10643"/>
                  </a:lnTo>
                  <a:lnTo>
                    <a:pt x="5908" y="8488"/>
                  </a:lnTo>
                  <a:lnTo>
                    <a:pt x="5924" y="8511"/>
                  </a:lnTo>
                  <a:close/>
                  <a:moveTo>
                    <a:pt x="5476" y="7858"/>
                  </a:moveTo>
                  <a:lnTo>
                    <a:pt x="0" y="9855"/>
                  </a:lnTo>
                  <a:lnTo>
                    <a:pt x="0" y="9826"/>
                  </a:lnTo>
                  <a:lnTo>
                    <a:pt x="5461" y="7836"/>
                  </a:lnTo>
                  <a:lnTo>
                    <a:pt x="5476" y="7858"/>
                  </a:lnTo>
                  <a:close/>
                  <a:moveTo>
                    <a:pt x="5365" y="7695"/>
                  </a:moveTo>
                  <a:lnTo>
                    <a:pt x="0" y="9651"/>
                  </a:lnTo>
                  <a:lnTo>
                    <a:pt x="0" y="9622"/>
                  </a:lnTo>
                  <a:lnTo>
                    <a:pt x="5349" y="7672"/>
                  </a:lnTo>
                  <a:lnTo>
                    <a:pt x="5365" y="7695"/>
                  </a:lnTo>
                  <a:close/>
                  <a:moveTo>
                    <a:pt x="5253" y="7532"/>
                  </a:moveTo>
                  <a:lnTo>
                    <a:pt x="0" y="9447"/>
                  </a:lnTo>
                  <a:lnTo>
                    <a:pt x="0" y="9418"/>
                  </a:lnTo>
                  <a:lnTo>
                    <a:pt x="5237" y="7509"/>
                  </a:lnTo>
                  <a:lnTo>
                    <a:pt x="5253" y="7532"/>
                  </a:lnTo>
                  <a:close/>
                  <a:moveTo>
                    <a:pt x="5141" y="7369"/>
                  </a:moveTo>
                  <a:lnTo>
                    <a:pt x="0" y="9243"/>
                  </a:lnTo>
                  <a:lnTo>
                    <a:pt x="0" y="9214"/>
                  </a:lnTo>
                  <a:lnTo>
                    <a:pt x="5124" y="7345"/>
                  </a:lnTo>
                  <a:lnTo>
                    <a:pt x="5141" y="7369"/>
                  </a:lnTo>
                  <a:close/>
                  <a:moveTo>
                    <a:pt x="5029" y="7206"/>
                  </a:moveTo>
                  <a:lnTo>
                    <a:pt x="0" y="9038"/>
                  </a:lnTo>
                  <a:lnTo>
                    <a:pt x="0" y="9010"/>
                  </a:lnTo>
                  <a:lnTo>
                    <a:pt x="5013" y="7182"/>
                  </a:lnTo>
                  <a:lnTo>
                    <a:pt x="5029" y="7206"/>
                  </a:lnTo>
                  <a:close/>
                  <a:moveTo>
                    <a:pt x="4916" y="7042"/>
                  </a:moveTo>
                  <a:lnTo>
                    <a:pt x="0" y="8834"/>
                  </a:lnTo>
                  <a:lnTo>
                    <a:pt x="0" y="8806"/>
                  </a:lnTo>
                  <a:lnTo>
                    <a:pt x="4901" y="7019"/>
                  </a:lnTo>
                  <a:lnTo>
                    <a:pt x="4916" y="7042"/>
                  </a:lnTo>
                  <a:close/>
                  <a:moveTo>
                    <a:pt x="4804" y="6879"/>
                  </a:moveTo>
                  <a:lnTo>
                    <a:pt x="0" y="8631"/>
                  </a:lnTo>
                  <a:lnTo>
                    <a:pt x="0" y="8602"/>
                  </a:lnTo>
                  <a:lnTo>
                    <a:pt x="4789" y="6856"/>
                  </a:lnTo>
                  <a:lnTo>
                    <a:pt x="4804" y="6879"/>
                  </a:lnTo>
                  <a:close/>
                  <a:moveTo>
                    <a:pt x="4693" y="6716"/>
                  </a:moveTo>
                  <a:lnTo>
                    <a:pt x="0" y="8427"/>
                  </a:lnTo>
                  <a:lnTo>
                    <a:pt x="0" y="8398"/>
                  </a:lnTo>
                  <a:lnTo>
                    <a:pt x="4677" y="6692"/>
                  </a:lnTo>
                  <a:lnTo>
                    <a:pt x="4693" y="6716"/>
                  </a:lnTo>
                  <a:close/>
                  <a:moveTo>
                    <a:pt x="4581" y="6553"/>
                  </a:moveTo>
                  <a:lnTo>
                    <a:pt x="0" y="8223"/>
                  </a:lnTo>
                  <a:lnTo>
                    <a:pt x="0" y="8193"/>
                  </a:lnTo>
                  <a:lnTo>
                    <a:pt x="4565" y="6529"/>
                  </a:lnTo>
                  <a:lnTo>
                    <a:pt x="4581" y="6553"/>
                  </a:lnTo>
                  <a:close/>
                  <a:moveTo>
                    <a:pt x="4469" y="6389"/>
                  </a:moveTo>
                  <a:lnTo>
                    <a:pt x="0" y="8018"/>
                  </a:lnTo>
                  <a:lnTo>
                    <a:pt x="0" y="7990"/>
                  </a:lnTo>
                  <a:lnTo>
                    <a:pt x="4453" y="6366"/>
                  </a:lnTo>
                  <a:lnTo>
                    <a:pt x="4469" y="6389"/>
                  </a:lnTo>
                  <a:close/>
                  <a:moveTo>
                    <a:pt x="4357" y="6226"/>
                  </a:moveTo>
                  <a:lnTo>
                    <a:pt x="0" y="7814"/>
                  </a:lnTo>
                  <a:lnTo>
                    <a:pt x="0" y="7786"/>
                  </a:lnTo>
                  <a:lnTo>
                    <a:pt x="4342" y="6203"/>
                  </a:lnTo>
                  <a:lnTo>
                    <a:pt x="4357" y="6226"/>
                  </a:lnTo>
                  <a:close/>
                  <a:moveTo>
                    <a:pt x="4245" y="6063"/>
                  </a:moveTo>
                  <a:lnTo>
                    <a:pt x="0" y="7610"/>
                  </a:lnTo>
                  <a:lnTo>
                    <a:pt x="0" y="7582"/>
                  </a:lnTo>
                  <a:lnTo>
                    <a:pt x="4229" y="6040"/>
                  </a:lnTo>
                  <a:lnTo>
                    <a:pt x="4245" y="6063"/>
                  </a:lnTo>
                  <a:close/>
                  <a:moveTo>
                    <a:pt x="4134" y="5899"/>
                  </a:moveTo>
                  <a:lnTo>
                    <a:pt x="0" y="7407"/>
                  </a:lnTo>
                  <a:lnTo>
                    <a:pt x="0" y="7378"/>
                  </a:lnTo>
                  <a:lnTo>
                    <a:pt x="4117" y="5877"/>
                  </a:lnTo>
                  <a:lnTo>
                    <a:pt x="4134" y="5899"/>
                  </a:lnTo>
                  <a:close/>
                  <a:moveTo>
                    <a:pt x="4022" y="5736"/>
                  </a:moveTo>
                  <a:lnTo>
                    <a:pt x="0" y="7203"/>
                  </a:lnTo>
                  <a:lnTo>
                    <a:pt x="0" y="7173"/>
                  </a:lnTo>
                  <a:lnTo>
                    <a:pt x="4005" y="5714"/>
                  </a:lnTo>
                  <a:lnTo>
                    <a:pt x="4022" y="5736"/>
                  </a:lnTo>
                  <a:close/>
                  <a:moveTo>
                    <a:pt x="3573" y="5084"/>
                  </a:moveTo>
                  <a:lnTo>
                    <a:pt x="0" y="6386"/>
                  </a:lnTo>
                  <a:lnTo>
                    <a:pt x="0" y="6358"/>
                  </a:lnTo>
                  <a:lnTo>
                    <a:pt x="3558" y="5061"/>
                  </a:lnTo>
                  <a:lnTo>
                    <a:pt x="3573" y="5084"/>
                  </a:lnTo>
                  <a:close/>
                  <a:moveTo>
                    <a:pt x="3462" y="4920"/>
                  </a:moveTo>
                  <a:lnTo>
                    <a:pt x="0" y="6183"/>
                  </a:lnTo>
                  <a:lnTo>
                    <a:pt x="0" y="6153"/>
                  </a:lnTo>
                  <a:lnTo>
                    <a:pt x="3446" y="4897"/>
                  </a:lnTo>
                  <a:lnTo>
                    <a:pt x="3462" y="4920"/>
                  </a:lnTo>
                  <a:close/>
                  <a:moveTo>
                    <a:pt x="3350" y="4757"/>
                  </a:moveTo>
                  <a:lnTo>
                    <a:pt x="0" y="5979"/>
                  </a:lnTo>
                  <a:lnTo>
                    <a:pt x="0" y="5949"/>
                  </a:lnTo>
                  <a:lnTo>
                    <a:pt x="3334" y="4734"/>
                  </a:lnTo>
                  <a:lnTo>
                    <a:pt x="3350" y="4757"/>
                  </a:lnTo>
                  <a:close/>
                  <a:moveTo>
                    <a:pt x="3238" y="4594"/>
                  </a:moveTo>
                  <a:lnTo>
                    <a:pt x="0" y="5774"/>
                  </a:lnTo>
                  <a:lnTo>
                    <a:pt x="0" y="5745"/>
                  </a:lnTo>
                  <a:lnTo>
                    <a:pt x="3221" y="4570"/>
                  </a:lnTo>
                  <a:lnTo>
                    <a:pt x="3238" y="4594"/>
                  </a:lnTo>
                  <a:close/>
                  <a:moveTo>
                    <a:pt x="3126" y="4431"/>
                  </a:moveTo>
                  <a:lnTo>
                    <a:pt x="0" y="5570"/>
                  </a:lnTo>
                  <a:lnTo>
                    <a:pt x="0" y="5542"/>
                  </a:lnTo>
                  <a:lnTo>
                    <a:pt x="3110" y="4407"/>
                  </a:lnTo>
                  <a:lnTo>
                    <a:pt x="3126" y="4431"/>
                  </a:lnTo>
                  <a:close/>
                  <a:moveTo>
                    <a:pt x="3014" y="4268"/>
                  </a:moveTo>
                  <a:lnTo>
                    <a:pt x="0" y="5366"/>
                  </a:lnTo>
                  <a:lnTo>
                    <a:pt x="0" y="5338"/>
                  </a:lnTo>
                  <a:lnTo>
                    <a:pt x="2998" y="4244"/>
                  </a:lnTo>
                  <a:lnTo>
                    <a:pt x="3014" y="4268"/>
                  </a:lnTo>
                  <a:close/>
                  <a:moveTo>
                    <a:pt x="2901" y="4105"/>
                  </a:moveTo>
                  <a:lnTo>
                    <a:pt x="0" y="5162"/>
                  </a:lnTo>
                  <a:lnTo>
                    <a:pt x="0" y="5133"/>
                  </a:lnTo>
                  <a:lnTo>
                    <a:pt x="2886" y="4081"/>
                  </a:lnTo>
                  <a:lnTo>
                    <a:pt x="2901" y="4105"/>
                  </a:lnTo>
                  <a:close/>
                  <a:moveTo>
                    <a:pt x="2790" y="3940"/>
                  </a:moveTo>
                  <a:lnTo>
                    <a:pt x="0" y="4959"/>
                  </a:lnTo>
                  <a:lnTo>
                    <a:pt x="0" y="4929"/>
                  </a:lnTo>
                  <a:lnTo>
                    <a:pt x="2774" y="3918"/>
                  </a:lnTo>
                  <a:lnTo>
                    <a:pt x="2790" y="3940"/>
                  </a:lnTo>
                  <a:close/>
                  <a:moveTo>
                    <a:pt x="2678" y="3777"/>
                  </a:moveTo>
                  <a:lnTo>
                    <a:pt x="0" y="4754"/>
                  </a:lnTo>
                  <a:lnTo>
                    <a:pt x="0" y="4725"/>
                  </a:lnTo>
                  <a:lnTo>
                    <a:pt x="2662" y="3755"/>
                  </a:lnTo>
                  <a:lnTo>
                    <a:pt x="2678" y="3777"/>
                  </a:lnTo>
                  <a:close/>
                  <a:moveTo>
                    <a:pt x="2566" y="3614"/>
                  </a:moveTo>
                  <a:lnTo>
                    <a:pt x="0" y="4550"/>
                  </a:lnTo>
                  <a:lnTo>
                    <a:pt x="0" y="4521"/>
                  </a:lnTo>
                  <a:lnTo>
                    <a:pt x="2550" y="3591"/>
                  </a:lnTo>
                  <a:lnTo>
                    <a:pt x="2566" y="3614"/>
                  </a:lnTo>
                  <a:close/>
                  <a:moveTo>
                    <a:pt x="2454" y="3451"/>
                  </a:moveTo>
                  <a:lnTo>
                    <a:pt x="0" y="4346"/>
                  </a:lnTo>
                  <a:lnTo>
                    <a:pt x="0" y="4318"/>
                  </a:lnTo>
                  <a:lnTo>
                    <a:pt x="2439" y="3428"/>
                  </a:lnTo>
                  <a:lnTo>
                    <a:pt x="2454" y="3451"/>
                  </a:lnTo>
                  <a:close/>
                  <a:moveTo>
                    <a:pt x="2342" y="3288"/>
                  </a:moveTo>
                  <a:lnTo>
                    <a:pt x="0" y="4142"/>
                  </a:lnTo>
                  <a:lnTo>
                    <a:pt x="0" y="4113"/>
                  </a:lnTo>
                  <a:lnTo>
                    <a:pt x="2327" y="3265"/>
                  </a:lnTo>
                  <a:lnTo>
                    <a:pt x="2342" y="3288"/>
                  </a:lnTo>
                  <a:close/>
                  <a:moveTo>
                    <a:pt x="2231" y="3125"/>
                  </a:moveTo>
                  <a:lnTo>
                    <a:pt x="0" y="3938"/>
                  </a:lnTo>
                  <a:lnTo>
                    <a:pt x="0" y="3909"/>
                  </a:lnTo>
                  <a:lnTo>
                    <a:pt x="2214" y="3102"/>
                  </a:lnTo>
                  <a:lnTo>
                    <a:pt x="2231" y="3125"/>
                  </a:lnTo>
                  <a:close/>
                  <a:moveTo>
                    <a:pt x="2119" y="2962"/>
                  </a:moveTo>
                  <a:lnTo>
                    <a:pt x="0" y="3734"/>
                  </a:lnTo>
                  <a:lnTo>
                    <a:pt x="0" y="3705"/>
                  </a:lnTo>
                  <a:lnTo>
                    <a:pt x="2102" y="2939"/>
                  </a:lnTo>
                  <a:lnTo>
                    <a:pt x="2119" y="2962"/>
                  </a:lnTo>
                  <a:close/>
                  <a:moveTo>
                    <a:pt x="2006" y="2798"/>
                  </a:moveTo>
                  <a:lnTo>
                    <a:pt x="0" y="3530"/>
                  </a:lnTo>
                  <a:lnTo>
                    <a:pt x="0" y="3501"/>
                  </a:lnTo>
                  <a:lnTo>
                    <a:pt x="1990" y="2776"/>
                  </a:lnTo>
                  <a:lnTo>
                    <a:pt x="2006" y="2798"/>
                  </a:lnTo>
                  <a:close/>
                  <a:moveTo>
                    <a:pt x="1670" y="2309"/>
                  </a:moveTo>
                  <a:lnTo>
                    <a:pt x="0" y="2918"/>
                  </a:lnTo>
                  <a:lnTo>
                    <a:pt x="0" y="2889"/>
                  </a:lnTo>
                  <a:lnTo>
                    <a:pt x="1655" y="2285"/>
                  </a:lnTo>
                  <a:lnTo>
                    <a:pt x="1670" y="2309"/>
                  </a:lnTo>
                  <a:close/>
                  <a:moveTo>
                    <a:pt x="1559" y="2146"/>
                  </a:moveTo>
                  <a:lnTo>
                    <a:pt x="0" y="2713"/>
                  </a:lnTo>
                  <a:lnTo>
                    <a:pt x="0" y="2685"/>
                  </a:lnTo>
                  <a:lnTo>
                    <a:pt x="1543" y="2122"/>
                  </a:lnTo>
                  <a:lnTo>
                    <a:pt x="1559" y="2146"/>
                  </a:lnTo>
                  <a:close/>
                  <a:moveTo>
                    <a:pt x="1447" y="1983"/>
                  </a:moveTo>
                  <a:lnTo>
                    <a:pt x="0" y="2510"/>
                  </a:lnTo>
                  <a:lnTo>
                    <a:pt x="0" y="2481"/>
                  </a:lnTo>
                  <a:lnTo>
                    <a:pt x="1431" y="1959"/>
                  </a:lnTo>
                  <a:lnTo>
                    <a:pt x="1447" y="1983"/>
                  </a:lnTo>
                  <a:close/>
                  <a:moveTo>
                    <a:pt x="1335" y="1819"/>
                  </a:moveTo>
                  <a:lnTo>
                    <a:pt x="0" y="2306"/>
                  </a:lnTo>
                  <a:lnTo>
                    <a:pt x="0" y="2277"/>
                  </a:lnTo>
                  <a:lnTo>
                    <a:pt x="1319" y="1796"/>
                  </a:lnTo>
                  <a:lnTo>
                    <a:pt x="1335" y="1819"/>
                  </a:lnTo>
                  <a:close/>
                  <a:moveTo>
                    <a:pt x="1223" y="1655"/>
                  </a:moveTo>
                  <a:lnTo>
                    <a:pt x="0" y="2102"/>
                  </a:lnTo>
                  <a:lnTo>
                    <a:pt x="0" y="2072"/>
                  </a:lnTo>
                  <a:lnTo>
                    <a:pt x="1207" y="1633"/>
                  </a:lnTo>
                  <a:lnTo>
                    <a:pt x="1223" y="1655"/>
                  </a:lnTo>
                  <a:close/>
                  <a:moveTo>
                    <a:pt x="1111" y="1492"/>
                  </a:moveTo>
                  <a:lnTo>
                    <a:pt x="0" y="1898"/>
                  </a:lnTo>
                  <a:lnTo>
                    <a:pt x="0" y="1868"/>
                  </a:lnTo>
                  <a:lnTo>
                    <a:pt x="1095" y="1469"/>
                  </a:lnTo>
                  <a:lnTo>
                    <a:pt x="1111" y="1492"/>
                  </a:lnTo>
                  <a:close/>
                  <a:moveTo>
                    <a:pt x="999" y="1329"/>
                  </a:moveTo>
                  <a:lnTo>
                    <a:pt x="0" y="1693"/>
                  </a:lnTo>
                  <a:lnTo>
                    <a:pt x="0" y="1665"/>
                  </a:lnTo>
                  <a:lnTo>
                    <a:pt x="983" y="1306"/>
                  </a:lnTo>
                  <a:lnTo>
                    <a:pt x="999" y="1329"/>
                  </a:lnTo>
                  <a:close/>
                  <a:moveTo>
                    <a:pt x="887" y="1166"/>
                  </a:moveTo>
                  <a:lnTo>
                    <a:pt x="0" y="1489"/>
                  </a:lnTo>
                  <a:lnTo>
                    <a:pt x="0" y="1461"/>
                  </a:lnTo>
                  <a:lnTo>
                    <a:pt x="871" y="1143"/>
                  </a:lnTo>
                  <a:lnTo>
                    <a:pt x="887" y="1166"/>
                  </a:lnTo>
                  <a:close/>
                  <a:moveTo>
                    <a:pt x="775" y="1003"/>
                  </a:moveTo>
                  <a:lnTo>
                    <a:pt x="0" y="1285"/>
                  </a:lnTo>
                  <a:lnTo>
                    <a:pt x="0" y="1257"/>
                  </a:lnTo>
                  <a:lnTo>
                    <a:pt x="759" y="980"/>
                  </a:lnTo>
                  <a:lnTo>
                    <a:pt x="775" y="1003"/>
                  </a:lnTo>
                  <a:close/>
                  <a:moveTo>
                    <a:pt x="663" y="839"/>
                  </a:moveTo>
                  <a:lnTo>
                    <a:pt x="0" y="1082"/>
                  </a:lnTo>
                  <a:lnTo>
                    <a:pt x="0" y="1052"/>
                  </a:lnTo>
                  <a:lnTo>
                    <a:pt x="648" y="817"/>
                  </a:lnTo>
                  <a:lnTo>
                    <a:pt x="663" y="839"/>
                  </a:lnTo>
                  <a:close/>
                  <a:moveTo>
                    <a:pt x="551" y="676"/>
                  </a:moveTo>
                  <a:lnTo>
                    <a:pt x="0" y="878"/>
                  </a:lnTo>
                  <a:lnTo>
                    <a:pt x="0" y="848"/>
                  </a:lnTo>
                  <a:lnTo>
                    <a:pt x="536" y="654"/>
                  </a:lnTo>
                  <a:lnTo>
                    <a:pt x="551" y="676"/>
                  </a:lnTo>
                  <a:close/>
                  <a:moveTo>
                    <a:pt x="439" y="513"/>
                  </a:moveTo>
                  <a:lnTo>
                    <a:pt x="0" y="673"/>
                  </a:lnTo>
                  <a:lnTo>
                    <a:pt x="0" y="644"/>
                  </a:lnTo>
                  <a:lnTo>
                    <a:pt x="424" y="490"/>
                  </a:lnTo>
                  <a:lnTo>
                    <a:pt x="439" y="513"/>
                  </a:lnTo>
                  <a:close/>
                  <a:moveTo>
                    <a:pt x="328" y="350"/>
                  </a:moveTo>
                  <a:lnTo>
                    <a:pt x="0" y="469"/>
                  </a:lnTo>
                  <a:lnTo>
                    <a:pt x="0" y="441"/>
                  </a:lnTo>
                  <a:lnTo>
                    <a:pt x="311" y="326"/>
                  </a:lnTo>
                  <a:lnTo>
                    <a:pt x="328" y="35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65" name="Freeform 7"/>
            <p:cNvSpPr/>
            <p:nvPr/>
          </p:nvSpPr>
          <p:spPr bwMode="auto">
            <a:xfrm>
              <a:off x="3608388" y="2841626"/>
              <a:ext cx="1035050" cy="384175"/>
            </a:xfrm>
            <a:custGeom>
              <a:avLst/>
              <a:gdLst/>
              <a:ahLst/>
              <a:cxnLst>
                <a:cxn ang="0">
                  <a:pos x="3909" y="23"/>
                </a:cxn>
                <a:cxn ang="0">
                  <a:pos x="0" y="1448"/>
                </a:cxn>
                <a:cxn ang="0">
                  <a:pos x="0" y="1419"/>
                </a:cxn>
                <a:cxn ang="0">
                  <a:pos x="3893" y="0"/>
                </a:cxn>
                <a:cxn ang="0">
                  <a:pos x="3909" y="23"/>
                </a:cxn>
              </a:cxnLst>
              <a:rect l="0" t="0" r="r" b="b"/>
              <a:pathLst>
                <a:path w="3909" h="1448">
                  <a:moveTo>
                    <a:pt x="3909" y="23"/>
                  </a:moveTo>
                  <a:lnTo>
                    <a:pt x="0" y="1448"/>
                  </a:lnTo>
                  <a:lnTo>
                    <a:pt x="0" y="1419"/>
                  </a:lnTo>
                  <a:lnTo>
                    <a:pt x="3893" y="0"/>
                  </a:lnTo>
                  <a:lnTo>
                    <a:pt x="3909" y="23"/>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66" name="Freeform 8"/>
            <p:cNvSpPr/>
            <p:nvPr/>
          </p:nvSpPr>
          <p:spPr bwMode="auto">
            <a:xfrm>
              <a:off x="3148013" y="1163638"/>
              <a:ext cx="596900" cy="858838"/>
            </a:xfrm>
            <a:custGeom>
              <a:avLst/>
              <a:gdLst/>
              <a:ahLst/>
              <a:cxnLst>
                <a:cxn ang="0">
                  <a:pos x="2257" y="39"/>
                </a:cxn>
                <a:cxn ang="0">
                  <a:pos x="56" y="3249"/>
                </a:cxn>
                <a:cxn ang="0">
                  <a:pos x="0" y="3211"/>
                </a:cxn>
                <a:cxn ang="0">
                  <a:pos x="2201" y="0"/>
                </a:cxn>
                <a:cxn ang="0">
                  <a:pos x="2257" y="39"/>
                </a:cxn>
              </a:cxnLst>
              <a:rect l="0" t="0" r="r" b="b"/>
              <a:pathLst>
                <a:path w="2257" h="3249">
                  <a:moveTo>
                    <a:pt x="2257" y="39"/>
                  </a:moveTo>
                  <a:lnTo>
                    <a:pt x="56" y="3249"/>
                  </a:lnTo>
                  <a:lnTo>
                    <a:pt x="0" y="3211"/>
                  </a:lnTo>
                  <a:lnTo>
                    <a:pt x="2201" y="0"/>
                  </a:lnTo>
                  <a:lnTo>
                    <a:pt x="2257" y="39"/>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67" name="Freeform 9"/>
            <p:cNvSpPr/>
            <p:nvPr/>
          </p:nvSpPr>
          <p:spPr bwMode="auto">
            <a:xfrm>
              <a:off x="2630488" y="2063751"/>
              <a:ext cx="496888" cy="712788"/>
            </a:xfrm>
            <a:custGeom>
              <a:avLst/>
              <a:gdLst/>
              <a:ahLst/>
              <a:cxnLst>
                <a:cxn ang="0">
                  <a:pos x="1877" y="38"/>
                </a:cxn>
                <a:cxn ang="0">
                  <a:pos x="56" y="2694"/>
                </a:cxn>
                <a:cxn ang="0">
                  <a:pos x="0" y="2655"/>
                </a:cxn>
                <a:cxn ang="0">
                  <a:pos x="1821" y="0"/>
                </a:cxn>
                <a:cxn ang="0">
                  <a:pos x="1877" y="38"/>
                </a:cxn>
              </a:cxnLst>
              <a:rect l="0" t="0" r="r" b="b"/>
              <a:pathLst>
                <a:path w="1877" h="2694">
                  <a:moveTo>
                    <a:pt x="1877" y="38"/>
                  </a:moveTo>
                  <a:lnTo>
                    <a:pt x="56" y="2694"/>
                  </a:lnTo>
                  <a:lnTo>
                    <a:pt x="0" y="2655"/>
                  </a:lnTo>
                  <a:lnTo>
                    <a:pt x="1821" y="0"/>
                  </a:lnTo>
                  <a:lnTo>
                    <a:pt x="1877" y="38"/>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68" name="Freeform 10"/>
            <p:cNvSpPr/>
            <p:nvPr/>
          </p:nvSpPr>
          <p:spPr bwMode="auto">
            <a:xfrm>
              <a:off x="2124075" y="2811463"/>
              <a:ext cx="492125" cy="706438"/>
            </a:xfrm>
            <a:custGeom>
              <a:avLst/>
              <a:gdLst/>
              <a:ahLst/>
              <a:cxnLst>
                <a:cxn ang="0">
                  <a:pos x="1861" y="39"/>
                </a:cxn>
                <a:cxn ang="0">
                  <a:pos x="56" y="2672"/>
                </a:cxn>
                <a:cxn ang="0">
                  <a:pos x="0" y="2633"/>
                </a:cxn>
                <a:cxn ang="0">
                  <a:pos x="1805" y="0"/>
                </a:cxn>
                <a:cxn ang="0">
                  <a:pos x="1861" y="39"/>
                </a:cxn>
              </a:cxnLst>
              <a:rect l="0" t="0" r="r" b="b"/>
              <a:pathLst>
                <a:path w="1861" h="2672">
                  <a:moveTo>
                    <a:pt x="1861" y="39"/>
                  </a:moveTo>
                  <a:lnTo>
                    <a:pt x="56" y="2672"/>
                  </a:lnTo>
                  <a:lnTo>
                    <a:pt x="0" y="2633"/>
                  </a:lnTo>
                  <a:lnTo>
                    <a:pt x="1805" y="0"/>
                  </a:lnTo>
                  <a:lnTo>
                    <a:pt x="1861" y="39"/>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69" name="Freeform 11"/>
            <p:cNvSpPr/>
            <p:nvPr/>
          </p:nvSpPr>
          <p:spPr bwMode="auto">
            <a:xfrm>
              <a:off x="1509713" y="3563938"/>
              <a:ext cx="588963" cy="849313"/>
            </a:xfrm>
            <a:custGeom>
              <a:avLst/>
              <a:gdLst/>
              <a:ahLst/>
              <a:cxnLst>
                <a:cxn ang="0">
                  <a:pos x="2229" y="38"/>
                </a:cxn>
                <a:cxn ang="0">
                  <a:pos x="56" y="3207"/>
                </a:cxn>
                <a:cxn ang="0">
                  <a:pos x="0" y="3169"/>
                </a:cxn>
                <a:cxn ang="0">
                  <a:pos x="2173" y="0"/>
                </a:cxn>
                <a:cxn ang="0">
                  <a:pos x="2229" y="38"/>
                </a:cxn>
              </a:cxnLst>
              <a:rect l="0" t="0" r="r" b="b"/>
              <a:pathLst>
                <a:path w="2229" h="3207">
                  <a:moveTo>
                    <a:pt x="2229" y="38"/>
                  </a:moveTo>
                  <a:lnTo>
                    <a:pt x="56" y="3207"/>
                  </a:lnTo>
                  <a:lnTo>
                    <a:pt x="0" y="3169"/>
                  </a:lnTo>
                  <a:lnTo>
                    <a:pt x="2173" y="0"/>
                  </a:lnTo>
                  <a:lnTo>
                    <a:pt x="2229" y="38"/>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70" name="Freeform 12"/>
            <p:cNvSpPr/>
            <p:nvPr/>
          </p:nvSpPr>
          <p:spPr bwMode="auto">
            <a:xfrm>
              <a:off x="5129213" y="3563938"/>
              <a:ext cx="590550" cy="849313"/>
            </a:xfrm>
            <a:custGeom>
              <a:avLst/>
              <a:gdLst/>
              <a:ahLst/>
              <a:cxnLst>
                <a:cxn ang="0">
                  <a:pos x="56" y="0"/>
                </a:cxn>
                <a:cxn ang="0">
                  <a:pos x="2230" y="3171"/>
                </a:cxn>
                <a:cxn ang="0">
                  <a:pos x="2174" y="3209"/>
                </a:cxn>
                <a:cxn ang="0">
                  <a:pos x="0" y="38"/>
                </a:cxn>
                <a:cxn ang="0">
                  <a:pos x="56" y="0"/>
                </a:cxn>
              </a:cxnLst>
              <a:rect l="0" t="0" r="r" b="b"/>
              <a:pathLst>
                <a:path w="2230" h="3209">
                  <a:moveTo>
                    <a:pt x="56" y="0"/>
                  </a:moveTo>
                  <a:lnTo>
                    <a:pt x="2230" y="3171"/>
                  </a:lnTo>
                  <a:lnTo>
                    <a:pt x="2174" y="3209"/>
                  </a:lnTo>
                  <a:lnTo>
                    <a:pt x="0" y="38"/>
                  </a:lnTo>
                  <a:lnTo>
                    <a:pt x="56"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71" name="Freeform 13"/>
            <p:cNvSpPr/>
            <p:nvPr/>
          </p:nvSpPr>
          <p:spPr bwMode="auto">
            <a:xfrm>
              <a:off x="4616450" y="2814638"/>
              <a:ext cx="492125" cy="706438"/>
            </a:xfrm>
            <a:custGeom>
              <a:avLst/>
              <a:gdLst/>
              <a:ahLst/>
              <a:cxnLst>
                <a:cxn ang="0">
                  <a:pos x="56" y="0"/>
                </a:cxn>
                <a:cxn ang="0">
                  <a:pos x="1858" y="2627"/>
                </a:cxn>
                <a:cxn ang="0">
                  <a:pos x="1802" y="2666"/>
                </a:cxn>
                <a:cxn ang="0">
                  <a:pos x="0" y="37"/>
                </a:cxn>
                <a:cxn ang="0">
                  <a:pos x="56" y="0"/>
                </a:cxn>
              </a:cxnLst>
              <a:rect l="0" t="0" r="r" b="b"/>
              <a:pathLst>
                <a:path w="1858" h="2666">
                  <a:moveTo>
                    <a:pt x="56" y="0"/>
                  </a:moveTo>
                  <a:lnTo>
                    <a:pt x="1858" y="2627"/>
                  </a:lnTo>
                  <a:lnTo>
                    <a:pt x="1802" y="2666"/>
                  </a:lnTo>
                  <a:lnTo>
                    <a:pt x="0" y="37"/>
                  </a:lnTo>
                  <a:lnTo>
                    <a:pt x="56"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72" name="Freeform 14"/>
            <p:cNvSpPr/>
            <p:nvPr/>
          </p:nvSpPr>
          <p:spPr bwMode="auto">
            <a:xfrm>
              <a:off x="4102100" y="2065338"/>
              <a:ext cx="485775" cy="695325"/>
            </a:xfrm>
            <a:custGeom>
              <a:avLst/>
              <a:gdLst/>
              <a:ahLst/>
              <a:cxnLst>
                <a:cxn ang="0">
                  <a:pos x="56" y="0"/>
                </a:cxn>
                <a:cxn ang="0">
                  <a:pos x="1832" y="2591"/>
                </a:cxn>
                <a:cxn ang="0">
                  <a:pos x="1776" y="2629"/>
                </a:cxn>
                <a:cxn ang="0">
                  <a:pos x="0" y="38"/>
                </a:cxn>
                <a:cxn ang="0">
                  <a:pos x="56" y="0"/>
                </a:cxn>
              </a:cxnLst>
              <a:rect l="0" t="0" r="r" b="b"/>
              <a:pathLst>
                <a:path w="1832" h="2629">
                  <a:moveTo>
                    <a:pt x="56" y="0"/>
                  </a:moveTo>
                  <a:lnTo>
                    <a:pt x="1832" y="2591"/>
                  </a:lnTo>
                  <a:lnTo>
                    <a:pt x="1776" y="2629"/>
                  </a:lnTo>
                  <a:lnTo>
                    <a:pt x="0" y="38"/>
                  </a:lnTo>
                  <a:lnTo>
                    <a:pt x="56"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73" name="Freeform 15"/>
            <p:cNvSpPr/>
            <p:nvPr/>
          </p:nvSpPr>
          <p:spPr bwMode="auto">
            <a:xfrm>
              <a:off x="3484563" y="1163638"/>
              <a:ext cx="587375" cy="844550"/>
            </a:xfrm>
            <a:custGeom>
              <a:avLst/>
              <a:gdLst/>
              <a:ahLst/>
              <a:cxnLst>
                <a:cxn ang="0">
                  <a:pos x="56" y="0"/>
                </a:cxn>
                <a:cxn ang="0">
                  <a:pos x="2220" y="3157"/>
                </a:cxn>
                <a:cxn ang="0">
                  <a:pos x="2164" y="3194"/>
                </a:cxn>
                <a:cxn ang="0">
                  <a:pos x="0" y="39"/>
                </a:cxn>
                <a:cxn ang="0">
                  <a:pos x="56" y="0"/>
                </a:cxn>
              </a:cxnLst>
              <a:rect l="0" t="0" r="r" b="b"/>
              <a:pathLst>
                <a:path w="2220" h="3194">
                  <a:moveTo>
                    <a:pt x="56" y="0"/>
                  </a:moveTo>
                  <a:lnTo>
                    <a:pt x="2220" y="3157"/>
                  </a:lnTo>
                  <a:lnTo>
                    <a:pt x="2164" y="3194"/>
                  </a:lnTo>
                  <a:lnTo>
                    <a:pt x="0" y="39"/>
                  </a:lnTo>
                  <a:lnTo>
                    <a:pt x="56"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74" name="Freeform 16"/>
            <p:cNvSpPr/>
            <p:nvPr/>
          </p:nvSpPr>
          <p:spPr bwMode="auto">
            <a:xfrm>
              <a:off x="1457325" y="4152901"/>
              <a:ext cx="2339975" cy="868363"/>
            </a:xfrm>
            <a:custGeom>
              <a:avLst/>
              <a:gdLst/>
              <a:ahLst/>
              <a:cxnLst>
                <a:cxn ang="0">
                  <a:pos x="23" y="0"/>
                </a:cxn>
                <a:cxn ang="0">
                  <a:pos x="8846" y="3216"/>
                </a:cxn>
                <a:cxn ang="0">
                  <a:pos x="8823" y="3281"/>
                </a:cxn>
                <a:cxn ang="0">
                  <a:pos x="0" y="64"/>
                </a:cxn>
                <a:cxn ang="0">
                  <a:pos x="23" y="0"/>
                </a:cxn>
              </a:cxnLst>
              <a:rect l="0" t="0" r="r" b="b"/>
              <a:pathLst>
                <a:path w="8846" h="3281">
                  <a:moveTo>
                    <a:pt x="23" y="0"/>
                  </a:moveTo>
                  <a:lnTo>
                    <a:pt x="8846" y="3216"/>
                  </a:lnTo>
                  <a:lnTo>
                    <a:pt x="8823" y="3281"/>
                  </a:lnTo>
                  <a:lnTo>
                    <a:pt x="0" y="64"/>
                  </a:lnTo>
                  <a:lnTo>
                    <a:pt x="23"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75" name="Freeform 17"/>
            <p:cNvSpPr/>
            <p:nvPr/>
          </p:nvSpPr>
          <p:spPr bwMode="auto">
            <a:xfrm>
              <a:off x="3432175" y="4152901"/>
              <a:ext cx="2339975" cy="868363"/>
            </a:xfrm>
            <a:custGeom>
              <a:avLst/>
              <a:gdLst/>
              <a:ahLst/>
              <a:cxnLst>
                <a:cxn ang="0">
                  <a:pos x="8846" y="64"/>
                </a:cxn>
                <a:cxn ang="0">
                  <a:pos x="23" y="3281"/>
                </a:cxn>
                <a:cxn ang="0">
                  <a:pos x="0" y="3216"/>
                </a:cxn>
                <a:cxn ang="0">
                  <a:pos x="8823" y="0"/>
                </a:cxn>
                <a:cxn ang="0">
                  <a:pos x="8846" y="64"/>
                </a:cxn>
              </a:cxnLst>
              <a:rect l="0" t="0" r="r" b="b"/>
              <a:pathLst>
                <a:path w="8846" h="3281">
                  <a:moveTo>
                    <a:pt x="8846" y="64"/>
                  </a:moveTo>
                  <a:lnTo>
                    <a:pt x="23" y="3281"/>
                  </a:lnTo>
                  <a:lnTo>
                    <a:pt x="0" y="3216"/>
                  </a:lnTo>
                  <a:lnTo>
                    <a:pt x="8823" y="0"/>
                  </a:lnTo>
                  <a:lnTo>
                    <a:pt x="8846" y="64"/>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76" name="Freeform 18"/>
            <p:cNvSpPr/>
            <p:nvPr/>
          </p:nvSpPr>
          <p:spPr bwMode="auto">
            <a:xfrm>
              <a:off x="3609975" y="2071688"/>
              <a:ext cx="571500" cy="222250"/>
            </a:xfrm>
            <a:custGeom>
              <a:avLst/>
              <a:gdLst/>
              <a:ahLst/>
              <a:cxnLst>
                <a:cxn ang="0">
                  <a:pos x="2159" y="64"/>
                </a:cxn>
                <a:cxn ang="0">
                  <a:pos x="23" y="843"/>
                </a:cxn>
                <a:cxn ang="0">
                  <a:pos x="0" y="779"/>
                </a:cxn>
                <a:cxn ang="0">
                  <a:pos x="2137" y="0"/>
                </a:cxn>
                <a:cxn ang="0">
                  <a:pos x="2159" y="64"/>
                </a:cxn>
              </a:cxnLst>
              <a:rect l="0" t="0" r="r" b="b"/>
              <a:pathLst>
                <a:path w="2159" h="843">
                  <a:moveTo>
                    <a:pt x="2159" y="64"/>
                  </a:moveTo>
                  <a:lnTo>
                    <a:pt x="23" y="843"/>
                  </a:lnTo>
                  <a:lnTo>
                    <a:pt x="0" y="779"/>
                  </a:lnTo>
                  <a:lnTo>
                    <a:pt x="2137" y="0"/>
                  </a:lnTo>
                  <a:lnTo>
                    <a:pt x="2159" y="64"/>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77" name="Freeform 19"/>
            <p:cNvSpPr/>
            <p:nvPr/>
          </p:nvSpPr>
          <p:spPr bwMode="auto">
            <a:xfrm>
              <a:off x="3606800" y="1958976"/>
              <a:ext cx="488950" cy="192088"/>
            </a:xfrm>
            <a:custGeom>
              <a:avLst/>
              <a:gdLst/>
              <a:ahLst/>
              <a:cxnLst>
                <a:cxn ang="0">
                  <a:pos x="1848" y="63"/>
                </a:cxn>
                <a:cxn ang="0">
                  <a:pos x="24" y="729"/>
                </a:cxn>
                <a:cxn ang="0">
                  <a:pos x="0" y="664"/>
                </a:cxn>
                <a:cxn ang="0">
                  <a:pos x="1825" y="0"/>
                </a:cxn>
                <a:cxn ang="0">
                  <a:pos x="1848" y="63"/>
                </a:cxn>
              </a:cxnLst>
              <a:rect l="0" t="0" r="r" b="b"/>
              <a:pathLst>
                <a:path w="1848" h="729">
                  <a:moveTo>
                    <a:pt x="1848" y="63"/>
                  </a:moveTo>
                  <a:lnTo>
                    <a:pt x="24" y="729"/>
                  </a:lnTo>
                  <a:lnTo>
                    <a:pt x="0" y="664"/>
                  </a:lnTo>
                  <a:lnTo>
                    <a:pt x="1825" y="0"/>
                  </a:lnTo>
                  <a:lnTo>
                    <a:pt x="1848" y="63"/>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78" name="Freeform 20"/>
            <p:cNvSpPr/>
            <p:nvPr/>
          </p:nvSpPr>
          <p:spPr bwMode="auto">
            <a:xfrm>
              <a:off x="2090738" y="3451226"/>
              <a:ext cx="1528763" cy="571500"/>
            </a:xfrm>
            <a:custGeom>
              <a:avLst/>
              <a:gdLst/>
              <a:ahLst/>
              <a:cxnLst>
                <a:cxn ang="0">
                  <a:pos x="24" y="0"/>
                </a:cxn>
                <a:cxn ang="0">
                  <a:pos x="5774" y="2096"/>
                </a:cxn>
                <a:cxn ang="0">
                  <a:pos x="5751" y="2161"/>
                </a:cxn>
                <a:cxn ang="0">
                  <a:pos x="0" y="64"/>
                </a:cxn>
                <a:cxn ang="0">
                  <a:pos x="24" y="0"/>
                </a:cxn>
              </a:cxnLst>
              <a:rect l="0" t="0" r="r" b="b"/>
              <a:pathLst>
                <a:path w="5774" h="2161">
                  <a:moveTo>
                    <a:pt x="24" y="0"/>
                  </a:moveTo>
                  <a:lnTo>
                    <a:pt x="5774" y="2096"/>
                  </a:lnTo>
                  <a:lnTo>
                    <a:pt x="5751" y="2161"/>
                  </a:lnTo>
                  <a:lnTo>
                    <a:pt x="0" y="64"/>
                  </a:lnTo>
                  <a:lnTo>
                    <a:pt x="24"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79" name="Freeform 21"/>
            <p:cNvSpPr/>
            <p:nvPr/>
          </p:nvSpPr>
          <p:spPr bwMode="auto">
            <a:xfrm>
              <a:off x="3613150" y="3451226"/>
              <a:ext cx="1527175" cy="571500"/>
            </a:xfrm>
            <a:custGeom>
              <a:avLst/>
              <a:gdLst/>
              <a:ahLst/>
              <a:cxnLst>
                <a:cxn ang="0">
                  <a:pos x="5774" y="64"/>
                </a:cxn>
                <a:cxn ang="0">
                  <a:pos x="23" y="2161"/>
                </a:cxn>
                <a:cxn ang="0">
                  <a:pos x="0" y="2096"/>
                </a:cxn>
                <a:cxn ang="0">
                  <a:pos x="5750" y="0"/>
                </a:cxn>
                <a:cxn ang="0">
                  <a:pos x="5774" y="64"/>
                </a:cxn>
              </a:cxnLst>
              <a:rect l="0" t="0" r="r" b="b"/>
              <a:pathLst>
                <a:path w="5774" h="2161">
                  <a:moveTo>
                    <a:pt x="5774" y="64"/>
                  </a:moveTo>
                  <a:lnTo>
                    <a:pt x="23" y="2161"/>
                  </a:lnTo>
                  <a:lnTo>
                    <a:pt x="0" y="2096"/>
                  </a:lnTo>
                  <a:lnTo>
                    <a:pt x="5750" y="0"/>
                  </a:lnTo>
                  <a:lnTo>
                    <a:pt x="5774" y="64"/>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80" name="Freeform 22"/>
            <p:cNvSpPr/>
            <p:nvPr/>
          </p:nvSpPr>
          <p:spPr bwMode="auto">
            <a:xfrm>
              <a:off x="2538413" y="2822576"/>
              <a:ext cx="1077913" cy="407988"/>
            </a:xfrm>
            <a:custGeom>
              <a:avLst/>
              <a:gdLst/>
              <a:ahLst/>
              <a:cxnLst>
                <a:cxn ang="0">
                  <a:pos x="24" y="0"/>
                </a:cxn>
                <a:cxn ang="0">
                  <a:pos x="4073" y="1477"/>
                </a:cxn>
                <a:cxn ang="0">
                  <a:pos x="4050" y="1540"/>
                </a:cxn>
                <a:cxn ang="0">
                  <a:pos x="0" y="65"/>
                </a:cxn>
                <a:cxn ang="0">
                  <a:pos x="24" y="0"/>
                </a:cxn>
              </a:cxnLst>
              <a:rect l="0" t="0" r="r" b="b"/>
              <a:pathLst>
                <a:path w="4073" h="1540">
                  <a:moveTo>
                    <a:pt x="24" y="0"/>
                  </a:moveTo>
                  <a:lnTo>
                    <a:pt x="4073" y="1477"/>
                  </a:lnTo>
                  <a:lnTo>
                    <a:pt x="4050" y="1540"/>
                  </a:lnTo>
                  <a:lnTo>
                    <a:pt x="0" y="65"/>
                  </a:lnTo>
                  <a:lnTo>
                    <a:pt x="24"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81" name="Freeform 23"/>
            <p:cNvSpPr/>
            <p:nvPr/>
          </p:nvSpPr>
          <p:spPr bwMode="auto">
            <a:xfrm>
              <a:off x="3609975" y="2822576"/>
              <a:ext cx="1077913" cy="407988"/>
            </a:xfrm>
            <a:custGeom>
              <a:avLst/>
              <a:gdLst/>
              <a:ahLst/>
              <a:cxnLst>
                <a:cxn ang="0">
                  <a:pos x="4073" y="65"/>
                </a:cxn>
                <a:cxn ang="0">
                  <a:pos x="23" y="1540"/>
                </a:cxn>
                <a:cxn ang="0">
                  <a:pos x="0" y="1477"/>
                </a:cxn>
                <a:cxn ang="0">
                  <a:pos x="4050" y="0"/>
                </a:cxn>
                <a:cxn ang="0">
                  <a:pos x="4073" y="65"/>
                </a:cxn>
              </a:cxnLst>
              <a:rect l="0" t="0" r="r" b="b"/>
              <a:pathLst>
                <a:path w="4073" h="1540">
                  <a:moveTo>
                    <a:pt x="4073" y="65"/>
                  </a:moveTo>
                  <a:lnTo>
                    <a:pt x="23" y="1540"/>
                  </a:lnTo>
                  <a:lnTo>
                    <a:pt x="0" y="1477"/>
                  </a:lnTo>
                  <a:lnTo>
                    <a:pt x="4050" y="0"/>
                  </a:lnTo>
                  <a:lnTo>
                    <a:pt x="4073" y="65"/>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82" name="Freeform 24"/>
            <p:cNvSpPr/>
            <p:nvPr/>
          </p:nvSpPr>
          <p:spPr bwMode="auto">
            <a:xfrm>
              <a:off x="2617788" y="2708276"/>
              <a:ext cx="998538" cy="377825"/>
            </a:xfrm>
            <a:custGeom>
              <a:avLst/>
              <a:gdLst/>
              <a:ahLst/>
              <a:cxnLst>
                <a:cxn ang="0">
                  <a:pos x="23" y="0"/>
                </a:cxn>
                <a:cxn ang="0">
                  <a:pos x="3769" y="1366"/>
                </a:cxn>
                <a:cxn ang="0">
                  <a:pos x="3746" y="1429"/>
                </a:cxn>
                <a:cxn ang="0">
                  <a:pos x="0" y="63"/>
                </a:cxn>
                <a:cxn ang="0">
                  <a:pos x="23" y="0"/>
                </a:cxn>
              </a:cxnLst>
              <a:rect l="0" t="0" r="r" b="b"/>
              <a:pathLst>
                <a:path w="3769" h="1429">
                  <a:moveTo>
                    <a:pt x="23" y="0"/>
                  </a:moveTo>
                  <a:lnTo>
                    <a:pt x="3769" y="1366"/>
                  </a:lnTo>
                  <a:lnTo>
                    <a:pt x="3746" y="1429"/>
                  </a:lnTo>
                  <a:lnTo>
                    <a:pt x="0" y="63"/>
                  </a:lnTo>
                  <a:lnTo>
                    <a:pt x="23"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83" name="Freeform 25"/>
            <p:cNvSpPr/>
            <p:nvPr/>
          </p:nvSpPr>
          <p:spPr bwMode="auto">
            <a:xfrm>
              <a:off x="3616325" y="2708276"/>
              <a:ext cx="996950" cy="377825"/>
            </a:xfrm>
            <a:custGeom>
              <a:avLst/>
              <a:gdLst/>
              <a:ahLst/>
              <a:cxnLst>
                <a:cxn ang="0">
                  <a:pos x="3769" y="63"/>
                </a:cxn>
                <a:cxn ang="0">
                  <a:pos x="24" y="1429"/>
                </a:cxn>
                <a:cxn ang="0">
                  <a:pos x="0" y="1366"/>
                </a:cxn>
                <a:cxn ang="0">
                  <a:pos x="3746" y="0"/>
                </a:cxn>
                <a:cxn ang="0">
                  <a:pos x="3769" y="63"/>
                </a:cxn>
              </a:cxnLst>
              <a:rect l="0" t="0" r="r" b="b"/>
              <a:pathLst>
                <a:path w="3769" h="1429">
                  <a:moveTo>
                    <a:pt x="3769" y="63"/>
                  </a:moveTo>
                  <a:lnTo>
                    <a:pt x="24" y="1429"/>
                  </a:lnTo>
                  <a:lnTo>
                    <a:pt x="0" y="1366"/>
                  </a:lnTo>
                  <a:lnTo>
                    <a:pt x="3746" y="0"/>
                  </a:lnTo>
                  <a:lnTo>
                    <a:pt x="3769" y="63"/>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84" name="Freeform 26"/>
            <p:cNvSpPr/>
            <p:nvPr/>
          </p:nvSpPr>
          <p:spPr bwMode="auto">
            <a:xfrm>
              <a:off x="3044825" y="2071688"/>
              <a:ext cx="571500" cy="222250"/>
            </a:xfrm>
            <a:custGeom>
              <a:avLst/>
              <a:gdLst/>
              <a:ahLst/>
              <a:cxnLst>
                <a:cxn ang="0">
                  <a:pos x="24" y="0"/>
                </a:cxn>
                <a:cxn ang="0">
                  <a:pos x="2160" y="779"/>
                </a:cxn>
                <a:cxn ang="0">
                  <a:pos x="2137" y="843"/>
                </a:cxn>
                <a:cxn ang="0">
                  <a:pos x="0" y="64"/>
                </a:cxn>
                <a:cxn ang="0">
                  <a:pos x="24" y="0"/>
                </a:cxn>
              </a:cxnLst>
              <a:rect l="0" t="0" r="r" b="b"/>
              <a:pathLst>
                <a:path w="2160" h="843">
                  <a:moveTo>
                    <a:pt x="24" y="0"/>
                  </a:moveTo>
                  <a:lnTo>
                    <a:pt x="2160" y="779"/>
                  </a:lnTo>
                  <a:lnTo>
                    <a:pt x="2137" y="843"/>
                  </a:lnTo>
                  <a:lnTo>
                    <a:pt x="0" y="64"/>
                  </a:lnTo>
                  <a:lnTo>
                    <a:pt x="24"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85" name="Freeform 27"/>
            <p:cNvSpPr/>
            <p:nvPr/>
          </p:nvSpPr>
          <p:spPr bwMode="auto">
            <a:xfrm>
              <a:off x="3130550" y="1958976"/>
              <a:ext cx="488950" cy="192088"/>
            </a:xfrm>
            <a:custGeom>
              <a:avLst/>
              <a:gdLst/>
              <a:ahLst/>
              <a:cxnLst>
                <a:cxn ang="0">
                  <a:pos x="24" y="0"/>
                </a:cxn>
                <a:cxn ang="0">
                  <a:pos x="1848" y="664"/>
                </a:cxn>
                <a:cxn ang="0">
                  <a:pos x="1825" y="729"/>
                </a:cxn>
                <a:cxn ang="0">
                  <a:pos x="0" y="63"/>
                </a:cxn>
                <a:cxn ang="0">
                  <a:pos x="24" y="0"/>
                </a:cxn>
              </a:cxnLst>
              <a:rect l="0" t="0" r="r" b="b"/>
              <a:pathLst>
                <a:path w="1848" h="729">
                  <a:moveTo>
                    <a:pt x="24" y="0"/>
                  </a:moveTo>
                  <a:lnTo>
                    <a:pt x="1848" y="664"/>
                  </a:lnTo>
                  <a:lnTo>
                    <a:pt x="1825" y="729"/>
                  </a:lnTo>
                  <a:lnTo>
                    <a:pt x="0" y="63"/>
                  </a:lnTo>
                  <a:lnTo>
                    <a:pt x="24"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86" name="Freeform 28"/>
            <p:cNvSpPr/>
            <p:nvPr/>
          </p:nvSpPr>
          <p:spPr bwMode="auto">
            <a:xfrm>
              <a:off x="2006600" y="3565526"/>
              <a:ext cx="1609725" cy="600075"/>
            </a:xfrm>
            <a:custGeom>
              <a:avLst/>
              <a:gdLst/>
              <a:ahLst/>
              <a:cxnLst>
                <a:cxn ang="0">
                  <a:pos x="24" y="0"/>
                </a:cxn>
                <a:cxn ang="0">
                  <a:pos x="6082" y="2209"/>
                </a:cxn>
                <a:cxn ang="0">
                  <a:pos x="6059" y="2273"/>
                </a:cxn>
                <a:cxn ang="0">
                  <a:pos x="0" y="63"/>
                </a:cxn>
                <a:cxn ang="0">
                  <a:pos x="24" y="0"/>
                </a:cxn>
              </a:cxnLst>
              <a:rect l="0" t="0" r="r" b="b"/>
              <a:pathLst>
                <a:path w="6082" h="2273">
                  <a:moveTo>
                    <a:pt x="24" y="0"/>
                  </a:moveTo>
                  <a:lnTo>
                    <a:pt x="6082" y="2209"/>
                  </a:lnTo>
                  <a:lnTo>
                    <a:pt x="6059" y="2273"/>
                  </a:lnTo>
                  <a:lnTo>
                    <a:pt x="0" y="63"/>
                  </a:lnTo>
                  <a:lnTo>
                    <a:pt x="24"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87" name="Freeform 29"/>
            <p:cNvSpPr/>
            <p:nvPr/>
          </p:nvSpPr>
          <p:spPr bwMode="auto">
            <a:xfrm>
              <a:off x="3616325" y="3565526"/>
              <a:ext cx="1608138" cy="600075"/>
            </a:xfrm>
            <a:custGeom>
              <a:avLst/>
              <a:gdLst/>
              <a:ahLst/>
              <a:cxnLst>
                <a:cxn ang="0">
                  <a:pos x="6082" y="63"/>
                </a:cxn>
                <a:cxn ang="0">
                  <a:pos x="24" y="2273"/>
                </a:cxn>
                <a:cxn ang="0">
                  <a:pos x="0" y="2209"/>
                </a:cxn>
                <a:cxn ang="0">
                  <a:pos x="6058" y="0"/>
                </a:cxn>
                <a:cxn ang="0">
                  <a:pos x="6082" y="63"/>
                </a:cxn>
              </a:cxnLst>
              <a:rect l="0" t="0" r="r" b="b"/>
              <a:pathLst>
                <a:path w="6082" h="2273">
                  <a:moveTo>
                    <a:pt x="6082" y="63"/>
                  </a:moveTo>
                  <a:lnTo>
                    <a:pt x="24" y="2273"/>
                  </a:lnTo>
                  <a:lnTo>
                    <a:pt x="0" y="2209"/>
                  </a:lnTo>
                  <a:lnTo>
                    <a:pt x="6058" y="0"/>
                  </a:lnTo>
                  <a:lnTo>
                    <a:pt x="6082" y="63"/>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88" name="Freeform 30"/>
            <p:cNvSpPr/>
            <p:nvPr/>
          </p:nvSpPr>
          <p:spPr bwMode="auto">
            <a:xfrm>
              <a:off x="1792288" y="3819526"/>
              <a:ext cx="36513" cy="23813"/>
            </a:xfrm>
            <a:custGeom>
              <a:avLst/>
              <a:gdLst/>
              <a:ahLst/>
              <a:cxnLst>
                <a:cxn ang="0">
                  <a:pos x="132" y="67"/>
                </a:cxn>
                <a:cxn ang="0">
                  <a:pos x="118" y="59"/>
                </a:cxn>
                <a:cxn ang="0">
                  <a:pos x="98" y="47"/>
                </a:cxn>
                <a:cxn ang="0">
                  <a:pos x="77" y="35"/>
                </a:cxn>
                <a:cxn ang="0">
                  <a:pos x="56" y="24"/>
                </a:cxn>
                <a:cxn ang="0">
                  <a:pos x="35" y="11"/>
                </a:cxn>
                <a:cxn ang="0">
                  <a:pos x="13" y="0"/>
                </a:cxn>
                <a:cxn ang="0">
                  <a:pos x="0" y="25"/>
                </a:cxn>
                <a:cxn ang="0">
                  <a:pos x="21" y="36"/>
                </a:cxn>
                <a:cxn ang="0">
                  <a:pos x="43" y="47"/>
                </a:cxn>
                <a:cxn ang="0">
                  <a:pos x="63" y="59"/>
                </a:cxn>
                <a:cxn ang="0">
                  <a:pos x="85" y="70"/>
                </a:cxn>
                <a:cxn ang="0">
                  <a:pos x="105" y="83"/>
                </a:cxn>
                <a:cxn ang="0">
                  <a:pos x="118" y="91"/>
                </a:cxn>
                <a:cxn ang="0">
                  <a:pos x="132" y="67"/>
                </a:cxn>
              </a:cxnLst>
              <a:rect l="0" t="0" r="r" b="b"/>
              <a:pathLst>
                <a:path w="132" h="91">
                  <a:moveTo>
                    <a:pt x="132" y="67"/>
                  </a:moveTo>
                  <a:lnTo>
                    <a:pt x="118" y="59"/>
                  </a:lnTo>
                  <a:lnTo>
                    <a:pt x="98" y="47"/>
                  </a:lnTo>
                  <a:lnTo>
                    <a:pt x="77" y="35"/>
                  </a:lnTo>
                  <a:lnTo>
                    <a:pt x="56" y="24"/>
                  </a:lnTo>
                  <a:lnTo>
                    <a:pt x="35" y="11"/>
                  </a:lnTo>
                  <a:lnTo>
                    <a:pt x="13" y="0"/>
                  </a:lnTo>
                  <a:lnTo>
                    <a:pt x="0" y="25"/>
                  </a:lnTo>
                  <a:lnTo>
                    <a:pt x="21" y="36"/>
                  </a:lnTo>
                  <a:lnTo>
                    <a:pt x="43" y="47"/>
                  </a:lnTo>
                  <a:lnTo>
                    <a:pt x="63" y="59"/>
                  </a:lnTo>
                  <a:lnTo>
                    <a:pt x="85" y="70"/>
                  </a:lnTo>
                  <a:lnTo>
                    <a:pt x="105" y="83"/>
                  </a:lnTo>
                  <a:lnTo>
                    <a:pt x="118" y="91"/>
                  </a:lnTo>
                  <a:lnTo>
                    <a:pt x="132" y="67"/>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89" name="Freeform 31"/>
            <p:cNvSpPr/>
            <p:nvPr/>
          </p:nvSpPr>
          <p:spPr bwMode="auto">
            <a:xfrm>
              <a:off x="1843088" y="3848101"/>
              <a:ext cx="33338" cy="26988"/>
            </a:xfrm>
            <a:custGeom>
              <a:avLst/>
              <a:gdLst/>
              <a:ahLst/>
              <a:cxnLst>
                <a:cxn ang="0">
                  <a:pos x="127" y="77"/>
                </a:cxn>
                <a:cxn ang="0">
                  <a:pos x="125" y="75"/>
                </a:cxn>
                <a:cxn ang="0">
                  <a:pos x="107" y="62"/>
                </a:cxn>
                <a:cxn ang="0">
                  <a:pos x="87" y="49"/>
                </a:cxn>
                <a:cxn ang="0">
                  <a:pos x="69" y="36"/>
                </a:cxn>
                <a:cxn ang="0">
                  <a:pos x="49" y="24"/>
                </a:cxn>
                <a:cxn ang="0">
                  <a:pos x="30" y="10"/>
                </a:cxn>
                <a:cxn ang="0">
                  <a:pos x="14" y="0"/>
                </a:cxn>
                <a:cxn ang="0">
                  <a:pos x="0" y="23"/>
                </a:cxn>
                <a:cxn ang="0">
                  <a:pos x="16" y="34"/>
                </a:cxn>
                <a:cxn ang="0">
                  <a:pos x="34" y="46"/>
                </a:cxn>
                <a:cxn ang="0">
                  <a:pos x="54" y="58"/>
                </a:cxn>
                <a:cxn ang="0">
                  <a:pos x="72" y="72"/>
                </a:cxn>
                <a:cxn ang="0">
                  <a:pos x="90" y="84"/>
                </a:cxn>
                <a:cxn ang="0">
                  <a:pos x="109" y="97"/>
                </a:cxn>
                <a:cxn ang="0">
                  <a:pos x="111" y="99"/>
                </a:cxn>
                <a:cxn ang="0">
                  <a:pos x="127" y="77"/>
                </a:cxn>
              </a:cxnLst>
              <a:rect l="0" t="0" r="r" b="b"/>
              <a:pathLst>
                <a:path w="127" h="99">
                  <a:moveTo>
                    <a:pt x="127" y="77"/>
                  </a:moveTo>
                  <a:lnTo>
                    <a:pt x="125" y="75"/>
                  </a:lnTo>
                  <a:lnTo>
                    <a:pt x="107" y="62"/>
                  </a:lnTo>
                  <a:lnTo>
                    <a:pt x="87" y="49"/>
                  </a:lnTo>
                  <a:lnTo>
                    <a:pt x="69" y="36"/>
                  </a:lnTo>
                  <a:lnTo>
                    <a:pt x="49" y="24"/>
                  </a:lnTo>
                  <a:lnTo>
                    <a:pt x="30" y="10"/>
                  </a:lnTo>
                  <a:lnTo>
                    <a:pt x="14" y="0"/>
                  </a:lnTo>
                  <a:lnTo>
                    <a:pt x="0" y="23"/>
                  </a:lnTo>
                  <a:lnTo>
                    <a:pt x="16" y="34"/>
                  </a:lnTo>
                  <a:lnTo>
                    <a:pt x="34" y="46"/>
                  </a:lnTo>
                  <a:lnTo>
                    <a:pt x="54" y="58"/>
                  </a:lnTo>
                  <a:lnTo>
                    <a:pt x="72" y="72"/>
                  </a:lnTo>
                  <a:lnTo>
                    <a:pt x="90" y="84"/>
                  </a:lnTo>
                  <a:lnTo>
                    <a:pt x="109" y="97"/>
                  </a:lnTo>
                  <a:lnTo>
                    <a:pt x="111" y="99"/>
                  </a:lnTo>
                  <a:lnTo>
                    <a:pt x="127" y="77"/>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90" name="Freeform 32"/>
            <p:cNvSpPr/>
            <p:nvPr/>
          </p:nvSpPr>
          <p:spPr bwMode="auto">
            <a:xfrm>
              <a:off x="1889125" y="3881438"/>
              <a:ext cx="31750" cy="28575"/>
            </a:xfrm>
            <a:custGeom>
              <a:avLst/>
              <a:gdLst/>
              <a:ahLst/>
              <a:cxnLst>
                <a:cxn ang="0">
                  <a:pos x="121" y="88"/>
                </a:cxn>
                <a:cxn ang="0">
                  <a:pos x="119" y="86"/>
                </a:cxn>
                <a:cxn ang="0">
                  <a:pos x="103" y="72"/>
                </a:cxn>
                <a:cxn ang="0">
                  <a:pos x="86" y="58"/>
                </a:cxn>
                <a:cxn ang="0">
                  <a:pos x="70" y="43"/>
                </a:cxn>
                <a:cxn ang="0">
                  <a:pos x="54" y="29"/>
                </a:cxn>
                <a:cxn ang="0">
                  <a:pos x="37" y="16"/>
                </a:cxn>
                <a:cxn ang="0">
                  <a:pos x="19" y="2"/>
                </a:cxn>
                <a:cxn ang="0">
                  <a:pos x="16" y="0"/>
                </a:cxn>
                <a:cxn ang="0">
                  <a:pos x="0" y="21"/>
                </a:cxn>
                <a:cxn ang="0">
                  <a:pos x="3" y="23"/>
                </a:cxn>
                <a:cxn ang="0">
                  <a:pos x="19" y="36"/>
                </a:cxn>
                <a:cxn ang="0">
                  <a:pos x="37" y="51"/>
                </a:cxn>
                <a:cxn ang="0">
                  <a:pos x="53" y="64"/>
                </a:cxn>
                <a:cxn ang="0">
                  <a:pos x="69" y="78"/>
                </a:cxn>
                <a:cxn ang="0">
                  <a:pos x="84" y="92"/>
                </a:cxn>
                <a:cxn ang="0">
                  <a:pos x="101" y="107"/>
                </a:cxn>
                <a:cxn ang="0">
                  <a:pos x="103" y="109"/>
                </a:cxn>
                <a:cxn ang="0">
                  <a:pos x="121" y="88"/>
                </a:cxn>
              </a:cxnLst>
              <a:rect l="0" t="0" r="r" b="b"/>
              <a:pathLst>
                <a:path w="121" h="109">
                  <a:moveTo>
                    <a:pt x="121" y="88"/>
                  </a:moveTo>
                  <a:lnTo>
                    <a:pt x="119" y="86"/>
                  </a:lnTo>
                  <a:lnTo>
                    <a:pt x="103" y="72"/>
                  </a:lnTo>
                  <a:lnTo>
                    <a:pt x="86" y="58"/>
                  </a:lnTo>
                  <a:lnTo>
                    <a:pt x="70" y="43"/>
                  </a:lnTo>
                  <a:lnTo>
                    <a:pt x="54" y="29"/>
                  </a:lnTo>
                  <a:lnTo>
                    <a:pt x="37" y="16"/>
                  </a:lnTo>
                  <a:lnTo>
                    <a:pt x="19" y="2"/>
                  </a:lnTo>
                  <a:lnTo>
                    <a:pt x="16" y="0"/>
                  </a:lnTo>
                  <a:lnTo>
                    <a:pt x="0" y="21"/>
                  </a:lnTo>
                  <a:lnTo>
                    <a:pt x="3" y="23"/>
                  </a:lnTo>
                  <a:lnTo>
                    <a:pt x="19" y="36"/>
                  </a:lnTo>
                  <a:lnTo>
                    <a:pt x="37" y="51"/>
                  </a:lnTo>
                  <a:lnTo>
                    <a:pt x="53" y="64"/>
                  </a:lnTo>
                  <a:lnTo>
                    <a:pt x="69" y="78"/>
                  </a:lnTo>
                  <a:lnTo>
                    <a:pt x="84" y="92"/>
                  </a:lnTo>
                  <a:lnTo>
                    <a:pt x="101" y="107"/>
                  </a:lnTo>
                  <a:lnTo>
                    <a:pt x="103" y="109"/>
                  </a:lnTo>
                  <a:lnTo>
                    <a:pt x="121" y="88"/>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91" name="Freeform 33"/>
            <p:cNvSpPr/>
            <p:nvPr/>
          </p:nvSpPr>
          <p:spPr bwMode="auto">
            <a:xfrm>
              <a:off x="1931988" y="3919538"/>
              <a:ext cx="30163" cy="31750"/>
            </a:xfrm>
            <a:custGeom>
              <a:avLst/>
              <a:gdLst/>
              <a:ahLst/>
              <a:cxnLst>
                <a:cxn ang="0">
                  <a:pos x="112" y="100"/>
                </a:cxn>
                <a:cxn ang="0">
                  <a:pos x="104" y="91"/>
                </a:cxn>
                <a:cxn ang="0">
                  <a:pos x="90" y="75"/>
                </a:cxn>
                <a:cxn ang="0">
                  <a:pos x="76" y="59"/>
                </a:cxn>
                <a:cxn ang="0">
                  <a:pos x="62" y="44"/>
                </a:cxn>
                <a:cxn ang="0">
                  <a:pos x="48" y="30"/>
                </a:cxn>
                <a:cxn ang="0">
                  <a:pos x="34" y="15"/>
                </a:cxn>
                <a:cxn ang="0">
                  <a:pos x="18" y="0"/>
                </a:cxn>
                <a:cxn ang="0">
                  <a:pos x="0" y="19"/>
                </a:cxn>
                <a:cxn ang="0">
                  <a:pos x="13" y="33"/>
                </a:cxn>
                <a:cxn ang="0">
                  <a:pos x="27" y="48"/>
                </a:cxn>
                <a:cxn ang="0">
                  <a:pos x="42" y="64"/>
                </a:cxn>
                <a:cxn ang="0">
                  <a:pos x="56" y="78"/>
                </a:cxn>
                <a:cxn ang="0">
                  <a:pos x="69" y="93"/>
                </a:cxn>
                <a:cxn ang="0">
                  <a:pos x="82" y="108"/>
                </a:cxn>
                <a:cxn ang="0">
                  <a:pos x="91" y="119"/>
                </a:cxn>
                <a:cxn ang="0">
                  <a:pos x="112" y="100"/>
                </a:cxn>
              </a:cxnLst>
              <a:rect l="0" t="0" r="r" b="b"/>
              <a:pathLst>
                <a:path w="112" h="119">
                  <a:moveTo>
                    <a:pt x="112" y="100"/>
                  </a:moveTo>
                  <a:lnTo>
                    <a:pt x="104" y="91"/>
                  </a:lnTo>
                  <a:lnTo>
                    <a:pt x="90" y="75"/>
                  </a:lnTo>
                  <a:lnTo>
                    <a:pt x="76" y="59"/>
                  </a:lnTo>
                  <a:lnTo>
                    <a:pt x="62" y="44"/>
                  </a:lnTo>
                  <a:lnTo>
                    <a:pt x="48" y="30"/>
                  </a:lnTo>
                  <a:lnTo>
                    <a:pt x="34" y="15"/>
                  </a:lnTo>
                  <a:lnTo>
                    <a:pt x="18" y="0"/>
                  </a:lnTo>
                  <a:lnTo>
                    <a:pt x="0" y="19"/>
                  </a:lnTo>
                  <a:lnTo>
                    <a:pt x="13" y="33"/>
                  </a:lnTo>
                  <a:lnTo>
                    <a:pt x="27" y="48"/>
                  </a:lnTo>
                  <a:lnTo>
                    <a:pt x="42" y="64"/>
                  </a:lnTo>
                  <a:lnTo>
                    <a:pt x="56" y="78"/>
                  </a:lnTo>
                  <a:lnTo>
                    <a:pt x="69" y="93"/>
                  </a:lnTo>
                  <a:lnTo>
                    <a:pt x="82" y="108"/>
                  </a:lnTo>
                  <a:lnTo>
                    <a:pt x="91" y="119"/>
                  </a:lnTo>
                  <a:lnTo>
                    <a:pt x="112" y="10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92" name="Freeform 34"/>
            <p:cNvSpPr/>
            <p:nvPr/>
          </p:nvSpPr>
          <p:spPr bwMode="auto">
            <a:xfrm>
              <a:off x="1970088" y="3963988"/>
              <a:ext cx="26988" cy="33338"/>
            </a:xfrm>
            <a:custGeom>
              <a:avLst/>
              <a:gdLst/>
              <a:ahLst/>
              <a:cxnLst>
                <a:cxn ang="0">
                  <a:pos x="100" y="113"/>
                </a:cxn>
                <a:cxn ang="0">
                  <a:pos x="95" y="105"/>
                </a:cxn>
                <a:cxn ang="0">
                  <a:pos x="84" y="88"/>
                </a:cxn>
                <a:cxn ang="0">
                  <a:pos x="73" y="72"/>
                </a:cxn>
                <a:cxn ang="0">
                  <a:pos x="62" y="55"/>
                </a:cxn>
                <a:cxn ang="0">
                  <a:pos x="50" y="38"/>
                </a:cxn>
                <a:cxn ang="0">
                  <a:pos x="38" y="22"/>
                </a:cxn>
                <a:cxn ang="0">
                  <a:pos x="26" y="6"/>
                </a:cxn>
                <a:cxn ang="0">
                  <a:pos x="21" y="0"/>
                </a:cxn>
                <a:cxn ang="0">
                  <a:pos x="0" y="17"/>
                </a:cxn>
                <a:cxn ang="0">
                  <a:pos x="4" y="23"/>
                </a:cxn>
                <a:cxn ang="0">
                  <a:pos x="16" y="38"/>
                </a:cxn>
                <a:cxn ang="0">
                  <a:pos x="28" y="54"/>
                </a:cxn>
                <a:cxn ang="0">
                  <a:pos x="39" y="71"/>
                </a:cxn>
                <a:cxn ang="0">
                  <a:pos x="51" y="87"/>
                </a:cxn>
                <a:cxn ang="0">
                  <a:pos x="62" y="103"/>
                </a:cxn>
                <a:cxn ang="0">
                  <a:pos x="72" y="120"/>
                </a:cxn>
                <a:cxn ang="0">
                  <a:pos x="77" y="128"/>
                </a:cxn>
                <a:cxn ang="0">
                  <a:pos x="100" y="113"/>
                </a:cxn>
              </a:cxnLst>
              <a:rect l="0" t="0" r="r" b="b"/>
              <a:pathLst>
                <a:path w="100" h="128">
                  <a:moveTo>
                    <a:pt x="100" y="113"/>
                  </a:moveTo>
                  <a:lnTo>
                    <a:pt x="95" y="105"/>
                  </a:lnTo>
                  <a:lnTo>
                    <a:pt x="84" y="88"/>
                  </a:lnTo>
                  <a:lnTo>
                    <a:pt x="73" y="72"/>
                  </a:lnTo>
                  <a:lnTo>
                    <a:pt x="62" y="55"/>
                  </a:lnTo>
                  <a:lnTo>
                    <a:pt x="50" y="38"/>
                  </a:lnTo>
                  <a:lnTo>
                    <a:pt x="38" y="22"/>
                  </a:lnTo>
                  <a:lnTo>
                    <a:pt x="26" y="6"/>
                  </a:lnTo>
                  <a:lnTo>
                    <a:pt x="21" y="0"/>
                  </a:lnTo>
                  <a:lnTo>
                    <a:pt x="0" y="17"/>
                  </a:lnTo>
                  <a:lnTo>
                    <a:pt x="4" y="23"/>
                  </a:lnTo>
                  <a:lnTo>
                    <a:pt x="16" y="38"/>
                  </a:lnTo>
                  <a:lnTo>
                    <a:pt x="28" y="54"/>
                  </a:lnTo>
                  <a:lnTo>
                    <a:pt x="39" y="71"/>
                  </a:lnTo>
                  <a:lnTo>
                    <a:pt x="51" y="87"/>
                  </a:lnTo>
                  <a:lnTo>
                    <a:pt x="62" y="103"/>
                  </a:lnTo>
                  <a:lnTo>
                    <a:pt x="72" y="120"/>
                  </a:lnTo>
                  <a:lnTo>
                    <a:pt x="77" y="128"/>
                  </a:lnTo>
                  <a:lnTo>
                    <a:pt x="100" y="113"/>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93" name="Freeform 35"/>
            <p:cNvSpPr/>
            <p:nvPr/>
          </p:nvSpPr>
          <p:spPr bwMode="auto">
            <a:xfrm>
              <a:off x="2001838" y="4011613"/>
              <a:ext cx="22225" cy="36513"/>
            </a:xfrm>
            <a:custGeom>
              <a:avLst/>
              <a:gdLst/>
              <a:ahLst/>
              <a:cxnLst>
                <a:cxn ang="0">
                  <a:pos x="84" y="122"/>
                </a:cxn>
                <a:cxn ang="0">
                  <a:pos x="80" y="114"/>
                </a:cxn>
                <a:cxn ang="0">
                  <a:pos x="72" y="96"/>
                </a:cxn>
                <a:cxn ang="0">
                  <a:pos x="64" y="77"/>
                </a:cxn>
                <a:cxn ang="0">
                  <a:pos x="55" y="60"/>
                </a:cxn>
                <a:cxn ang="0">
                  <a:pos x="46" y="42"/>
                </a:cxn>
                <a:cxn ang="0">
                  <a:pos x="37" y="24"/>
                </a:cxn>
                <a:cxn ang="0">
                  <a:pos x="27" y="7"/>
                </a:cxn>
                <a:cxn ang="0">
                  <a:pos x="23" y="0"/>
                </a:cxn>
                <a:cxn ang="0">
                  <a:pos x="0" y="13"/>
                </a:cxn>
                <a:cxn ang="0">
                  <a:pos x="4" y="20"/>
                </a:cxn>
                <a:cxn ang="0">
                  <a:pos x="13" y="38"/>
                </a:cxn>
                <a:cxn ang="0">
                  <a:pos x="22" y="55"/>
                </a:cxn>
                <a:cxn ang="0">
                  <a:pos x="30" y="72"/>
                </a:cxn>
                <a:cxn ang="0">
                  <a:pos x="40" y="90"/>
                </a:cxn>
                <a:cxn ang="0">
                  <a:pos x="48" y="107"/>
                </a:cxn>
                <a:cxn ang="0">
                  <a:pos x="56" y="125"/>
                </a:cxn>
                <a:cxn ang="0">
                  <a:pos x="60" y="133"/>
                </a:cxn>
                <a:cxn ang="0">
                  <a:pos x="84" y="122"/>
                </a:cxn>
              </a:cxnLst>
              <a:rect l="0" t="0" r="r" b="b"/>
              <a:pathLst>
                <a:path w="84" h="133">
                  <a:moveTo>
                    <a:pt x="84" y="122"/>
                  </a:moveTo>
                  <a:lnTo>
                    <a:pt x="80" y="114"/>
                  </a:lnTo>
                  <a:lnTo>
                    <a:pt x="72" y="96"/>
                  </a:lnTo>
                  <a:lnTo>
                    <a:pt x="64" y="77"/>
                  </a:lnTo>
                  <a:lnTo>
                    <a:pt x="55" y="60"/>
                  </a:lnTo>
                  <a:lnTo>
                    <a:pt x="46" y="42"/>
                  </a:lnTo>
                  <a:lnTo>
                    <a:pt x="37" y="24"/>
                  </a:lnTo>
                  <a:lnTo>
                    <a:pt x="27" y="7"/>
                  </a:lnTo>
                  <a:lnTo>
                    <a:pt x="23" y="0"/>
                  </a:lnTo>
                  <a:lnTo>
                    <a:pt x="0" y="13"/>
                  </a:lnTo>
                  <a:lnTo>
                    <a:pt x="4" y="20"/>
                  </a:lnTo>
                  <a:lnTo>
                    <a:pt x="13" y="38"/>
                  </a:lnTo>
                  <a:lnTo>
                    <a:pt x="22" y="55"/>
                  </a:lnTo>
                  <a:lnTo>
                    <a:pt x="30" y="72"/>
                  </a:lnTo>
                  <a:lnTo>
                    <a:pt x="40" y="90"/>
                  </a:lnTo>
                  <a:lnTo>
                    <a:pt x="48" y="107"/>
                  </a:lnTo>
                  <a:lnTo>
                    <a:pt x="56" y="125"/>
                  </a:lnTo>
                  <a:lnTo>
                    <a:pt x="60" y="133"/>
                  </a:lnTo>
                  <a:lnTo>
                    <a:pt x="84" y="122"/>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94" name="Freeform 36"/>
            <p:cNvSpPr/>
            <p:nvPr/>
          </p:nvSpPr>
          <p:spPr bwMode="auto">
            <a:xfrm>
              <a:off x="2025650" y="4064001"/>
              <a:ext cx="17463" cy="36513"/>
            </a:xfrm>
            <a:custGeom>
              <a:avLst/>
              <a:gdLst/>
              <a:ahLst/>
              <a:cxnLst>
                <a:cxn ang="0">
                  <a:pos x="68" y="130"/>
                </a:cxn>
                <a:cxn ang="0">
                  <a:pos x="65" y="122"/>
                </a:cxn>
                <a:cxn ang="0">
                  <a:pos x="60" y="103"/>
                </a:cxn>
                <a:cxn ang="0">
                  <a:pos x="54" y="83"/>
                </a:cxn>
                <a:cxn ang="0">
                  <a:pos x="47" y="64"/>
                </a:cxn>
                <a:cxn ang="0">
                  <a:pos x="41" y="44"/>
                </a:cxn>
                <a:cxn ang="0">
                  <a:pos x="34" y="26"/>
                </a:cxn>
                <a:cxn ang="0">
                  <a:pos x="28" y="7"/>
                </a:cxn>
                <a:cxn ang="0">
                  <a:pos x="25" y="0"/>
                </a:cxn>
                <a:cxn ang="0">
                  <a:pos x="0" y="10"/>
                </a:cxn>
                <a:cxn ang="0">
                  <a:pos x="3" y="16"/>
                </a:cxn>
                <a:cxn ang="0">
                  <a:pos x="9" y="35"/>
                </a:cxn>
                <a:cxn ang="0">
                  <a:pos x="16" y="54"/>
                </a:cxn>
                <a:cxn ang="0">
                  <a:pos x="22" y="72"/>
                </a:cxn>
                <a:cxn ang="0">
                  <a:pos x="28" y="91"/>
                </a:cxn>
                <a:cxn ang="0">
                  <a:pos x="33" y="110"/>
                </a:cxn>
                <a:cxn ang="0">
                  <a:pos x="39" y="129"/>
                </a:cxn>
                <a:cxn ang="0">
                  <a:pos x="41" y="137"/>
                </a:cxn>
                <a:cxn ang="0">
                  <a:pos x="68" y="130"/>
                </a:cxn>
              </a:cxnLst>
              <a:rect l="0" t="0" r="r" b="b"/>
              <a:pathLst>
                <a:path w="68" h="137">
                  <a:moveTo>
                    <a:pt x="68" y="130"/>
                  </a:moveTo>
                  <a:lnTo>
                    <a:pt x="65" y="122"/>
                  </a:lnTo>
                  <a:lnTo>
                    <a:pt x="60" y="103"/>
                  </a:lnTo>
                  <a:lnTo>
                    <a:pt x="54" y="83"/>
                  </a:lnTo>
                  <a:lnTo>
                    <a:pt x="47" y="64"/>
                  </a:lnTo>
                  <a:lnTo>
                    <a:pt x="41" y="44"/>
                  </a:lnTo>
                  <a:lnTo>
                    <a:pt x="34" y="26"/>
                  </a:lnTo>
                  <a:lnTo>
                    <a:pt x="28" y="7"/>
                  </a:lnTo>
                  <a:lnTo>
                    <a:pt x="25" y="0"/>
                  </a:lnTo>
                  <a:lnTo>
                    <a:pt x="0" y="10"/>
                  </a:lnTo>
                  <a:lnTo>
                    <a:pt x="3" y="16"/>
                  </a:lnTo>
                  <a:lnTo>
                    <a:pt x="9" y="35"/>
                  </a:lnTo>
                  <a:lnTo>
                    <a:pt x="16" y="54"/>
                  </a:lnTo>
                  <a:lnTo>
                    <a:pt x="22" y="72"/>
                  </a:lnTo>
                  <a:lnTo>
                    <a:pt x="28" y="91"/>
                  </a:lnTo>
                  <a:lnTo>
                    <a:pt x="33" y="110"/>
                  </a:lnTo>
                  <a:lnTo>
                    <a:pt x="39" y="129"/>
                  </a:lnTo>
                  <a:lnTo>
                    <a:pt x="41" y="137"/>
                  </a:lnTo>
                  <a:lnTo>
                    <a:pt x="68" y="13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95" name="Freeform 37"/>
            <p:cNvSpPr/>
            <p:nvPr/>
          </p:nvSpPr>
          <p:spPr bwMode="auto">
            <a:xfrm>
              <a:off x="2041525" y="4119563"/>
              <a:ext cx="12700" cy="38100"/>
            </a:xfrm>
            <a:custGeom>
              <a:avLst/>
              <a:gdLst/>
              <a:ahLst/>
              <a:cxnLst>
                <a:cxn ang="0">
                  <a:pos x="51" y="135"/>
                </a:cxn>
                <a:cxn ang="0">
                  <a:pos x="50" y="132"/>
                </a:cxn>
                <a:cxn ang="0">
                  <a:pos x="48" y="112"/>
                </a:cxn>
                <a:cxn ang="0">
                  <a:pos x="44" y="91"/>
                </a:cxn>
                <a:cxn ang="0">
                  <a:pos x="40" y="71"/>
                </a:cxn>
                <a:cxn ang="0">
                  <a:pos x="36" y="51"/>
                </a:cxn>
                <a:cxn ang="0">
                  <a:pos x="33" y="30"/>
                </a:cxn>
                <a:cxn ang="0">
                  <a:pos x="28" y="10"/>
                </a:cxn>
                <a:cxn ang="0">
                  <a:pos x="26" y="0"/>
                </a:cxn>
                <a:cxn ang="0">
                  <a:pos x="0" y="6"/>
                </a:cxn>
                <a:cxn ang="0">
                  <a:pos x="2" y="16"/>
                </a:cxn>
                <a:cxn ang="0">
                  <a:pos x="6" y="35"/>
                </a:cxn>
                <a:cxn ang="0">
                  <a:pos x="10" y="56"/>
                </a:cxn>
                <a:cxn ang="0">
                  <a:pos x="14" y="76"/>
                </a:cxn>
                <a:cxn ang="0">
                  <a:pos x="17" y="95"/>
                </a:cxn>
                <a:cxn ang="0">
                  <a:pos x="20" y="116"/>
                </a:cxn>
                <a:cxn ang="0">
                  <a:pos x="23" y="136"/>
                </a:cxn>
                <a:cxn ang="0">
                  <a:pos x="23" y="138"/>
                </a:cxn>
                <a:cxn ang="0">
                  <a:pos x="51" y="135"/>
                </a:cxn>
              </a:cxnLst>
              <a:rect l="0" t="0" r="r" b="b"/>
              <a:pathLst>
                <a:path w="51" h="138">
                  <a:moveTo>
                    <a:pt x="51" y="135"/>
                  </a:moveTo>
                  <a:lnTo>
                    <a:pt x="50" y="132"/>
                  </a:lnTo>
                  <a:lnTo>
                    <a:pt x="48" y="112"/>
                  </a:lnTo>
                  <a:lnTo>
                    <a:pt x="44" y="91"/>
                  </a:lnTo>
                  <a:lnTo>
                    <a:pt x="40" y="71"/>
                  </a:lnTo>
                  <a:lnTo>
                    <a:pt x="36" y="51"/>
                  </a:lnTo>
                  <a:lnTo>
                    <a:pt x="33" y="30"/>
                  </a:lnTo>
                  <a:lnTo>
                    <a:pt x="28" y="10"/>
                  </a:lnTo>
                  <a:lnTo>
                    <a:pt x="26" y="0"/>
                  </a:lnTo>
                  <a:lnTo>
                    <a:pt x="0" y="6"/>
                  </a:lnTo>
                  <a:lnTo>
                    <a:pt x="2" y="16"/>
                  </a:lnTo>
                  <a:lnTo>
                    <a:pt x="6" y="35"/>
                  </a:lnTo>
                  <a:lnTo>
                    <a:pt x="10" y="56"/>
                  </a:lnTo>
                  <a:lnTo>
                    <a:pt x="14" y="76"/>
                  </a:lnTo>
                  <a:lnTo>
                    <a:pt x="17" y="95"/>
                  </a:lnTo>
                  <a:lnTo>
                    <a:pt x="20" y="116"/>
                  </a:lnTo>
                  <a:lnTo>
                    <a:pt x="23" y="136"/>
                  </a:lnTo>
                  <a:lnTo>
                    <a:pt x="23" y="138"/>
                  </a:lnTo>
                  <a:lnTo>
                    <a:pt x="51" y="135"/>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96" name="Freeform 38"/>
            <p:cNvSpPr/>
            <p:nvPr/>
          </p:nvSpPr>
          <p:spPr bwMode="auto">
            <a:xfrm>
              <a:off x="2049463" y="4178301"/>
              <a:ext cx="9525" cy="36513"/>
            </a:xfrm>
            <a:custGeom>
              <a:avLst/>
              <a:gdLst/>
              <a:ahLst/>
              <a:cxnLst>
                <a:cxn ang="0">
                  <a:pos x="34" y="136"/>
                </a:cxn>
                <a:cxn ang="0">
                  <a:pos x="34" y="129"/>
                </a:cxn>
                <a:cxn ang="0">
                  <a:pos x="34" y="107"/>
                </a:cxn>
                <a:cxn ang="0">
                  <a:pos x="33" y="85"/>
                </a:cxn>
                <a:cxn ang="0">
                  <a:pos x="32" y="64"/>
                </a:cxn>
                <a:cxn ang="0">
                  <a:pos x="31" y="42"/>
                </a:cxn>
                <a:cxn ang="0">
                  <a:pos x="29" y="21"/>
                </a:cxn>
                <a:cxn ang="0">
                  <a:pos x="28" y="0"/>
                </a:cxn>
                <a:cxn ang="0">
                  <a:pos x="0" y="2"/>
                </a:cxn>
                <a:cxn ang="0">
                  <a:pos x="2" y="23"/>
                </a:cxn>
                <a:cxn ang="0">
                  <a:pos x="3" y="43"/>
                </a:cxn>
                <a:cxn ang="0">
                  <a:pos x="4" y="65"/>
                </a:cxn>
                <a:cxn ang="0">
                  <a:pos x="5" y="86"/>
                </a:cxn>
                <a:cxn ang="0">
                  <a:pos x="6" y="108"/>
                </a:cxn>
                <a:cxn ang="0">
                  <a:pos x="7" y="129"/>
                </a:cxn>
                <a:cxn ang="0">
                  <a:pos x="7" y="137"/>
                </a:cxn>
                <a:cxn ang="0">
                  <a:pos x="34" y="136"/>
                </a:cxn>
              </a:cxnLst>
              <a:rect l="0" t="0" r="r" b="b"/>
              <a:pathLst>
                <a:path w="34" h="137">
                  <a:moveTo>
                    <a:pt x="34" y="136"/>
                  </a:moveTo>
                  <a:lnTo>
                    <a:pt x="34" y="129"/>
                  </a:lnTo>
                  <a:lnTo>
                    <a:pt x="34" y="107"/>
                  </a:lnTo>
                  <a:lnTo>
                    <a:pt x="33" y="85"/>
                  </a:lnTo>
                  <a:lnTo>
                    <a:pt x="32" y="64"/>
                  </a:lnTo>
                  <a:lnTo>
                    <a:pt x="31" y="42"/>
                  </a:lnTo>
                  <a:lnTo>
                    <a:pt x="29" y="21"/>
                  </a:lnTo>
                  <a:lnTo>
                    <a:pt x="28" y="0"/>
                  </a:lnTo>
                  <a:lnTo>
                    <a:pt x="0" y="2"/>
                  </a:lnTo>
                  <a:lnTo>
                    <a:pt x="2" y="23"/>
                  </a:lnTo>
                  <a:lnTo>
                    <a:pt x="3" y="43"/>
                  </a:lnTo>
                  <a:lnTo>
                    <a:pt x="4" y="65"/>
                  </a:lnTo>
                  <a:lnTo>
                    <a:pt x="5" y="86"/>
                  </a:lnTo>
                  <a:lnTo>
                    <a:pt x="6" y="108"/>
                  </a:lnTo>
                  <a:lnTo>
                    <a:pt x="7" y="129"/>
                  </a:lnTo>
                  <a:lnTo>
                    <a:pt x="7" y="137"/>
                  </a:lnTo>
                  <a:lnTo>
                    <a:pt x="34" y="136"/>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97" name="Freeform 39"/>
            <p:cNvSpPr/>
            <p:nvPr/>
          </p:nvSpPr>
          <p:spPr bwMode="auto">
            <a:xfrm>
              <a:off x="2049463" y="4235451"/>
              <a:ext cx="9525" cy="36513"/>
            </a:xfrm>
            <a:custGeom>
              <a:avLst/>
              <a:gdLst/>
              <a:ahLst/>
              <a:cxnLst>
                <a:cxn ang="0">
                  <a:pos x="27" y="137"/>
                </a:cxn>
                <a:cxn ang="0">
                  <a:pos x="27" y="135"/>
                </a:cxn>
                <a:cxn ang="0">
                  <a:pos x="29" y="113"/>
                </a:cxn>
                <a:cxn ang="0">
                  <a:pos x="31" y="89"/>
                </a:cxn>
                <a:cxn ang="0">
                  <a:pos x="32" y="67"/>
                </a:cxn>
                <a:cxn ang="0">
                  <a:pos x="33" y="45"/>
                </a:cxn>
                <a:cxn ang="0">
                  <a:pos x="34" y="22"/>
                </a:cxn>
                <a:cxn ang="0">
                  <a:pos x="35" y="1"/>
                </a:cxn>
                <a:cxn ang="0">
                  <a:pos x="7" y="0"/>
                </a:cxn>
                <a:cxn ang="0">
                  <a:pos x="7" y="21"/>
                </a:cxn>
                <a:cxn ang="0">
                  <a:pos x="6" y="43"/>
                </a:cxn>
                <a:cxn ang="0">
                  <a:pos x="5" y="65"/>
                </a:cxn>
                <a:cxn ang="0">
                  <a:pos x="3" y="87"/>
                </a:cxn>
                <a:cxn ang="0">
                  <a:pos x="2" y="111"/>
                </a:cxn>
                <a:cxn ang="0">
                  <a:pos x="0" y="133"/>
                </a:cxn>
                <a:cxn ang="0">
                  <a:pos x="0" y="135"/>
                </a:cxn>
                <a:cxn ang="0">
                  <a:pos x="27" y="137"/>
                </a:cxn>
              </a:cxnLst>
              <a:rect l="0" t="0" r="r" b="b"/>
              <a:pathLst>
                <a:path w="35" h="137">
                  <a:moveTo>
                    <a:pt x="27" y="137"/>
                  </a:moveTo>
                  <a:lnTo>
                    <a:pt x="27" y="135"/>
                  </a:lnTo>
                  <a:lnTo>
                    <a:pt x="29" y="113"/>
                  </a:lnTo>
                  <a:lnTo>
                    <a:pt x="31" y="89"/>
                  </a:lnTo>
                  <a:lnTo>
                    <a:pt x="32" y="67"/>
                  </a:lnTo>
                  <a:lnTo>
                    <a:pt x="33" y="45"/>
                  </a:lnTo>
                  <a:lnTo>
                    <a:pt x="34" y="22"/>
                  </a:lnTo>
                  <a:lnTo>
                    <a:pt x="35" y="1"/>
                  </a:lnTo>
                  <a:lnTo>
                    <a:pt x="7" y="0"/>
                  </a:lnTo>
                  <a:lnTo>
                    <a:pt x="7" y="21"/>
                  </a:lnTo>
                  <a:lnTo>
                    <a:pt x="6" y="43"/>
                  </a:lnTo>
                  <a:lnTo>
                    <a:pt x="5" y="65"/>
                  </a:lnTo>
                  <a:lnTo>
                    <a:pt x="3" y="87"/>
                  </a:lnTo>
                  <a:lnTo>
                    <a:pt x="2" y="111"/>
                  </a:lnTo>
                  <a:lnTo>
                    <a:pt x="0" y="133"/>
                  </a:lnTo>
                  <a:lnTo>
                    <a:pt x="0" y="135"/>
                  </a:lnTo>
                  <a:lnTo>
                    <a:pt x="27" y="137"/>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98" name="Freeform 40"/>
            <p:cNvSpPr/>
            <p:nvPr/>
          </p:nvSpPr>
          <p:spPr bwMode="auto">
            <a:xfrm>
              <a:off x="2041525" y="4292601"/>
              <a:ext cx="12700" cy="36513"/>
            </a:xfrm>
            <a:custGeom>
              <a:avLst/>
              <a:gdLst/>
              <a:ahLst/>
              <a:cxnLst>
                <a:cxn ang="0">
                  <a:pos x="27" y="138"/>
                </a:cxn>
                <a:cxn ang="0">
                  <a:pos x="28" y="132"/>
                </a:cxn>
                <a:cxn ang="0">
                  <a:pos x="32" y="108"/>
                </a:cxn>
                <a:cxn ang="0">
                  <a:pos x="36" y="84"/>
                </a:cxn>
                <a:cxn ang="0">
                  <a:pos x="39" y="60"/>
                </a:cxn>
                <a:cxn ang="0">
                  <a:pos x="43" y="36"/>
                </a:cxn>
                <a:cxn ang="0">
                  <a:pos x="46" y="13"/>
                </a:cxn>
                <a:cxn ang="0">
                  <a:pos x="48" y="3"/>
                </a:cxn>
                <a:cxn ang="0">
                  <a:pos x="20" y="0"/>
                </a:cxn>
                <a:cxn ang="0">
                  <a:pos x="19" y="9"/>
                </a:cxn>
                <a:cxn ang="0">
                  <a:pos x="16" y="32"/>
                </a:cxn>
                <a:cxn ang="0">
                  <a:pos x="13" y="56"/>
                </a:cxn>
                <a:cxn ang="0">
                  <a:pos x="9" y="79"/>
                </a:cxn>
                <a:cxn ang="0">
                  <a:pos x="5" y="104"/>
                </a:cxn>
                <a:cxn ang="0">
                  <a:pos x="1" y="127"/>
                </a:cxn>
                <a:cxn ang="0">
                  <a:pos x="0" y="133"/>
                </a:cxn>
                <a:cxn ang="0">
                  <a:pos x="27" y="138"/>
                </a:cxn>
              </a:cxnLst>
              <a:rect l="0" t="0" r="r" b="b"/>
              <a:pathLst>
                <a:path w="48" h="138">
                  <a:moveTo>
                    <a:pt x="27" y="138"/>
                  </a:moveTo>
                  <a:lnTo>
                    <a:pt x="28" y="132"/>
                  </a:lnTo>
                  <a:lnTo>
                    <a:pt x="32" y="108"/>
                  </a:lnTo>
                  <a:lnTo>
                    <a:pt x="36" y="84"/>
                  </a:lnTo>
                  <a:lnTo>
                    <a:pt x="39" y="60"/>
                  </a:lnTo>
                  <a:lnTo>
                    <a:pt x="43" y="36"/>
                  </a:lnTo>
                  <a:lnTo>
                    <a:pt x="46" y="13"/>
                  </a:lnTo>
                  <a:lnTo>
                    <a:pt x="48" y="3"/>
                  </a:lnTo>
                  <a:lnTo>
                    <a:pt x="20" y="0"/>
                  </a:lnTo>
                  <a:lnTo>
                    <a:pt x="19" y="9"/>
                  </a:lnTo>
                  <a:lnTo>
                    <a:pt x="16" y="32"/>
                  </a:lnTo>
                  <a:lnTo>
                    <a:pt x="13" y="56"/>
                  </a:lnTo>
                  <a:lnTo>
                    <a:pt x="9" y="79"/>
                  </a:lnTo>
                  <a:lnTo>
                    <a:pt x="5" y="104"/>
                  </a:lnTo>
                  <a:lnTo>
                    <a:pt x="1" y="127"/>
                  </a:lnTo>
                  <a:lnTo>
                    <a:pt x="0" y="133"/>
                  </a:lnTo>
                  <a:lnTo>
                    <a:pt x="27" y="138"/>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199" name="Freeform 41"/>
            <p:cNvSpPr/>
            <p:nvPr/>
          </p:nvSpPr>
          <p:spPr bwMode="auto">
            <a:xfrm>
              <a:off x="2030413" y="4348163"/>
              <a:ext cx="14288" cy="38100"/>
            </a:xfrm>
            <a:custGeom>
              <a:avLst/>
              <a:gdLst/>
              <a:ahLst/>
              <a:cxnLst>
                <a:cxn ang="0">
                  <a:pos x="26" y="138"/>
                </a:cxn>
                <a:cxn ang="0">
                  <a:pos x="32" y="116"/>
                </a:cxn>
                <a:cxn ang="0">
                  <a:pos x="39" y="91"/>
                </a:cxn>
                <a:cxn ang="0">
                  <a:pos x="44" y="66"/>
                </a:cxn>
                <a:cxn ang="0">
                  <a:pos x="50" y="41"/>
                </a:cxn>
                <a:cxn ang="0">
                  <a:pos x="55" y="16"/>
                </a:cxn>
                <a:cxn ang="0">
                  <a:pos x="57" y="6"/>
                </a:cxn>
                <a:cxn ang="0">
                  <a:pos x="30" y="0"/>
                </a:cxn>
                <a:cxn ang="0">
                  <a:pos x="28" y="11"/>
                </a:cxn>
                <a:cxn ang="0">
                  <a:pos x="23" y="35"/>
                </a:cxn>
                <a:cxn ang="0">
                  <a:pos x="17" y="60"/>
                </a:cxn>
                <a:cxn ang="0">
                  <a:pos x="12" y="84"/>
                </a:cxn>
                <a:cxn ang="0">
                  <a:pos x="6" y="109"/>
                </a:cxn>
                <a:cxn ang="0">
                  <a:pos x="0" y="132"/>
                </a:cxn>
                <a:cxn ang="0">
                  <a:pos x="26" y="138"/>
                </a:cxn>
              </a:cxnLst>
              <a:rect l="0" t="0" r="r" b="b"/>
              <a:pathLst>
                <a:path w="57" h="138">
                  <a:moveTo>
                    <a:pt x="26" y="138"/>
                  </a:moveTo>
                  <a:lnTo>
                    <a:pt x="32" y="116"/>
                  </a:lnTo>
                  <a:lnTo>
                    <a:pt x="39" y="91"/>
                  </a:lnTo>
                  <a:lnTo>
                    <a:pt x="44" y="66"/>
                  </a:lnTo>
                  <a:lnTo>
                    <a:pt x="50" y="41"/>
                  </a:lnTo>
                  <a:lnTo>
                    <a:pt x="55" y="16"/>
                  </a:lnTo>
                  <a:lnTo>
                    <a:pt x="57" y="6"/>
                  </a:lnTo>
                  <a:lnTo>
                    <a:pt x="30" y="0"/>
                  </a:lnTo>
                  <a:lnTo>
                    <a:pt x="28" y="11"/>
                  </a:lnTo>
                  <a:lnTo>
                    <a:pt x="23" y="35"/>
                  </a:lnTo>
                  <a:lnTo>
                    <a:pt x="17" y="60"/>
                  </a:lnTo>
                  <a:lnTo>
                    <a:pt x="12" y="84"/>
                  </a:lnTo>
                  <a:lnTo>
                    <a:pt x="6" y="109"/>
                  </a:lnTo>
                  <a:lnTo>
                    <a:pt x="0" y="132"/>
                  </a:lnTo>
                  <a:lnTo>
                    <a:pt x="26" y="138"/>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00" name="Freeform 42"/>
            <p:cNvSpPr/>
            <p:nvPr/>
          </p:nvSpPr>
          <p:spPr bwMode="auto">
            <a:xfrm>
              <a:off x="2014538" y="4405313"/>
              <a:ext cx="15875" cy="36513"/>
            </a:xfrm>
            <a:custGeom>
              <a:avLst/>
              <a:gdLst/>
              <a:ahLst/>
              <a:cxnLst>
                <a:cxn ang="0">
                  <a:pos x="25" y="137"/>
                </a:cxn>
                <a:cxn ang="0">
                  <a:pos x="26" y="135"/>
                </a:cxn>
                <a:cxn ang="0">
                  <a:pos x="34" y="109"/>
                </a:cxn>
                <a:cxn ang="0">
                  <a:pos x="43" y="83"/>
                </a:cxn>
                <a:cxn ang="0">
                  <a:pos x="51" y="57"/>
                </a:cxn>
                <a:cxn ang="0">
                  <a:pos x="58" y="31"/>
                </a:cxn>
                <a:cxn ang="0">
                  <a:pos x="65" y="7"/>
                </a:cxn>
                <a:cxn ang="0">
                  <a:pos x="38" y="0"/>
                </a:cxn>
                <a:cxn ang="0">
                  <a:pos x="32" y="24"/>
                </a:cxn>
                <a:cxn ang="0">
                  <a:pos x="24" y="50"/>
                </a:cxn>
                <a:cxn ang="0">
                  <a:pos x="17" y="75"/>
                </a:cxn>
                <a:cxn ang="0">
                  <a:pos x="9" y="101"/>
                </a:cxn>
                <a:cxn ang="0">
                  <a:pos x="1" y="127"/>
                </a:cxn>
                <a:cxn ang="0">
                  <a:pos x="0" y="129"/>
                </a:cxn>
                <a:cxn ang="0">
                  <a:pos x="25" y="137"/>
                </a:cxn>
              </a:cxnLst>
              <a:rect l="0" t="0" r="r" b="b"/>
              <a:pathLst>
                <a:path w="65" h="137">
                  <a:moveTo>
                    <a:pt x="25" y="137"/>
                  </a:moveTo>
                  <a:lnTo>
                    <a:pt x="26" y="135"/>
                  </a:lnTo>
                  <a:lnTo>
                    <a:pt x="34" y="109"/>
                  </a:lnTo>
                  <a:lnTo>
                    <a:pt x="43" y="83"/>
                  </a:lnTo>
                  <a:lnTo>
                    <a:pt x="51" y="57"/>
                  </a:lnTo>
                  <a:lnTo>
                    <a:pt x="58" y="31"/>
                  </a:lnTo>
                  <a:lnTo>
                    <a:pt x="65" y="7"/>
                  </a:lnTo>
                  <a:lnTo>
                    <a:pt x="38" y="0"/>
                  </a:lnTo>
                  <a:lnTo>
                    <a:pt x="32" y="24"/>
                  </a:lnTo>
                  <a:lnTo>
                    <a:pt x="24" y="50"/>
                  </a:lnTo>
                  <a:lnTo>
                    <a:pt x="17" y="75"/>
                  </a:lnTo>
                  <a:lnTo>
                    <a:pt x="9" y="101"/>
                  </a:lnTo>
                  <a:lnTo>
                    <a:pt x="1" y="127"/>
                  </a:lnTo>
                  <a:lnTo>
                    <a:pt x="0" y="129"/>
                  </a:lnTo>
                  <a:lnTo>
                    <a:pt x="25" y="137"/>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01" name="Rectangle 43"/>
            <p:cNvSpPr>
              <a:spLocks noChangeArrowheads="1"/>
            </p:cNvSpPr>
            <p:nvPr/>
          </p:nvSpPr>
          <p:spPr bwMode="auto">
            <a:xfrm>
              <a:off x="3605213" y="1144588"/>
              <a:ext cx="19050" cy="1001713"/>
            </a:xfrm>
            <a:prstGeom prst="rect">
              <a:avLst/>
            </a:prstGeom>
            <a:grpFill/>
            <a:ln w="9525">
              <a:solidFill>
                <a:srgbClr val="FFE46F"/>
              </a:solidFill>
              <a:miter lim="800000"/>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02" name="Rectangle 44"/>
            <p:cNvSpPr>
              <a:spLocks noChangeArrowheads="1"/>
            </p:cNvSpPr>
            <p:nvPr/>
          </p:nvSpPr>
          <p:spPr bwMode="auto">
            <a:xfrm>
              <a:off x="3605213" y="2284413"/>
              <a:ext cx="19050" cy="801688"/>
            </a:xfrm>
            <a:prstGeom prst="rect">
              <a:avLst/>
            </a:prstGeom>
            <a:grpFill/>
            <a:ln w="9525">
              <a:solidFill>
                <a:srgbClr val="FFE46F"/>
              </a:solidFill>
              <a:miter lim="800000"/>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03" name="Rectangle 45"/>
            <p:cNvSpPr>
              <a:spLocks noChangeArrowheads="1"/>
            </p:cNvSpPr>
            <p:nvPr/>
          </p:nvSpPr>
          <p:spPr bwMode="auto">
            <a:xfrm>
              <a:off x="3605213" y="3219451"/>
              <a:ext cx="19050" cy="792163"/>
            </a:xfrm>
            <a:prstGeom prst="rect">
              <a:avLst/>
            </a:prstGeom>
            <a:grpFill/>
            <a:ln w="9525">
              <a:solidFill>
                <a:srgbClr val="FFE46F"/>
              </a:solidFill>
              <a:miter lim="800000"/>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04" name="Rectangle 46"/>
            <p:cNvSpPr>
              <a:spLocks noChangeArrowheads="1"/>
            </p:cNvSpPr>
            <p:nvPr/>
          </p:nvSpPr>
          <p:spPr bwMode="auto">
            <a:xfrm>
              <a:off x="3605213" y="4156076"/>
              <a:ext cx="19050" cy="912813"/>
            </a:xfrm>
            <a:prstGeom prst="rect">
              <a:avLst/>
            </a:prstGeom>
            <a:grpFill/>
            <a:ln w="9525">
              <a:solidFill>
                <a:srgbClr val="FFE46F"/>
              </a:solidFill>
              <a:miter lim="800000"/>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05" name="Freeform 47"/>
            <p:cNvSpPr/>
            <p:nvPr/>
          </p:nvSpPr>
          <p:spPr bwMode="auto">
            <a:xfrm>
              <a:off x="2081213" y="3579813"/>
              <a:ext cx="46038" cy="17463"/>
            </a:xfrm>
            <a:custGeom>
              <a:avLst/>
              <a:gdLst/>
              <a:ahLst/>
              <a:cxnLst>
                <a:cxn ang="0">
                  <a:pos x="168" y="0"/>
                </a:cxn>
                <a:cxn ang="0">
                  <a:pos x="173" y="34"/>
                </a:cxn>
                <a:cxn ang="0">
                  <a:pos x="6" y="63"/>
                </a:cxn>
                <a:cxn ang="0">
                  <a:pos x="0" y="30"/>
                </a:cxn>
                <a:cxn ang="0">
                  <a:pos x="168" y="0"/>
                </a:cxn>
              </a:cxnLst>
              <a:rect l="0" t="0" r="r" b="b"/>
              <a:pathLst>
                <a:path w="173" h="63">
                  <a:moveTo>
                    <a:pt x="168" y="0"/>
                  </a:moveTo>
                  <a:lnTo>
                    <a:pt x="173" y="34"/>
                  </a:lnTo>
                  <a:lnTo>
                    <a:pt x="6" y="63"/>
                  </a:lnTo>
                  <a:lnTo>
                    <a:pt x="0" y="30"/>
                  </a:lnTo>
                  <a:lnTo>
                    <a:pt x="168"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06" name="Freeform 48"/>
            <p:cNvSpPr/>
            <p:nvPr/>
          </p:nvSpPr>
          <p:spPr bwMode="auto">
            <a:xfrm>
              <a:off x="2152650" y="3568701"/>
              <a:ext cx="46038" cy="15875"/>
            </a:xfrm>
            <a:custGeom>
              <a:avLst/>
              <a:gdLst/>
              <a:ahLst/>
              <a:cxnLst>
                <a:cxn ang="0">
                  <a:pos x="168" y="0"/>
                </a:cxn>
                <a:cxn ang="0">
                  <a:pos x="173" y="34"/>
                </a:cxn>
                <a:cxn ang="0">
                  <a:pos x="6" y="63"/>
                </a:cxn>
                <a:cxn ang="0">
                  <a:pos x="0" y="30"/>
                </a:cxn>
                <a:cxn ang="0">
                  <a:pos x="168" y="0"/>
                </a:cxn>
              </a:cxnLst>
              <a:rect l="0" t="0" r="r" b="b"/>
              <a:pathLst>
                <a:path w="173" h="63">
                  <a:moveTo>
                    <a:pt x="168" y="0"/>
                  </a:moveTo>
                  <a:lnTo>
                    <a:pt x="173" y="34"/>
                  </a:lnTo>
                  <a:lnTo>
                    <a:pt x="6" y="63"/>
                  </a:lnTo>
                  <a:lnTo>
                    <a:pt x="0" y="30"/>
                  </a:lnTo>
                  <a:lnTo>
                    <a:pt x="168"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07" name="Freeform 49"/>
            <p:cNvSpPr/>
            <p:nvPr/>
          </p:nvSpPr>
          <p:spPr bwMode="auto">
            <a:xfrm>
              <a:off x="2222500" y="3556001"/>
              <a:ext cx="46038" cy="15875"/>
            </a:xfrm>
            <a:custGeom>
              <a:avLst/>
              <a:gdLst/>
              <a:ahLst/>
              <a:cxnLst>
                <a:cxn ang="0">
                  <a:pos x="168" y="0"/>
                </a:cxn>
                <a:cxn ang="0">
                  <a:pos x="173" y="34"/>
                </a:cxn>
                <a:cxn ang="0">
                  <a:pos x="6" y="64"/>
                </a:cxn>
                <a:cxn ang="0">
                  <a:pos x="0" y="30"/>
                </a:cxn>
                <a:cxn ang="0">
                  <a:pos x="168" y="0"/>
                </a:cxn>
              </a:cxnLst>
              <a:rect l="0" t="0" r="r" b="b"/>
              <a:pathLst>
                <a:path w="173" h="64">
                  <a:moveTo>
                    <a:pt x="168" y="0"/>
                  </a:moveTo>
                  <a:lnTo>
                    <a:pt x="173" y="34"/>
                  </a:lnTo>
                  <a:lnTo>
                    <a:pt x="6" y="64"/>
                  </a:lnTo>
                  <a:lnTo>
                    <a:pt x="0" y="30"/>
                  </a:lnTo>
                  <a:lnTo>
                    <a:pt x="168"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08" name="Freeform 50"/>
            <p:cNvSpPr/>
            <p:nvPr/>
          </p:nvSpPr>
          <p:spPr bwMode="auto">
            <a:xfrm>
              <a:off x="2293938" y="3543301"/>
              <a:ext cx="46038" cy="15875"/>
            </a:xfrm>
            <a:custGeom>
              <a:avLst/>
              <a:gdLst/>
              <a:ahLst/>
              <a:cxnLst>
                <a:cxn ang="0">
                  <a:pos x="167" y="0"/>
                </a:cxn>
                <a:cxn ang="0">
                  <a:pos x="173" y="33"/>
                </a:cxn>
                <a:cxn ang="0">
                  <a:pos x="6" y="63"/>
                </a:cxn>
                <a:cxn ang="0">
                  <a:pos x="0" y="29"/>
                </a:cxn>
                <a:cxn ang="0">
                  <a:pos x="167" y="0"/>
                </a:cxn>
              </a:cxnLst>
              <a:rect l="0" t="0" r="r" b="b"/>
              <a:pathLst>
                <a:path w="173" h="63">
                  <a:moveTo>
                    <a:pt x="167" y="0"/>
                  </a:moveTo>
                  <a:lnTo>
                    <a:pt x="173" y="33"/>
                  </a:lnTo>
                  <a:lnTo>
                    <a:pt x="6" y="63"/>
                  </a:lnTo>
                  <a:lnTo>
                    <a:pt x="0" y="29"/>
                  </a:lnTo>
                  <a:lnTo>
                    <a:pt x="167"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09" name="Freeform 51"/>
            <p:cNvSpPr/>
            <p:nvPr/>
          </p:nvSpPr>
          <p:spPr bwMode="auto">
            <a:xfrm>
              <a:off x="2365375" y="3530601"/>
              <a:ext cx="46038" cy="15875"/>
            </a:xfrm>
            <a:custGeom>
              <a:avLst/>
              <a:gdLst/>
              <a:ahLst/>
              <a:cxnLst>
                <a:cxn ang="0">
                  <a:pos x="167" y="0"/>
                </a:cxn>
                <a:cxn ang="0">
                  <a:pos x="173" y="33"/>
                </a:cxn>
                <a:cxn ang="0">
                  <a:pos x="6" y="62"/>
                </a:cxn>
                <a:cxn ang="0">
                  <a:pos x="0" y="29"/>
                </a:cxn>
                <a:cxn ang="0">
                  <a:pos x="167" y="0"/>
                </a:cxn>
              </a:cxnLst>
              <a:rect l="0" t="0" r="r" b="b"/>
              <a:pathLst>
                <a:path w="173" h="62">
                  <a:moveTo>
                    <a:pt x="167" y="0"/>
                  </a:moveTo>
                  <a:lnTo>
                    <a:pt x="173" y="33"/>
                  </a:lnTo>
                  <a:lnTo>
                    <a:pt x="6" y="62"/>
                  </a:lnTo>
                  <a:lnTo>
                    <a:pt x="0" y="29"/>
                  </a:lnTo>
                  <a:lnTo>
                    <a:pt x="167"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10" name="Freeform 52"/>
            <p:cNvSpPr/>
            <p:nvPr/>
          </p:nvSpPr>
          <p:spPr bwMode="auto">
            <a:xfrm>
              <a:off x="2435225" y="3517901"/>
              <a:ext cx="46038" cy="17463"/>
            </a:xfrm>
            <a:custGeom>
              <a:avLst/>
              <a:gdLst/>
              <a:ahLst/>
              <a:cxnLst>
                <a:cxn ang="0">
                  <a:pos x="167" y="0"/>
                </a:cxn>
                <a:cxn ang="0">
                  <a:pos x="173" y="33"/>
                </a:cxn>
                <a:cxn ang="0">
                  <a:pos x="6" y="62"/>
                </a:cxn>
                <a:cxn ang="0">
                  <a:pos x="0" y="29"/>
                </a:cxn>
                <a:cxn ang="0">
                  <a:pos x="167" y="0"/>
                </a:cxn>
              </a:cxnLst>
              <a:rect l="0" t="0" r="r" b="b"/>
              <a:pathLst>
                <a:path w="173" h="62">
                  <a:moveTo>
                    <a:pt x="167" y="0"/>
                  </a:moveTo>
                  <a:lnTo>
                    <a:pt x="173" y="33"/>
                  </a:lnTo>
                  <a:lnTo>
                    <a:pt x="6" y="62"/>
                  </a:lnTo>
                  <a:lnTo>
                    <a:pt x="0" y="29"/>
                  </a:lnTo>
                  <a:lnTo>
                    <a:pt x="167"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11" name="Freeform 53"/>
            <p:cNvSpPr/>
            <p:nvPr/>
          </p:nvSpPr>
          <p:spPr bwMode="auto">
            <a:xfrm>
              <a:off x="2506663" y="3505201"/>
              <a:ext cx="46038" cy="17463"/>
            </a:xfrm>
            <a:custGeom>
              <a:avLst/>
              <a:gdLst/>
              <a:ahLst/>
              <a:cxnLst>
                <a:cxn ang="0">
                  <a:pos x="167" y="0"/>
                </a:cxn>
                <a:cxn ang="0">
                  <a:pos x="173" y="34"/>
                </a:cxn>
                <a:cxn ang="0">
                  <a:pos x="6" y="62"/>
                </a:cxn>
                <a:cxn ang="0">
                  <a:pos x="0" y="28"/>
                </a:cxn>
                <a:cxn ang="0">
                  <a:pos x="167" y="0"/>
                </a:cxn>
              </a:cxnLst>
              <a:rect l="0" t="0" r="r" b="b"/>
              <a:pathLst>
                <a:path w="173" h="62">
                  <a:moveTo>
                    <a:pt x="167" y="0"/>
                  </a:moveTo>
                  <a:lnTo>
                    <a:pt x="173" y="34"/>
                  </a:lnTo>
                  <a:lnTo>
                    <a:pt x="6" y="62"/>
                  </a:lnTo>
                  <a:lnTo>
                    <a:pt x="0" y="28"/>
                  </a:lnTo>
                  <a:lnTo>
                    <a:pt x="167"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12" name="Freeform 54"/>
            <p:cNvSpPr/>
            <p:nvPr/>
          </p:nvSpPr>
          <p:spPr bwMode="auto">
            <a:xfrm>
              <a:off x="2578100" y="3494088"/>
              <a:ext cx="46038" cy="15875"/>
            </a:xfrm>
            <a:custGeom>
              <a:avLst/>
              <a:gdLst/>
              <a:ahLst/>
              <a:cxnLst>
                <a:cxn ang="0">
                  <a:pos x="167" y="0"/>
                </a:cxn>
                <a:cxn ang="0">
                  <a:pos x="173" y="34"/>
                </a:cxn>
                <a:cxn ang="0">
                  <a:pos x="6" y="62"/>
                </a:cxn>
                <a:cxn ang="0">
                  <a:pos x="0" y="29"/>
                </a:cxn>
                <a:cxn ang="0">
                  <a:pos x="167" y="0"/>
                </a:cxn>
              </a:cxnLst>
              <a:rect l="0" t="0" r="r" b="b"/>
              <a:pathLst>
                <a:path w="173" h="62">
                  <a:moveTo>
                    <a:pt x="167" y="0"/>
                  </a:moveTo>
                  <a:lnTo>
                    <a:pt x="173" y="34"/>
                  </a:lnTo>
                  <a:lnTo>
                    <a:pt x="6" y="62"/>
                  </a:lnTo>
                  <a:lnTo>
                    <a:pt x="0" y="29"/>
                  </a:lnTo>
                  <a:lnTo>
                    <a:pt x="167"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13" name="Freeform 55"/>
            <p:cNvSpPr/>
            <p:nvPr/>
          </p:nvSpPr>
          <p:spPr bwMode="auto">
            <a:xfrm>
              <a:off x="2649538" y="3481388"/>
              <a:ext cx="44450" cy="15875"/>
            </a:xfrm>
            <a:custGeom>
              <a:avLst/>
              <a:gdLst/>
              <a:ahLst/>
              <a:cxnLst>
                <a:cxn ang="0">
                  <a:pos x="167" y="0"/>
                </a:cxn>
                <a:cxn ang="0">
                  <a:pos x="173" y="33"/>
                </a:cxn>
                <a:cxn ang="0">
                  <a:pos x="6" y="62"/>
                </a:cxn>
                <a:cxn ang="0">
                  <a:pos x="0" y="29"/>
                </a:cxn>
                <a:cxn ang="0">
                  <a:pos x="167" y="0"/>
                </a:cxn>
              </a:cxnLst>
              <a:rect l="0" t="0" r="r" b="b"/>
              <a:pathLst>
                <a:path w="173" h="62">
                  <a:moveTo>
                    <a:pt x="167" y="0"/>
                  </a:moveTo>
                  <a:lnTo>
                    <a:pt x="173" y="33"/>
                  </a:lnTo>
                  <a:lnTo>
                    <a:pt x="6" y="62"/>
                  </a:lnTo>
                  <a:lnTo>
                    <a:pt x="0" y="29"/>
                  </a:lnTo>
                  <a:lnTo>
                    <a:pt x="167"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14" name="Freeform 56"/>
            <p:cNvSpPr/>
            <p:nvPr/>
          </p:nvSpPr>
          <p:spPr bwMode="auto">
            <a:xfrm>
              <a:off x="2719388" y="3468688"/>
              <a:ext cx="46038" cy="15875"/>
            </a:xfrm>
            <a:custGeom>
              <a:avLst/>
              <a:gdLst/>
              <a:ahLst/>
              <a:cxnLst>
                <a:cxn ang="0">
                  <a:pos x="167" y="0"/>
                </a:cxn>
                <a:cxn ang="0">
                  <a:pos x="173" y="33"/>
                </a:cxn>
                <a:cxn ang="0">
                  <a:pos x="5" y="62"/>
                </a:cxn>
                <a:cxn ang="0">
                  <a:pos x="0" y="29"/>
                </a:cxn>
                <a:cxn ang="0">
                  <a:pos x="167" y="0"/>
                </a:cxn>
              </a:cxnLst>
              <a:rect l="0" t="0" r="r" b="b"/>
              <a:pathLst>
                <a:path w="173" h="62">
                  <a:moveTo>
                    <a:pt x="167" y="0"/>
                  </a:moveTo>
                  <a:lnTo>
                    <a:pt x="173" y="33"/>
                  </a:lnTo>
                  <a:lnTo>
                    <a:pt x="5" y="62"/>
                  </a:lnTo>
                  <a:lnTo>
                    <a:pt x="0" y="29"/>
                  </a:lnTo>
                  <a:lnTo>
                    <a:pt x="167"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15" name="Freeform 57"/>
            <p:cNvSpPr/>
            <p:nvPr/>
          </p:nvSpPr>
          <p:spPr bwMode="auto">
            <a:xfrm>
              <a:off x="2790825" y="3455988"/>
              <a:ext cx="46038" cy="17463"/>
            </a:xfrm>
            <a:custGeom>
              <a:avLst/>
              <a:gdLst/>
              <a:ahLst/>
              <a:cxnLst>
                <a:cxn ang="0">
                  <a:pos x="167" y="0"/>
                </a:cxn>
                <a:cxn ang="0">
                  <a:pos x="173" y="33"/>
                </a:cxn>
                <a:cxn ang="0">
                  <a:pos x="5" y="63"/>
                </a:cxn>
                <a:cxn ang="0">
                  <a:pos x="0" y="29"/>
                </a:cxn>
                <a:cxn ang="0">
                  <a:pos x="167" y="0"/>
                </a:cxn>
              </a:cxnLst>
              <a:rect l="0" t="0" r="r" b="b"/>
              <a:pathLst>
                <a:path w="173" h="63">
                  <a:moveTo>
                    <a:pt x="167" y="0"/>
                  </a:moveTo>
                  <a:lnTo>
                    <a:pt x="173" y="33"/>
                  </a:lnTo>
                  <a:lnTo>
                    <a:pt x="5" y="63"/>
                  </a:lnTo>
                  <a:lnTo>
                    <a:pt x="0" y="29"/>
                  </a:lnTo>
                  <a:lnTo>
                    <a:pt x="167"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16" name="Freeform 58"/>
            <p:cNvSpPr/>
            <p:nvPr/>
          </p:nvSpPr>
          <p:spPr bwMode="auto">
            <a:xfrm>
              <a:off x="2862263" y="3443288"/>
              <a:ext cx="44450" cy="17463"/>
            </a:xfrm>
            <a:custGeom>
              <a:avLst/>
              <a:gdLst/>
              <a:ahLst/>
              <a:cxnLst>
                <a:cxn ang="0">
                  <a:pos x="167" y="0"/>
                </a:cxn>
                <a:cxn ang="0">
                  <a:pos x="174" y="34"/>
                </a:cxn>
                <a:cxn ang="0">
                  <a:pos x="5" y="64"/>
                </a:cxn>
                <a:cxn ang="0">
                  <a:pos x="0" y="30"/>
                </a:cxn>
                <a:cxn ang="0">
                  <a:pos x="167" y="0"/>
                </a:cxn>
              </a:cxnLst>
              <a:rect l="0" t="0" r="r" b="b"/>
              <a:pathLst>
                <a:path w="174" h="64">
                  <a:moveTo>
                    <a:pt x="167" y="0"/>
                  </a:moveTo>
                  <a:lnTo>
                    <a:pt x="174" y="34"/>
                  </a:lnTo>
                  <a:lnTo>
                    <a:pt x="5" y="64"/>
                  </a:lnTo>
                  <a:lnTo>
                    <a:pt x="0" y="30"/>
                  </a:lnTo>
                  <a:lnTo>
                    <a:pt x="167"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17" name="Freeform 59"/>
            <p:cNvSpPr/>
            <p:nvPr/>
          </p:nvSpPr>
          <p:spPr bwMode="auto">
            <a:xfrm>
              <a:off x="2932113" y="3430588"/>
              <a:ext cx="46038" cy="17463"/>
            </a:xfrm>
            <a:custGeom>
              <a:avLst/>
              <a:gdLst/>
              <a:ahLst/>
              <a:cxnLst>
                <a:cxn ang="0">
                  <a:pos x="167" y="0"/>
                </a:cxn>
                <a:cxn ang="0">
                  <a:pos x="174" y="33"/>
                </a:cxn>
                <a:cxn ang="0">
                  <a:pos x="5" y="63"/>
                </a:cxn>
                <a:cxn ang="0">
                  <a:pos x="0" y="29"/>
                </a:cxn>
                <a:cxn ang="0">
                  <a:pos x="167" y="0"/>
                </a:cxn>
              </a:cxnLst>
              <a:rect l="0" t="0" r="r" b="b"/>
              <a:pathLst>
                <a:path w="174" h="63">
                  <a:moveTo>
                    <a:pt x="167" y="0"/>
                  </a:moveTo>
                  <a:lnTo>
                    <a:pt x="174" y="33"/>
                  </a:lnTo>
                  <a:lnTo>
                    <a:pt x="5" y="63"/>
                  </a:lnTo>
                  <a:lnTo>
                    <a:pt x="0" y="29"/>
                  </a:lnTo>
                  <a:lnTo>
                    <a:pt x="167"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18" name="Freeform 60"/>
            <p:cNvSpPr/>
            <p:nvPr/>
          </p:nvSpPr>
          <p:spPr bwMode="auto">
            <a:xfrm>
              <a:off x="3003550" y="3419476"/>
              <a:ext cx="46038" cy="15875"/>
            </a:xfrm>
            <a:custGeom>
              <a:avLst/>
              <a:gdLst/>
              <a:ahLst/>
              <a:cxnLst>
                <a:cxn ang="0">
                  <a:pos x="169" y="0"/>
                </a:cxn>
                <a:cxn ang="0">
                  <a:pos x="175" y="33"/>
                </a:cxn>
                <a:cxn ang="0">
                  <a:pos x="6" y="63"/>
                </a:cxn>
                <a:cxn ang="0">
                  <a:pos x="0" y="29"/>
                </a:cxn>
                <a:cxn ang="0">
                  <a:pos x="169" y="0"/>
                </a:cxn>
              </a:cxnLst>
              <a:rect l="0" t="0" r="r" b="b"/>
              <a:pathLst>
                <a:path w="175" h="63">
                  <a:moveTo>
                    <a:pt x="169" y="0"/>
                  </a:moveTo>
                  <a:lnTo>
                    <a:pt x="175" y="33"/>
                  </a:lnTo>
                  <a:lnTo>
                    <a:pt x="6" y="63"/>
                  </a:lnTo>
                  <a:lnTo>
                    <a:pt x="0" y="29"/>
                  </a:lnTo>
                  <a:lnTo>
                    <a:pt x="169"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19" name="Freeform 61"/>
            <p:cNvSpPr/>
            <p:nvPr/>
          </p:nvSpPr>
          <p:spPr bwMode="auto">
            <a:xfrm>
              <a:off x="3073400" y="3406776"/>
              <a:ext cx="46038" cy="15875"/>
            </a:xfrm>
            <a:custGeom>
              <a:avLst/>
              <a:gdLst/>
              <a:ahLst/>
              <a:cxnLst>
                <a:cxn ang="0">
                  <a:pos x="169" y="0"/>
                </a:cxn>
                <a:cxn ang="0">
                  <a:pos x="174" y="33"/>
                </a:cxn>
                <a:cxn ang="0">
                  <a:pos x="7" y="63"/>
                </a:cxn>
                <a:cxn ang="0">
                  <a:pos x="0" y="29"/>
                </a:cxn>
                <a:cxn ang="0">
                  <a:pos x="169" y="0"/>
                </a:cxn>
              </a:cxnLst>
              <a:rect l="0" t="0" r="r" b="b"/>
              <a:pathLst>
                <a:path w="174" h="63">
                  <a:moveTo>
                    <a:pt x="169" y="0"/>
                  </a:moveTo>
                  <a:lnTo>
                    <a:pt x="174" y="33"/>
                  </a:lnTo>
                  <a:lnTo>
                    <a:pt x="7" y="63"/>
                  </a:lnTo>
                  <a:lnTo>
                    <a:pt x="0" y="29"/>
                  </a:lnTo>
                  <a:lnTo>
                    <a:pt x="169"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20" name="Freeform 62"/>
            <p:cNvSpPr/>
            <p:nvPr/>
          </p:nvSpPr>
          <p:spPr bwMode="auto">
            <a:xfrm>
              <a:off x="3144838" y="3394076"/>
              <a:ext cx="46038" cy="17463"/>
            </a:xfrm>
            <a:custGeom>
              <a:avLst/>
              <a:gdLst/>
              <a:ahLst/>
              <a:cxnLst>
                <a:cxn ang="0">
                  <a:pos x="169" y="0"/>
                </a:cxn>
                <a:cxn ang="0">
                  <a:pos x="174" y="34"/>
                </a:cxn>
                <a:cxn ang="0">
                  <a:pos x="7" y="63"/>
                </a:cxn>
                <a:cxn ang="0">
                  <a:pos x="0" y="29"/>
                </a:cxn>
                <a:cxn ang="0">
                  <a:pos x="169" y="0"/>
                </a:cxn>
              </a:cxnLst>
              <a:rect l="0" t="0" r="r" b="b"/>
              <a:pathLst>
                <a:path w="174" h="63">
                  <a:moveTo>
                    <a:pt x="169" y="0"/>
                  </a:moveTo>
                  <a:lnTo>
                    <a:pt x="174" y="34"/>
                  </a:lnTo>
                  <a:lnTo>
                    <a:pt x="7" y="63"/>
                  </a:lnTo>
                  <a:lnTo>
                    <a:pt x="0" y="29"/>
                  </a:lnTo>
                  <a:lnTo>
                    <a:pt x="169"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21" name="Freeform 63"/>
            <p:cNvSpPr/>
            <p:nvPr/>
          </p:nvSpPr>
          <p:spPr bwMode="auto">
            <a:xfrm>
              <a:off x="3216275" y="3381376"/>
              <a:ext cx="46038" cy="17463"/>
            </a:xfrm>
            <a:custGeom>
              <a:avLst/>
              <a:gdLst/>
              <a:ahLst/>
              <a:cxnLst>
                <a:cxn ang="0">
                  <a:pos x="168" y="0"/>
                </a:cxn>
                <a:cxn ang="0">
                  <a:pos x="173" y="34"/>
                </a:cxn>
                <a:cxn ang="0">
                  <a:pos x="6" y="63"/>
                </a:cxn>
                <a:cxn ang="0">
                  <a:pos x="0" y="30"/>
                </a:cxn>
                <a:cxn ang="0">
                  <a:pos x="168" y="0"/>
                </a:cxn>
              </a:cxnLst>
              <a:rect l="0" t="0" r="r" b="b"/>
              <a:pathLst>
                <a:path w="173" h="63">
                  <a:moveTo>
                    <a:pt x="168" y="0"/>
                  </a:moveTo>
                  <a:lnTo>
                    <a:pt x="173" y="34"/>
                  </a:lnTo>
                  <a:lnTo>
                    <a:pt x="6" y="63"/>
                  </a:lnTo>
                  <a:lnTo>
                    <a:pt x="0" y="30"/>
                  </a:lnTo>
                  <a:lnTo>
                    <a:pt x="168"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22" name="Freeform 64"/>
            <p:cNvSpPr/>
            <p:nvPr/>
          </p:nvSpPr>
          <p:spPr bwMode="auto">
            <a:xfrm>
              <a:off x="3286125" y="3368676"/>
              <a:ext cx="46038" cy="17463"/>
            </a:xfrm>
            <a:custGeom>
              <a:avLst/>
              <a:gdLst/>
              <a:ahLst/>
              <a:cxnLst>
                <a:cxn ang="0">
                  <a:pos x="168" y="0"/>
                </a:cxn>
                <a:cxn ang="0">
                  <a:pos x="173" y="34"/>
                </a:cxn>
                <a:cxn ang="0">
                  <a:pos x="6" y="63"/>
                </a:cxn>
                <a:cxn ang="0">
                  <a:pos x="0" y="30"/>
                </a:cxn>
                <a:cxn ang="0">
                  <a:pos x="168" y="0"/>
                </a:cxn>
              </a:cxnLst>
              <a:rect l="0" t="0" r="r" b="b"/>
              <a:pathLst>
                <a:path w="173" h="63">
                  <a:moveTo>
                    <a:pt x="168" y="0"/>
                  </a:moveTo>
                  <a:lnTo>
                    <a:pt x="173" y="34"/>
                  </a:lnTo>
                  <a:lnTo>
                    <a:pt x="6" y="63"/>
                  </a:lnTo>
                  <a:lnTo>
                    <a:pt x="0" y="30"/>
                  </a:lnTo>
                  <a:lnTo>
                    <a:pt x="168"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23" name="Freeform 65"/>
            <p:cNvSpPr/>
            <p:nvPr/>
          </p:nvSpPr>
          <p:spPr bwMode="auto">
            <a:xfrm>
              <a:off x="3357563" y="3357563"/>
              <a:ext cx="46038" cy="15875"/>
            </a:xfrm>
            <a:custGeom>
              <a:avLst/>
              <a:gdLst/>
              <a:ahLst/>
              <a:cxnLst>
                <a:cxn ang="0">
                  <a:pos x="168" y="0"/>
                </a:cxn>
                <a:cxn ang="0">
                  <a:pos x="173" y="34"/>
                </a:cxn>
                <a:cxn ang="0">
                  <a:pos x="6" y="63"/>
                </a:cxn>
                <a:cxn ang="0">
                  <a:pos x="0" y="30"/>
                </a:cxn>
                <a:cxn ang="0">
                  <a:pos x="168" y="0"/>
                </a:cxn>
              </a:cxnLst>
              <a:rect l="0" t="0" r="r" b="b"/>
              <a:pathLst>
                <a:path w="173" h="63">
                  <a:moveTo>
                    <a:pt x="168" y="0"/>
                  </a:moveTo>
                  <a:lnTo>
                    <a:pt x="173" y="34"/>
                  </a:lnTo>
                  <a:lnTo>
                    <a:pt x="6" y="63"/>
                  </a:lnTo>
                  <a:lnTo>
                    <a:pt x="0" y="30"/>
                  </a:lnTo>
                  <a:lnTo>
                    <a:pt x="168"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24" name="Freeform 66"/>
            <p:cNvSpPr/>
            <p:nvPr/>
          </p:nvSpPr>
          <p:spPr bwMode="auto">
            <a:xfrm>
              <a:off x="3429000" y="3344863"/>
              <a:ext cx="46038" cy="15875"/>
            </a:xfrm>
            <a:custGeom>
              <a:avLst/>
              <a:gdLst/>
              <a:ahLst/>
              <a:cxnLst>
                <a:cxn ang="0">
                  <a:pos x="167" y="0"/>
                </a:cxn>
                <a:cxn ang="0">
                  <a:pos x="173" y="34"/>
                </a:cxn>
                <a:cxn ang="0">
                  <a:pos x="6" y="64"/>
                </a:cxn>
                <a:cxn ang="0">
                  <a:pos x="0" y="30"/>
                </a:cxn>
                <a:cxn ang="0">
                  <a:pos x="167" y="0"/>
                </a:cxn>
              </a:cxnLst>
              <a:rect l="0" t="0" r="r" b="b"/>
              <a:pathLst>
                <a:path w="173" h="64">
                  <a:moveTo>
                    <a:pt x="167" y="0"/>
                  </a:moveTo>
                  <a:lnTo>
                    <a:pt x="173" y="34"/>
                  </a:lnTo>
                  <a:lnTo>
                    <a:pt x="6" y="64"/>
                  </a:lnTo>
                  <a:lnTo>
                    <a:pt x="0" y="30"/>
                  </a:lnTo>
                  <a:lnTo>
                    <a:pt x="167"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25" name="Freeform 67"/>
            <p:cNvSpPr/>
            <p:nvPr/>
          </p:nvSpPr>
          <p:spPr bwMode="auto">
            <a:xfrm>
              <a:off x="3498850" y="3332163"/>
              <a:ext cx="46038" cy="15875"/>
            </a:xfrm>
            <a:custGeom>
              <a:avLst/>
              <a:gdLst/>
              <a:ahLst/>
              <a:cxnLst>
                <a:cxn ang="0">
                  <a:pos x="167" y="0"/>
                </a:cxn>
                <a:cxn ang="0">
                  <a:pos x="173" y="33"/>
                </a:cxn>
                <a:cxn ang="0">
                  <a:pos x="6" y="63"/>
                </a:cxn>
                <a:cxn ang="0">
                  <a:pos x="0" y="29"/>
                </a:cxn>
                <a:cxn ang="0">
                  <a:pos x="167" y="0"/>
                </a:cxn>
              </a:cxnLst>
              <a:rect l="0" t="0" r="r" b="b"/>
              <a:pathLst>
                <a:path w="173" h="63">
                  <a:moveTo>
                    <a:pt x="167" y="0"/>
                  </a:moveTo>
                  <a:lnTo>
                    <a:pt x="173" y="33"/>
                  </a:lnTo>
                  <a:lnTo>
                    <a:pt x="6" y="63"/>
                  </a:lnTo>
                  <a:lnTo>
                    <a:pt x="0" y="29"/>
                  </a:lnTo>
                  <a:lnTo>
                    <a:pt x="167"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26" name="Freeform 68"/>
            <p:cNvSpPr/>
            <p:nvPr/>
          </p:nvSpPr>
          <p:spPr bwMode="auto">
            <a:xfrm>
              <a:off x="3570288" y="3319463"/>
              <a:ext cx="46038" cy="15875"/>
            </a:xfrm>
            <a:custGeom>
              <a:avLst/>
              <a:gdLst/>
              <a:ahLst/>
              <a:cxnLst>
                <a:cxn ang="0">
                  <a:pos x="167" y="0"/>
                </a:cxn>
                <a:cxn ang="0">
                  <a:pos x="173" y="33"/>
                </a:cxn>
                <a:cxn ang="0">
                  <a:pos x="6" y="62"/>
                </a:cxn>
                <a:cxn ang="0">
                  <a:pos x="0" y="29"/>
                </a:cxn>
                <a:cxn ang="0">
                  <a:pos x="167" y="0"/>
                </a:cxn>
              </a:cxnLst>
              <a:rect l="0" t="0" r="r" b="b"/>
              <a:pathLst>
                <a:path w="173" h="62">
                  <a:moveTo>
                    <a:pt x="167" y="0"/>
                  </a:moveTo>
                  <a:lnTo>
                    <a:pt x="173" y="33"/>
                  </a:lnTo>
                  <a:lnTo>
                    <a:pt x="6" y="62"/>
                  </a:lnTo>
                  <a:lnTo>
                    <a:pt x="0" y="29"/>
                  </a:lnTo>
                  <a:lnTo>
                    <a:pt x="167"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27" name="Freeform 69"/>
            <p:cNvSpPr/>
            <p:nvPr/>
          </p:nvSpPr>
          <p:spPr bwMode="auto">
            <a:xfrm>
              <a:off x="3641725" y="3317876"/>
              <a:ext cx="46038" cy="15875"/>
            </a:xfrm>
            <a:custGeom>
              <a:avLst/>
              <a:gdLst/>
              <a:ahLst/>
              <a:cxnLst>
                <a:cxn ang="0">
                  <a:pos x="173" y="29"/>
                </a:cxn>
                <a:cxn ang="0">
                  <a:pos x="167" y="62"/>
                </a:cxn>
                <a:cxn ang="0">
                  <a:pos x="0" y="33"/>
                </a:cxn>
                <a:cxn ang="0">
                  <a:pos x="6" y="0"/>
                </a:cxn>
                <a:cxn ang="0">
                  <a:pos x="173" y="29"/>
                </a:cxn>
              </a:cxnLst>
              <a:rect l="0" t="0" r="r" b="b"/>
              <a:pathLst>
                <a:path w="173" h="62">
                  <a:moveTo>
                    <a:pt x="173" y="29"/>
                  </a:moveTo>
                  <a:lnTo>
                    <a:pt x="167" y="62"/>
                  </a:lnTo>
                  <a:lnTo>
                    <a:pt x="0" y="33"/>
                  </a:lnTo>
                  <a:lnTo>
                    <a:pt x="6" y="0"/>
                  </a:lnTo>
                  <a:lnTo>
                    <a:pt x="173" y="29"/>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28" name="Freeform 70"/>
            <p:cNvSpPr/>
            <p:nvPr/>
          </p:nvSpPr>
          <p:spPr bwMode="auto">
            <a:xfrm>
              <a:off x="3711575" y="3330576"/>
              <a:ext cx="46038" cy="15875"/>
            </a:xfrm>
            <a:custGeom>
              <a:avLst/>
              <a:gdLst/>
              <a:ahLst/>
              <a:cxnLst>
                <a:cxn ang="0">
                  <a:pos x="173" y="30"/>
                </a:cxn>
                <a:cxn ang="0">
                  <a:pos x="167" y="63"/>
                </a:cxn>
                <a:cxn ang="0">
                  <a:pos x="0" y="34"/>
                </a:cxn>
                <a:cxn ang="0">
                  <a:pos x="6" y="0"/>
                </a:cxn>
                <a:cxn ang="0">
                  <a:pos x="173" y="30"/>
                </a:cxn>
              </a:cxnLst>
              <a:rect l="0" t="0" r="r" b="b"/>
              <a:pathLst>
                <a:path w="173" h="63">
                  <a:moveTo>
                    <a:pt x="173" y="30"/>
                  </a:moveTo>
                  <a:lnTo>
                    <a:pt x="167" y="63"/>
                  </a:lnTo>
                  <a:lnTo>
                    <a:pt x="0" y="34"/>
                  </a:lnTo>
                  <a:lnTo>
                    <a:pt x="6" y="0"/>
                  </a:lnTo>
                  <a:lnTo>
                    <a:pt x="173" y="3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29" name="Freeform 71"/>
            <p:cNvSpPr/>
            <p:nvPr/>
          </p:nvSpPr>
          <p:spPr bwMode="auto">
            <a:xfrm>
              <a:off x="3783013" y="3343276"/>
              <a:ext cx="46038" cy="15875"/>
            </a:xfrm>
            <a:custGeom>
              <a:avLst/>
              <a:gdLst/>
              <a:ahLst/>
              <a:cxnLst>
                <a:cxn ang="0">
                  <a:pos x="173" y="30"/>
                </a:cxn>
                <a:cxn ang="0">
                  <a:pos x="167" y="62"/>
                </a:cxn>
                <a:cxn ang="0">
                  <a:pos x="0" y="34"/>
                </a:cxn>
                <a:cxn ang="0">
                  <a:pos x="6" y="0"/>
                </a:cxn>
                <a:cxn ang="0">
                  <a:pos x="173" y="30"/>
                </a:cxn>
              </a:cxnLst>
              <a:rect l="0" t="0" r="r" b="b"/>
              <a:pathLst>
                <a:path w="173" h="62">
                  <a:moveTo>
                    <a:pt x="173" y="30"/>
                  </a:moveTo>
                  <a:lnTo>
                    <a:pt x="167" y="62"/>
                  </a:lnTo>
                  <a:lnTo>
                    <a:pt x="0" y="34"/>
                  </a:lnTo>
                  <a:lnTo>
                    <a:pt x="6" y="0"/>
                  </a:lnTo>
                  <a:lnTo>
                    <a:pt x="173" y="3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30" name="Freeform 72"/>
            <p:cNvSpPr/>
            <p:nvPr/>
          </p:nvSpPr>
          <p:spPr bwMode="auto">
            <a:xfrm>
              <a:off x="3854450" y="3355976"/>
              <a:ext cx="46038" cy="15875"/>
            </a:xfrm>
            <a:custGeom>
              <a:avLst/>
              <a:gdLst/>
              <a:ahLst/>
              <a:cxnLst>
                <a:cxn ang="0">
                  <a:pos x="173" y="30"/>
                </a:cxn>
                <a:cxn ang="0">
                  <a:pos x="167" y="62"/>
                </a:cxn>
                <a:cxn ang="0">
                  <a:pos x="0" y="34"/>
                </a:cxn>
                <a:cxn ang="0">
                  <a:pos x="6" y="0"/>
                </a:cxn>
                <a:cxn ang="0">
                  <a:pos x="173" y="30"/>
                </a:cxn>
              </a:cxnLst>
              <a:rect l="0" t="0" r="r" b="b"/>
              <a:pathLst>
                <a:path w="173" h="62">
                  <a:moveTo>
                    <a:pt x="173" y="30"/>
                  </a:moveTo>
                  <a:lnTo>
                    <a:pt x="167" y="62"/>
                  </a:lnTo>
                  <a:lnTo>
                    <a:pt x="0" y="34"/>
                  </a:lnTo>
                  <a:lnTo>
                    <a:pt x="6" y="0"/>
                  </a:lnTo>
                  <a:lnTo>
                    <a:pt x="173" y="3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31" name="Freeform 73"/>
            <p:cNvSpPr/>
            <p:nvPr/>
          </p:nvSpPr>
          <p:spPr bwMode="auto">
            <a:xfrm>
              <a:off x="3925888" y="3367088"/>
              <a:ext cx="44450" cy="17463"/>
            </a:xfrm>
            <a:custGeom>
              <a:avLst/>
              <a:gdLst/>
              <a:ahLst/>
              <a:cxnLst>
                <a:cxn ang="0">
                  <a:pos x="173" y="30"/>
                </a:cxn>
                <a:cxn ang="0">
                  <a:pos x="167" y="63"/>
                </a:cxn>
                <a:cxn ang="0">
                  <a:pos x="0" y="34"/>
                </a:cxn>
                <a:cxn ang="0">
                  <a:pos x="6" y="0"/>
                </a:cxn>
                <a:cxn ang="0">
                  <a:pos x="173" y="30"/>
                </a:cxn>
              </a:cxnLst>
              <a:rect l="0" t="0" r="r" b="b"/>
              <a:pathLst>
                <a:path w="173" h="63">
                  <a:moveTo>
                    <a:pt x="173" y="30"/>
                  </a:moveTo>
                  <a:lnTo>
                    <a:pt x="167" y="63"/>
                  </a:lnTo>
                  <a:lnTo>
                    <a:pt x="0" y="34"/>
                  </a:lnTo>
                  <a:lnTo>
                    <a:pt x="6" y="0"/>
                  </a:lnTo>
                  <a:lnTo>
                    <a:pt x="173" y="3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32" name="Freeform 74"/>
            <p:cNvSpPr/>
            <p:nvPr/>
          </p:nvSpPr>
          <p:spPr bwMode="auto">
            <a:xfrm>
              <a:off x="3995738" y="3379788"/>
              <a:ext cx="46038" cy="17463"/>
            </a:xfrm>
            <a:custGeom>
              <a:avLst/>
              <a:gdLst/>
              <a:ahLst/>
              <a:cxnLst>
                <a:cxn ang="0">
                  <a:pos x="173" y="29"/>
                </a:cxn>
                <a:cxn ang="0">
                  <a:pos x="167" y="63"/>
                </a:cxn>
                <a:cxn ang="0">
                  <a:pos x="0" y="34"/>
                </a:cxn>
                <a:cxn ang="0">
                  <a:pos x="5" y="0"/>
                </a:cxn>
                <a:cxn ang="0">
                  <a:pos x="173" y="29"/>
                </a:cxn>
              </a:cxnLst>
              <a:rect l="0" t="0" r="r" b="b"/>
              <a:pathLst>
                <a:path w="173" h="63">
                  <a:moveTo>
                    <a:pt x="173" y="29"/>
                  </a:moveTo>
                  <a:lnTo>
                    <a:pt x="167" y="63"/>
                  </a:lnTo>
                  <a:lnTo>
                    <a:pt x="0" y="34"/>
                  </a:lnTo>
                  <a:lnTo>
                    <a:pt x="5" y="0"/>
                  </a:lnTo>
                  <a:lnTo>
                    <a:pt x="173" y="29"/>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33" name="Freeform 75"/>
            <p:cNvSpPr/>
            <p:nvPr/>
          </p:nvSpPr>
          <p:spPr bwMode="auto">
            <a:xfrm>
              <a:off x="4067175" y="3392488"/>
              <a:ext cx="46038" cy="17463"/>
            </a:xfrm>
            <a:custGeom>
              <a:avLst/>
              <a:gdLst/>
              <a:ahLst/>
              <a:cxnLst>
                <a:cxn ang="0">
                  <a:pos x="174" y="29"/>
                </a:cxn>
                <a:cxn ang="0">
                  <a:pos x="167" y="63"/>
                </a:cxn>
                <a:cxn ang="0">
                  <a:pos x="0" y="33"/>
                </a:cxn>
                <a:cxn ang="0">
                  <a:pos x="5" y="0"/>
                </a:cxn>
                <a:cxn ang="0">
                  <a:pos x="174" y="29"/>
                </a:cxn>
              </a:cxnLst>
              <a:rect l="0" t="0" r="r" b="b"/>
              <a:pathLst>
                <a:path w="174" h="63">
                  <a:moveTo>
                    <a:pt x="174" y="29"/>
                  </a:moveTo>
                  <a:lnTo>
                    <a:pt x="167" y="63"/>
                  </a:lnTo>
                  <a:lnTo>
                    <a:pt x="0" y="33"/>
                  </a:lnTo>
                  <a:lnTo>
                    <a:pt x="5" y="0"/>
                  </a:lnTo>
                  <a:lnTo>
                    <a:pt x="174" y="29"/>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34" name="Freeform 76"/>
            <p:cNvSpPr/>
            <p:nvPr/>
          </p:nvSpPr>
          <p:spPr bwMode="auto">
            <a:xfrm>
              <a:off x="4138613" y="3405188"/>
              <a:ext cx="44450" cy="15875"/>
            </a:xfrm>
            <a:custGeom>
              <a:avLst/>
              <a:gdLst/>
              <a:ahLst/>
              <a:cxnLst>
                <a:cxn ang="0">
                  <a:pos x="174" y="29"/>
                </a:cxn>
                <a:cxn ang="0">
                  <a:pos x="168" y="63"/>
                </a:cxn>
                <a:cxn ang="0">
                  <a:pos x="0" y="33"/>
                </a:cxn>
                <a:cxn ang="0">
                  <a:pos x="5" y="0"/>
                </a:cxn>
                <a:cxn ang="0">
                  <a:pos x="174" y="29"/>
                </a:cxn>
              </a:cxnLst>
              <a:rect l="0" t="0" r="r" b="b"/>
              <a:pathLst>
                <a:path w="174" h="63">
                  <a:moveTo>
                    <a:pt x="174" y="29"/>
                  </a:moveTo>
                  <a:lnTo>
                    <a:pt x="168" y="63"/>
                  </a:lnTo>
                  <a:lnTo>
                    <a:pt x="0" y="33"/>
                  </a:lnTo>
                  <a:lnTo>
                    <a:pt x="5" y="0"/>
                  </a:lnTo>
                  <a:lnTo>
                    <a:pt x="174" y="29"/>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35" name="Freeform 77"/>
            <p:cNvSpPr/>
            <p:nvPr/>
          </p:nvSpPr>
          <p:spPr bwMode="auto">
            <a:xfrm>
              <a:off x="4208463" y="3417888"/>
              <a:ext cx="46038" cy="15875"/>
            </a:xfrm>
            <a:custGeom>
              <a:avLst/>
              <a:gdLst/>
              <a:ahLst/>
              <a:cxnLst>
                <a:cxn ang="0">
                  <a:pos x="175" y="29"/>
                </a:cxn>
                <a:cxn ang="0">
                  <a:pos x="169" y="63"/>
                </a:cxn>
                <a:cxn ang="0">
                  <a:pos x="0" y="33"/>
                </a:cxn>
                <a:cxn ang="0">
                  <a:pos x="7" y="0"/>
                </a:cxn>
                <a:cxn ang="0">
                  <a:pos x="175" y="29"/>
                </a:cxn>
              </a:cxnLst>
              <a:rect l="0" t="0" r="r" b="b"/>
              <a:pathLst>
                <a:path w="175" h="63">
                  <a:moveTo>
                    <a:pt x="175" y="29"/>
                  </a:moveTo>
                  <a:lnTo>
                    <a:pt x="169" y="63"/>
                  </a:lnTo>
                  <a:lnTo>
                    <a:pt x="0" y="33"/>
                  </a:lnTo>
                  <a:lnTo>
                    <a:pt x="7" y="0"/>
                  </a:lnTo>
                  <a:lnTo>
                    <a:pt x="175" y="29"/>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36" name="Freeform 78"/>
            <p:cNvSpPr/>
            <p:nvPr/>
          </p:nvSpPr>
          <p:spPr bwMode="auto">
            <a:xfrm>
              <a:off x="4279900" y="3429001"/>
              <a:ext cx="46038" cy="17463"/>
            </a:xfrm>
            <a:custGeom>
              <a:avLst/>
              <a:gdLst/>
              <a:ahLst/>
              <a:cxnLst>
                <a:cxn ang="0">
                  <a:pos x="175" y="30"/>
                </a:cxn>
                <a:cxn ang="0">
                  <a:pos x="169" y="64"/>
                </a:cxn>
                <a:cxn ang="0">
                  <a:pos x="0" y="34"/>
                </a:cxn>
                <a:cxn ang="0">
                  <a:pos x="7" y="0"/>
                </a:cxn>
                <a:cxn ang="0">
                  <a:pos x="175" y="30"/>
                </a:cxn>
              </a:cxnLst>
              <a:rect l="0" t="0" r="r" b="b"/>
              <a:pathLst>
                <a:path w="175" h="64">
                  <a:moveTo>
                    <a:pt x="175" y="30"/>
                  </a:moveTo>
                  <a:lnTo>
                    <a:pt x="169" y="64"/>
                  </a:lnTo>
                  <a:lnTo>
                    <a:pt x="0" y="34"/>
                  </a:lnTo>
                  <a:lnTo>
                    <a:pt x="7" y="0"/>
                  </a:lnTo>
                  <a:lnTo>
                    <a:pt x="175" y="3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37" name="Freeform 79"/>
            <p:cNvSpPr/>
            <p:nvPr/>
          </p:nvSpPr>
          <p:spPr bwMode="auto">
            <a:xfrm>
              <a:off x="4349750" y="3441701"/>
              <a:ext cx="46038" cy="17463"/>
            </a:xfrm>
            <a:custGeom>
              <a:avLst/>
              <a:gdLst/>
              <a:ahLst/>
              <a:cxnLst>
                <a:cxn ang="0">
                  <a:pos x="173" y="30"/>
                </a:cxn>
                <a:cxn ang="0">
                  <a:pos x="168" y="64"/>
                </a:cxn>
                <a:cxn ang="0">
                  <a:pos x="0" y="34"/>
                </a:cxn>
                <a:cxn ang="0">
                  <a:pos x="6" y="0"/>
                </a:cxn>
                <a:cxn ang="0">
                  <a:pos x="173" y="30"/>
                </a:cxn>
              </a:cxnLst>
              <a:rect l="0" t="0" r="r" b="b"/>
              <a:pathLst>
                <a:path w="173" h="64">
                  <a:moveTo>
                    <a:pt x="173" y="30"/>
                  </a:moveTo>
                  <a:lnTo>
                    <a:pt x="168" y="64"/>
                  </a:lnTo>
                  <a:lnTo>
                    <a:pt x="0" y="34"/>
                  </a:lnTo>
                  <a:lnTo>
                    <a:pt x="6" y="0"/>
                  </a:lnTo>
                  <a:lnTo>
                    <a:pt x="173" y="3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38" name="Freeform 80"/>
            <p:cNvSpPr/>
            <p:nvPr/>
          </p:nvSpPr>
          <p:spPr bwMode="auto">
            <a:xfrm>
              <a:off x="4421188" y="3454401"/>
              <a:ext cx="46038" cy="17463"/>
            </a:xfrm>
            <a:custGeom>
              <a:avLst/>
              <a:gdLst/>
              <a:ahLst/>
              <a:cxnLst>
                <a:cxn ang="0">
                  <a:pos x="173" y="30"/>
                </a:cxn>
                <a:cxn ang="0">
                  <a:pos x="168" y="63"/>
                </a:cxn>
                <a:cxn ang="0">
                  <a:pos x="0" y="34"/>
                </a:cxn>
                <a:cxn ang="0">
                  <a:pos x="6" y="0"/>
                </a:cxn>
                <a:cxn ang="0">
                  <a:pos x="173" y="30"/>
                </a:cxn>
              </a:cxnLst>
              <a:rect l="0" t="0" r="r" b="b"/>
              <a:pathLst>
                <a:path w="173" h="63">
                  <a:moveTo>
                    <a:pt x="173" y="30"/>
                  </a:moveTo>
                  <a:lnTo>
                    <a:pt x="168" y="63"/>
                  </a:lnTo>
                  <a:lnTo>
                    <a:pt x="0" y="34"/>
                  </a:lnTo>
                  <a:lnTo>
                    <a:pt x="6" y="0"/>
                  </a:lnTo>
                  <a:lnTo>
                    <a:pt x="173" y="3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39" name="Freeform 81"/>
            <p:cNvSpPr/>
            <p:nvPr/>
          </p:nvSpPr>
          <p:spPr bwMode="auto">
            <a:xfrm>
              <a:off x="4492625" y="3467101"/>
              <a:ext cx="46038" cy="15875"/>
            </a:xfrm>
            <a:custGeom>
              <a:avLst/>
              <a:gdLst/>
              <a:ahLst/>
              <a:cxnLst>
                <a:cxn ang="0">
                  <a:pos x="173" y="30"/>
                </a:cxn>
                <a:cxn ang="0">
                  <a:pos x="168" y="63"/>
                </a:cxn>
                <a:cxn ang="0">
                  <a:pos x="0" y="34"/>
                </a:cxn>
                <a:cxn ang="0">
                  <a:pos x="6" y="0"/>
                </a:cxn>
                <a:cxn ang="0">
                  <a:pos x="173" y="30"/>
                </a:cxn>
              </a:cxnLst>
              <a:rect l="0" t="0" r="r" b="b"/>
              <a:pathLst>
                <a:path w="173" h="63">
                  <a:moveTo>
                    <a:pt x="173" y="30"/>
                  </a:moveTo>
                  <a:lnTo>
                    <a:pt x="168" y="63"/>
                  </a:lnTo>
                  <a:lnTo>
                    <a:pt x="0" y="34"/>
                  </a:lnTo>
                  <a:lnTo>
                    <a:pt x="6" y="0"/>
                  </a:lnTo>
                  <a:lnTo>
                    <a:pt x="173" y="3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40" name="Freeform 82"/>
            <p:cNvSpPr/>
            <p:nvPr/>
          </p:nvSpPr>
          <p:spPr bwMode="auto">
            <a:xfrm>
              <a:off x="4562475" y="3479801"/>
              <a:ext cx="46038" cy="15875"/>
            </a:xfrm>
            <a:custGeom>
              <a:avLst/>
              <a:gdLst/>
              <a:ahLst/>
              <a:cxnLst>
                <a:cxn ang="0">
                  <a:pos x="173" y="30"/>
                </a:cxn>
                <a:cxn ang="0">
                  <a:pos x="168" y="63"/>
                </a:cxn>
                <a:cxn ang="0">
                  <a:pos x="0" y="34"/>
                </a:cxn>
                <a:cxn ang="0">
                  <a:pos x="6" y="0"/>
                </a:cxn>
                <a:cxn ang="0">
                  <a:pos x="173" y="30"/>
                </a:cxn>
              </a:cxnLst>
              <a:rect l="0" t="0" r="r" b="b"/>
              <a:pathLst>
                <a:path w="173" h="63">
                  <a:moveTo>
                    <a:pt x="173" y="30"/>
                  </a:moveTo>
                  <a:lnTo>
                    <a:pt x="168" y="63"/>
                  </a:lnTo>
                  <a:lnTo>
                    <a:pt x="0" y="34"/>
                  </a:lnTo>
                  <a:lnTo>
                    <a:pt x="6" y="0"/>
                  </a:lnTo>
                  <a:lnTo>
                    <a:pt x="173" y="3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41" name="Freeform 83"/>
            <p:cNvSpPr/>
            <p:nvPr/>
          </p:nvSpPr>
          <p:spPr bwMode="auto">
            <a:xfrm>
              <a:off x="4633913" y="3490913"/>
              <a:ext cx="46038" cy="17463"/>
            </a:xfrm>
            <a:custGeom>
              <a:avLst/>
              <a:gdLst/>
              <a:ahLst/>
              <a:cxnLst>
                <a:cxn ang="0">
                  <a:pos x="173" y="29"/>
                </a:cxn>
                <a:cxn ang="0">
                  <a:pos x="168" y="63"/>
                </a:cxn>
                <a:cxn ang="0">
                  <a:pos x="0" y="33"/>
                </a:cxn>
                <a:cxn ang="0">
                  <a:pos x="6" y="0"/>
                </a:cxn>
                <a:cxn ang="0">
                  <a:pos x="173" y="29"/>
                </a:cxn>
              </a:cxnLst>
              <a:rect l="0" t="0" r="r" b="b"/>
              <a:pathLst>
                <a:path w="173" h="63">
                  <a:moveTo>
                    <a:pt x="173" y="29"/>
                  </a:moveTo>
                  <a:lnTo>
                    <a:pt x="168" y="63"/>
                  </a:lnTo>
                  <a:lnTo>
                    <a:pt x="0" y="33"/>
                  </a:lnTo>
                  <a:lnTo>
                    <a:pt x="6" y="0"/>
                  </a:lnTo>
                  <a:lnTo>
                    <a:pt x="173" y="29"/>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42" name="Freeform 84"/>
            <p:cNvSpPr/>
            <p:nvPr/>
          </p:nvSpPr>
          <p:spPr bwMode="auto">
            <a:xfrm>
              <a:off x="4705350" y="3503613"/>
              <a:ext cx="46038" cy="17463"/>
            </a:xfrm>
            <a:custGeom>
              <a:avLst/>
              <a:gdLst/>
              <a:ahLst/>
              <a:cxnLst>
                <a:cxn ang="0">
                  <a:pos x="173" y="29"/>
                </a:cxn>
                <a:cxn ang="0">
                  <a:pos x="167" y="63"/>
                </a:cxn>
                <a:cxn ang="0">
                  <a:pos x="0" y="33"/>
                </a:cxn>
                <a:cxn ang="0">
                  <a:pos x="6" y="0"/>
                </a:cxn>
                <a:cxn ang="0">
                  <a:pos x="173" y="29"/>
                </a:cxn>
              </a:cxnLst>
              <a:rect l="0" t="0" r="r" b="b"/>
              <a:pathLst>
                <a:path w="173" h="63">
                  <a:moveTo>
                    <a:pt x="173" y="29"/>
                  </a:moveTo>
                  <a:lnTo>
                    <a:pt x="167" y="63"/>
                  </a:lnTo>
                  <a:lnTo>
                    <a:pt x="0" y="33"/>
                  </a:lnTo>
                  <a:lnTo>
                    <a:pt x="6" y="0"/>
                  </a:lnTo>
                  <a:lnTo>
                    <a:pt x="173" y="29"/>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43" name="Freeform 85"/>
            <p:cNvSpPr/>
            <p:nvPr/>
          </p:nvSpPr>
          <p:spPr bwMode="auto">
            <a:xfrm>
              <a:off x="4775200" y="3516313"/>
              <a:ext cx="46038" cy="17463"/>
            </a:xfrm>
            <a:custGeom>
              <a:avLst/>
              <a:gdLst/>
              <a:ahLst/>
              <a:cxnLst>
                <a:cxn ang="0">
                  <a:pos x="173" y="29"/>
                </a:cxn>
                <a:cxn ang="0">
                  <a:pos x="167" y="63"/>
                </a:cxn>
                <a:cxn ang="0">
                  <a:pos x="0" y="33"/>
                </a:cxn>
                <a:cxn ang="0">
                  <a:pos x="6" y="0"/>
                </a:cxn>
                <a:cxn ang="0">
                  <a:pos x="173" y="29"/>
                </a:cxn>
              </a:cxnLst>
              <a:rect l="0" t="0" r="r" b="b"/>
              <a:pathLst>
                <a:path w="173" h="63">
                  <a:moveTo>
                    <a:pt x="173" y="29"/>
                  </a:moveTo>
                  <a:lnTo>
                    <a:pt x="167" y="63"/>
                  </a:lnTo>
                  <a:lnTo>
                    <a:pt x="0" y="33"/>
                  </a:lnTo>
                  <a:lnTo>
                    <a:pt x="6" y="0"/>
                  </a:lnTo>
                  <a:lnTo>
                    <a:pt x="173" y="29"/>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44" name="Freeform 86"/>
            <p:cNvSpPr/>
            <p:nvPr/>
          </p:nvSpPr>
          <p:spPr bwMode="auto">
            <a:xfrm>
              <a:off x="4846638" y="3529013"/>
              <a:ext cx="46038" cy="15875"/>
            </a:xfrm>
            <a:custGeom>
              <a:avLst/>
              <a:gdLst/>
              <a:ahLst/>
              <a:cxnLst>
                <a:cxn ang="0">
                  <a:pos x="173" y="29"/>
                </a:cxn>
                <a:cxn ang="0">
                  <a:pos x="167" y="63"/>
                </a:cxn>
                <a:cxn ang="0">
                  <a:pos x="0" y="33"/>
                </a:cxn>
                <a:cxn ang="0">
                  <a:pos x="6" y="0"/>
                </a:cxn>
                <a:cxn ang="0">
                  <a:pos x="173" y="29"/>
                </a:cxn>
              </a:cxnLst>
              <a:rect l="0" t="0" r="r" b="b"/>
              <a:pathLst>
                <a:path w="173" h="63">
                  <a:moveTo>
                    <a:pt x="173" y="29"/>
                  </a:moveTo>
                  <a:lnTo>
                    <a:pt x="167" y="63"/>
                  </a:lnTo>
                  <a:lnTo>
                    <a:pt x="0" y="33"/>
                  </a:lnTo>
                  <a:lnTo>
                    <a:pt x="6" y="0"/>
                  </a:lnTo>
                  <a:lnTo>
                    <a:pt x="173" y="29"/>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45" name="Freeform 87"/>
            <p:cNvSpPr/>
            <p:nvPr/>
          </p:nvSpPr>
          <p:spPr bwMode="auto">
            <a:xfrm>
              <a:off x="4918075" y="3541713"/>
              <a:ext cx="46038" cy="15875"/>
            </a:xfrm>
            <a:custGeom>
              <a:avLst/>
              <a:gdLst/>
              <a:ahLst/>
              <a:cxnLst>
                <a:cxn ang="0">
                  <a:pos x="173" y="30"/>
                </a:cxn>
                <a:cxn ang="0">
                  <a:pos x="167" y="64"/>
                </a:cxn>
                <a:cxn ang="0">
                  <a:pos x="0" y="34"/>
                </a:cxn>
                <a:cxn ang="0">
                  <a:pos x="6" y="0"/>
                </a:cxn>
                <a:cxn ang="0">
                  <a:pos x="173" y="30"/>
                </a:cxn>
              </a:cxnLst>
              <a:rect l="0" t="0" r="r" b="b"/>
              <a:pathLst>
                <a:path w="173" h="64">
                  <a:moveTo>
                    <a:pt x="173" y="30"/>
                  </a:moveTo>
                  <a:lnTo>
                    <a:pt x="167" y="64"/>
                  </a:lnTo>
                  <a:lnTo>
                    <a:pt x="0" y="34"/>
                  </a:lnTo>
                  <a:lnTo>
                    <a:pt x="6" y="0"/>
                  </a:lnTo>
                  <a:lnTo>
                    <a:pt x="173" y="3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46" name="Freeform 88"/>
            <p:cNvSpPr/>
            <p:nvPr/>
          </p:nvSpPr>
          <p:spPr bwMode="auto">
            <a:xfrm>
              <a:off x="4989513" y="3554413"/>
              <a:ext cx="44450" cy="15875"/>
            </a:xfrm>
            <a:custGeom>
              <a:avLst/>
              <a:gdLst/>
              <a:ahLst/>
              <a:cxnLst>
                <a:cxn ang="0">
                  <a:pos x="173" y="30"/>
                </a:cxn>
                <a:cxn ang="0">
                  <a:pos x="167" y="63"/>
                </a:cxn>
                <a:cxn ang="0">
                  <a:pos x="0" y="34"/>
                </a:cxn>
                <a:cxn ang="0">
                  <a:pos x="6" y="0"/>
                </a:cxn>
                <a:cxn ang="0">
                  <a:pos x="173" y="30"/>
                </a:cxn>
              </a:cxnLst>
              <a:rect l="0" t="0" r="r" b="b"/>
              <a:pathLst>
                <a:path w="173" h="63">
                  <a:moveTo>
                    <a:pt x="173" y="30"/>
                  </a:moveTo>
                  <a:lnTo>
                    <a:pt x="167" y="63"/>
                  </a:lnTo>
                  <a:lnTo>
                    <a:pt x="0" y="34"/>
                  </a:lnTo>
                  <a:lnTo>
                    <a:pt x="6" y="0"/>
                  </a:lnTo>
                  <a:lnTo>
                    <a:pt x="173" y="3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47" name="Freeform 89"/>
            <p:cNvSpPr/>
            <p:nvPr/>
          </p:nvSpPr>
          <p:spPr bwMode="auto">
            <a:xfrm>
              <a:off x="5059363" y="3567113"/>
              <a:ext cx="46038" cy="15875"/>
            </a:xfrm>
            <a:custGeom>
              <a:avLst/>
              <a:gdLst/>
              <a:ahLst/>
              <a:cxnLst>
                <a:cxn ang="0">
                  <a:pos x="173" y="29"/>
                </a:cxn>
                <a:cxn ang="0">
                  <a:pos x="167" y="62"/>
                </a:cxn>
                <a:cxn ang="0">
                  <a:pos x="0" y="33"/>
                </a:cxn>
                <a:cxn ang="0">
                  <a:pos x="6" y="0"/>
                </a:cxn>
                <a:cxn ang="0">
                  <a:pos x="173" y="29"/>
                </a:cxn>
              </a:cxnLst>
              <a:rect l="0" t="0" r="r" b="b"/>
              <a:pathLst>
                <a:path w="173" h="62">
                  <a:moveTo>
                    <a:pt x="173" y="29"/>
                  </a:moveTo>
                  <a:lnTo>
                    <a:pt x="167" y="62"/>
                  </a:lnTo>
                  <a:lnTo>
                    <a:pt x="0" y="33"/>
                  </a:lnTo>
                  <a:lnTo>
                    <a:pt x="6" y="0"/>
                  </a:lnTo>
                  <a:lnTo>
                    <a:pt x="173" y="29"/>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48" name="Freeform 90"/>
            <p:cNvSpPr/>
            <p:nvPr/>
          </p:nvSpPr>
          <p:spPr bwMode="auto">
            <a:xfrm>
              <a:off x="5130800" y="3578226"/>
              <a:ext cx="46038" cy="17463"/>
            </a:xfrm>
            <a:custGeom>
              <a:avLst/>
              <a:gdLst/>
              <a:ahLst/>
              <a:cxnLst>
                <a:cxn ang="0">
                  <a:pos x="173" y="29"/>
                </a:cxn>
                <a:cxn ang="0">
                  <a:pos x="167" y="62"/>
                </a:cxn>
                <a:cxn ang="0">
                  <a:pos x="0" y="33"/>
                </a:cxn>
                <a:cxn ang="0">
                  <a:pos x="6" y="0"/>
                </a:cxn>
                <a:cxn ang="0">
                  <a:pos x="173" y="29"/>
                </a:cxn>
              </a:cxnLst>
              <a:rect l="0" t="0" r="r" b="b"/>
              <a:pathLst>
                <a:path w="173" h="62">
                  <a:moveTo>
                    <a:pt x="173" y="29"/>
                  </a:moveTo>
                  <a:lnTo>
                    <a:pt x="167" y="62"/>
                  </a:lnTo>
                  <a:lnTo>
                    <a:pt x="0" y="33"/>
                  </a:lnTo>
                  <a:lnTo>
                    <a:pt x="6" y="0"/>
                  </a:lnTo>
                  <a:lnTo>
                    <a:pt x="173" y="29"/>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49" name="Freeform 91"/>
            <p:cNvSpPr/>
            <p:nvPr/>
          </p:nvSpPr>
          <p:spPr bwMode="auto">
            <a:xfrm>
              <a:off x="2589213" y="2830513"/>
              <a:ext cx="46038" cy="19050"/>
            </a:xfrm>
            <a:custGeom>
              <a:avLst/>
              <a:gdLst/>
              <a:ahLst/>
              <a:cxnLst>
                <a:cxn ang="0">
                  <a:pos x="166" y="0"/>
                </a:cxn>
                <a:cxn ang="0">
                  <a:pos x="173" y="34"/>
                </a:cxn>
                <a:cxn ang="0">
                  <a:pos x="6" y="67"/>
                </a:cxn>
                <a:cxn ang="0">
                  <a:pos x="0" y="35"/>
                </a:cxn>
                <a:cxn ang="0">
                  <a:pos x="166" y="0"/>
                </a:cxn>
              </a:cxnLst>
              <a:rect l="0" t="0" r="r" b="b"/>
              <a:pathLst>
                <a:path w="173" h="67">
                  <a:moveTo>
                    <a:pt x="166" y="0"/>
                  </a:moveTo>
                  <a:lnTo>
                    <a:pt x="173" y="34"/>
                  </a:lnTo>
                  <a:lnTo>
                    <a:pt x="6" y="67"/>
                  </a:lnTo>
                  <a:lnTo>
                    <a:pt x="0" y="35"/>
                  </a:lnTo>
                  <a:lnTo>
                    <a:pt x="166"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50" name="Freeform 92"/>
            <p:cNvSpPr/>
            <p:nvPr/>
          </p:nvSpPr>
          <p:spPr bwMode="auto">
            <a:xfrm>
              <a:off x="2659063" y="2816226"/>
              <a:ext cx="46038" cy="19050"/>
            </a:xfrm>
            <a:custGeom>
              <a:avLst/>
              <a:gdLst/>
              <a:ahLst/>
              <a:cxnLst>
                <a:cxn ang="0">
                  <a:pos x="166" y="0"/>
                </a:cxn>
                <a:cxn ang="0">
                  <a:pos x="173" y="33"/>
                </a:cxn>
                <a:cxn ang="0">
                  <a:pos x="7" y="68"/>
                </a:cxn>
                <a:cxn ang="0">
                  <a:pos x="0" y="35"/>
                </a:cxn>
                <a:cxn ang="0">
                  <a:pos x="166" y="0"/>
                </a:cxn>
              </a:cxnLst>
              <a:rect l="0" t="0" r="r" b="b"/>
              <a:pathLst>
                <a:path w="173" h="68">
                  <a:moveTo>
                    <a:pt x="166" y="0"/>
                  </a:moveTo>
                  <a:lnTo>
                    <a:pt x="173" y="33"/>
                  </a:lnTo>
                  <a:lnTo>
                    <a:pt x="7" y="68"/>
                  </a:lnTo>
                  <a:lnTo>
                    <a:pt x="0" y="35"/>
                  </a:lnTo>
                  <a:lnTo>
                    <a:pt x="166"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51" name="Freeform 93"/>
            <p:cNvSpPr/>
            <p:nvPr/>
          </p:nvSpPr>
          <p:spPr bwMode="auto">
            <a:xfrm>
              <a:off x="2730500" y="2801938"/>
              <a:ext cx="46038" cy="17463"/>
            </a:xfrm>
            <a:custGeom>
              <a:avLst/>
              <a:gdLst/>
              <a:ahLst/>
              <a:cxnLst>
                <a:cxn ang="0">
                  <a:pos x="166" y="0"/>
                </a:cxn>
                <a:cxn ang="0">
                  <a:pos x="173" y="33"/>
                </a:cxn>
                <a:cxn ang="0">
                  <a:pos x="6" y="68"/>
                </a:cxn>
                <a:cxn ang="0">
                  <a:pos x="0" y="34"/>
                </a:cxn>
                <a:cxn ang="0">
                  <a:pos x="166" y="0"/>
                </a:cxn>
              </a:cxnLst>
              <a:rect l="0" t="0" r="r" b="b"/>
              <a:pathLst>
                <a:path w="173" h="68">
                  <a:moveTo>
                    <a:pt x="166" y="0"/>
                  </a:moveTo>
                  <a:lnTo>
                    <a:pt x="173" y="33"/>
                  </a:lnTo>
                  <a:lnTo>
                    <a:pt x="6" y="68"/>
                  </a:lnTo>
                  <a:lnTo>
                    <a:pt x="0" y="34"/>
                  </a:lnTo>
                  <a:lnTo>
                    <a:pt x="166"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52" name="Freeform 94"/>
            <p:cNvSpPr/>
            <p:nvPr/>
          </p:nvSpPr>
          <p:spPr bwMode="auto">
            <a:xfrm>
              <a:off x="2800350" y="2787651"/>
              <a:ext cx="46038" cy="17463"/>
            </a:xfrm>
            <a:custGeom>
              <a:avLst/>
              <a:gdLst/>
              <a:ahLst/>
              <a:cxnLst>
                <a:cxn ang="0">
                  <a:pos x="166" y="0"/>
                </a:cxn>
                <a:cxn ang="0">
                  <a:pos x="173" y="32"/>
                </a:cxn>
                <a:cxn ang="0">
                  <a:pos x="7" y="67"/>
                </a:cxn>
                <a:cxn ang="0">
                  <a:pos x="0" y="33"/>
                </a:cxn>
                <a:cxn ang="0">
                  <a:pos x="166" y="0"/>
                </a:cxn>
              </a:cxnLst>
              <a:rect l="0" t="0" r="r" b="b"/>
              <a:pathLst>
                <a:path w="173" h="67">
                  <a:moveTo>
                    <a:pt x="166" y="0"/>
                  </a:moveTo>
                  <a:lnTo>
                    <a:pt x="173" y="32"/>
                  </a:lnTo>
                  <a:lnTo>
                    <a:pt x="7" y="67"/>
                  </a:lnTo>
                  <a:lnTo>
                    <a:pt x="0" y="33"/>
                  </a:lnTo>
                  <a:lnTo>
                    <a:pt x="166"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53" name="Freeform 95"/>
            <p:cNvSpPr/>
            <p:nvPr/>
          </p:nvSpPr>
          <p:spPr bwMode="auto">
            <a:xfrm>
              <a:off x="2870200" y="2773363"/>
              <a:ext cx="46038" cy="17463"/>
            </a:xfrm>
            <a:custGeom>
              <a:avLst/>
              <a:gdLst/>
              <a:ahLst/>
              <a:cxnLst>
                <a:cxn ang="0">
                  <a:pos x="167" y="0"/>
                </a:cxn>
                <a:cxn ang="0">
                  <a:pos x="174" y="32"/>
                </a:cxn>
                <a:cxn ang="0">
                  <a:pos x="7" y="67"/>
                </a:cxn>
                <a:cxn ang="0">
                  <a:pos x="0" y="33"/>
                </a:cxn>
                <a:cxn ang="0">
                  <a:pos x="167" y="0"/>
                </a:cxn>
              </a:cxnLst>
              <a:rect l="0" t="0" r="r" b="b"/>
              <a:pathLst>
                <a:path w="174" h="67">
                  <a:moveTo>
                    <a:pt x="167" y="0"/>
                  </a:moveTo>
                  <a:lnTo>
                    <a:pt x="174" y="32"/>
                  </a:lnTo>
                  <a:lnTo>
                    <a:pt x="7" y="67"/>
                  </a:lnTo>
                  <a:lnTo>
                    <a:pt x="0" y="33"/>
                  </a:lnTo>
                  <a:lnTo>
                    <a:pt x="167"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54" name="Freeform 96"/>
            <p:cNvSpPr/>
            <p:nvPr/>
          </p:nvSpPr>
          <p:spPr bwMode="auto">
            <a:xfrm>
              <a:off x="2941638" y="2759076"/>
              <a:ext cx="46038" cy="17463"/>
            </a:xfrm>
            <a:custGeom>
              <a:avLst/>
              <a:gdLst/>
              <a:ahLst/>
              <a:cxnLst>
                <a:cxn ang="0">
                  <a:pos x="166" y="0"/>
                </a:cxn>
                <a:cxn ang="0">
                  <a:pos x="173" y="33"/>
                </a:cxn>
                <a:cxn ang="0">
                  <a:pos x="7" y="67"/>
                </a:cxn>
                <a:cxn ang="0">
                  <a:pos x="0" y="34"/>
                </a:cxn>
                <a:cxn ang="0">
                  <a:pos x="166" y="0"/>
                </a:cxn>
              </a:cxnLst>
              <a:rect l="0" t="0" r="r" b="b"/>
              <a:pathLst>
                <a:path w="173" h="67">
                  <a:moveTo>
                    <a:pt x="166" y="0"/>
                  </a:moveTo>
                  <a:lnTo>
                    <a:pt x="173" y="33"/>
                  </a:lnTo>
                  <a:lnTo>
                    <a:pt x="7" y="67"/>
                  </a:lnTo>
                  <a:lnTo>
                    <a:pt x="0" y="34"/>
                  </a:lnTo>
                  <a:lnTo>
                    <a:pt x="166"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55" name="Freeform 97"/>
            <p:cNvSpPr/>
            <p:nvPr/>
          </p:nvSpPr>
          <p:spPr bwMode="auto">
            <a:xfrm>
              <a:off x="3011488" y="2743201"/>
              <a:ext cx="46038" cy="19050"/>
            </a:xfrm>
            <a:custGeom>
              <a:avLst/>
              <a:gdLst/>
              <a:ahLst/>
              <a:cxnLst>
                <a:cxn ang="0">
                  <a:pos x="167" y="0"/>
                </a:cxn>
                <a:cxn ang="0">
                  <a:pos x="173" y="33"/>
                </a:cxn>
                <a:cxn ang="0">
                  <a:pos x="7" y="67"/>
                </a:cxn>
                <a:cxn ang="0">
                  <a:pos x="0" y="34"/>
                </a:cxn>
                <a:cxn ang="0">
                  <a:pos x="167" y="0"/>
                </a:cxn>
              </a:cxnLst>
              <a:rect l="0" t="0" r="r" b="b"/>
              <a:pathLst>
                <a:path w="173" h="67">
                  <a:moveTo>
                    <a:pt x="167" y="0"/>
                  </a:moveTo>
                  <a:lnTo>
                    <a:pt x="173" y="33"/>
                  </a:lnTo>
                  <a:lnTo>
                    <a:pt x="7" y="67"/>
                  </a:lnTo>
                  <a:lnTo>
                    <a:pt x="0" y="34"/>
                  </a:lnTo>
                  <a:lnTo>
                    <a:pt x="167"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56" name="Freeform 98"/>
            <p:cNvSpPr/>
            <p:nvPr/>
          </p:nvSpPr>
          <p:spPr bwMode="auto">
            <a:xfrm>
              <a:off x="3082925" y="2728913"/>
              <a:ext cx="46038" cy="19050"/>
            </a:xfrm>
            <a:custGeom>
              <a:avLst/>
              <a:gdLst/>
              <a:ahLst/>
              <a:cxnLst>
                <a:cxn ang="0">
                  <a:pos x="166" y="0"/>
                </a:cxn>
                <a:cxn ang="0">
                  <a:pos x="173" y="33"/>
                </a:cxn>
                <a:cxn ang="0">
                  <a:pos x="7" y="68"/>
                </a:cxn>
                <a:cxn ang="0">
                  <a:pos x="0" y="34"/>
                </a:cxn>
                <a:cxn ang="0">
                  <a:pos x="166" y="0"/>
                </a:cxn>
              </a:cxnLst>
              <a:rect l="0" t="0" r="r" b="b"/>
              <a:pathLst>
                <a:path w="173" h="68">
                  <a:moveTo>
                    <a:pt x="166" y="0"/>
                  </a:moveTo>
                  <a:lnTo>
                    <a:pt x="173" y="33"/>
                  </a:lnTo>
                  <a:lnTo>
                    <a:pt x="7" y="68"/>
                  </a:lnTo>
                  <a:lnTo>
                    <a:pt x="0" y="34"/>
                  </a:lnTo>
                  <a:lnTo>
                    <a:pt x="166"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57" name="Freeform 99"/>
            <p:cNvSpPr/>
            <p:nvPr/>
          </p:nvSpPr>
          <p:spPr bwMode="auto">
            <a:xfrm>
              <a:off x="3152775" y="2714626"/>
              <a:ext cx="46038" cy="17463"/>
            </a:xfrm>
            <a:custGeom>
              <a:avLst/>
              <a:gdLst/>
              <a:ahLst/>
              <a:cxnLst>
                <a:cxn ang="0">
                  <a:pos x="167" y="0"/>
                </a:cxn>
                <a:cxn ang="0">
                  <a:pos x="173" y="33"/>
                </a:cxn>
                <a:cxn ang="0">
                  <a:pos x="7" y="68"/>
                </a:cxn>
                <a:cxn ang="0">
                  <a:pos x="0" y="34"/>
                </a:cxn>
                <a:cxn ang="0">
                  <a:pos x="167" y="0"/>
                </a:cxn>
              </a:cxnLst>
              <a:rect l="0" t="0" r="r" b="b"/>
              <a:pathLst>
                <a:path w="173" h="68">
                  <a:moveTo>
                    <a:pt x="167" y="0"/>
                  </a:moveTo>
                  <a:lnTo>
                    <a:pt x="173" y="33"/>
                  </a:lnTo>
                  <a:lnTo>
                    <a:pt x="7" y="68"/>
                  </a:lnTo>
                  <a:lnTo>
                    <a:pt x="0" y="34"/>
                  </a:lnTo>
                  <a:lnTo>
                    <a:pt x="167"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58" name="Freeform 100"/>
            <p:cNvSpPr/>
            <p:nvPr/>
          </p:nvSpPr>
          <p:spPr bwMode="auto">
            <a:xfrm>
              <a:off x="3224213" y="2700338"/>
              <a:ext cx="44450" cy="17463"/>
            </a:xfrm>
            <a:custGeom>
              <a:avLst/>
              <a:gdLst/>
              <a:ahLst/>
              <a:cxnLst>
                <a:cxn ang="0">
                  <a:pos x="166" y="0"/>
                </a:cxn>
                <a:cxn ang="0">
                  <a:pos x="173" y="32"/>
                </a:cxn>
                <a:cxn ang="0">
                  <a:pos x="6" y="67"/>
                </a:cxn>
                <a:cxn ang="0">
                  <a:pos x="0" y="33"/>
                </a:cxn>
                <a:cxn ang="0">
                  <a:pos x="166" y="0"/>
                </a:cxn>
              </a:cxnLst>
              <a:rect l="0" t="0" r="r" b="b"/>
              <a:pathLst>
                <a:path w="173" h="67">
                  <a:moveTo>
                    <a:pt x="166" y="0"/>
                  </a:moveTo>
                  <a:lnTo>
                    <a:pt x="173" y="32"/>
                  </a:lnTo>
                  <a:lnTo>
                    <a:pt x="6" y="67"/>
                  </a:lnTo>
                  <a:lnTo>
                    <a:pt x="0" y="33"/>
                  </a:lnTo>
                  <a:lnTo>
                    <a:pt x="166"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59" name="Freeform 101"/>
            <p:cNvSpPr/>
            <p:nvPr/>
          </p:nvSpPr>
          <p:spPr bwMode="auto">
            <a:xfrm>
              <a:off x="3294063" y="2686051"/>
              <a:ext cx="46038" cy="17463"/>
            </a:xfrm>
            <a:custGeom>
              <a:avLst/>
              <a:gdLst/>
              <a:ahLst/>
              <a:cxnLst>
                <a:cxn ang="0">
                  <a:pos x="167" y="0"/>
                </a:cxn>
                <a:cxn ang="0">
                  <a:pos x="173" y="32"/>
                </a:cxn>
                <a:cxn ang="0">
                  <a:pos x="7" y="67"/>
                </a:cxn>
                <a:cxn ang="0">
                  <a:pos x="0" y="33"/>
                </a:cxn>
                <a:cxn ang="0">
                  <a:pos x="167" y="0"/>
                </a:cxn>
              </a:cxnLst>
              <a:rect l="0" t="0" r="r" b="b"/>
              <a:pathLst>
                <a:path w="173" h="67">
                  <a:moveTo>
                    <a:pt x="167" y="0"/>
                  </a:moveTo>
                  <a:lnTo>
                    <a:pt x="173" y="32"/>
                  </a:lnTo>
                  <a:lnTo>
                    <a:pt x="7" y="67"/>
                  </a:lnTo>
                  <a:lnTo>
                    <a:pt x="0" y="33"/>
                  </a:lnTo>
                  <a:lnTo>
                    <a:pt x="167"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60" name="Freeform 102"/>
            <p:cNvSpPr/>
            <p:nvPr/>
          </p:nvSpPr>
          <p:spPr bwMode="auto">
            <a:xfrm>
              <a:off x="3363913" y="2671763"/>
              <a:ext cx="46038" cy="17463"/>
            </a:xfrm>
            <a:custGeom>
              <a:avLst/>
              <a:gdLst/>
              <a:ahLst/>
              <a:cxnLst>
                <a:cxn ang="0">
                  <a:pos x="166" y="0"/>
                </a:cxn>
                <a:cxn ang="0">
                  <a:pos x="173" y="33"/>
                </a:cxn>
                <a:cxn ang="0">
                  <a:pos x="6" y="67"/>
                </a:cxn>
                <a:cxn ang="0">
                  <a:pos x="0" y="33"/>
                </a:cxn>
                <a:cxn ang="0">
                  <a:pos x="166" y="0"/>
                </a:cxn>
              </a:cxnLst>
              <a:rect l="0" t="0" r="r" b="b"/>
              <a:pathLst>
                <a:path w="173" h="67">
                  <a:moveTo>
                    <a:pt x="166" y="0"/>
                  </a:moveTo>
                  <a:lnTo>
                    <a:pt x="173" y="33"/>
                  </a:lnTo>
                  <a:lnTo>
                    <a:pt x="6" y="67"/>
                  </a:lnTo>
                  <a:lnTo>
                    <a:pt x="0" y="33"/>
                  </a:lnTo>
                  <a:lnTo>
                    <a:pt x="166"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61" name="Freeform 103"/>
            <p:cNvSpPr/>
            <p:nvPr/>
          </p:nvSpPr>
          <p:spPr bwMode="auto">
            <a:xfrm>
              <a:off x="3435350" y="2657476"/>
              <a:ext cx="46038" cy="17463"/>
            </a:xfrm>
            <a:custGeom>
              <a:avLst/>
              <a:gdLst/>
              <a:ahLst/>
              <a:cxnLst>
                <a:cxn ang="0">
                  <a:pos x="166" y="0"/>
                </a:cxn>
                <a:cxn ang="0">
                  <a:pos x="173" y="33"/>
                </a:cxn>
                <a:cxn ang="0">
                  <a:pos x="7" y="67"/>
                </a:cxn>
                <a:cxn ang="0">
                  <a:pos x="0" y="34"/>
                </a:cxn>
                <a:cxn ang="0">
                  <a:pos x="166" y="0"/>
                </a:cxn>
              </a:cxnLst>
              <a:rect l="0" t="0" r="r" b="b"/>
              <a:pathLst>
                <a:path w="173" h="67">
                  <a:moveTo>
                    <a:pt x="166" y="0"/>
                  </a:moveTo>
                  <a:lnTo>
                    <a:pt x="173" y="33"/>
                  </a:lnTo>
                  <a:lnTo>
                    <a:pt x="7" y="67"/>
                  </a:lnTo>
                  <a:lnTo>
                    <a:pt x="0" y="34"/>
                  </a:lnTo>
                  <a:lnTo>
                    <a:pt x="166"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62" name="Freeform 104"/>
            <p:cNvSpPr/>
            <p:nvPr/>
          </p:nvSpPr>
          <p:spPr bwMode="auto">
            <a:xfrm>
              <a:off x="3505200" y="2641601"/>
              <a:ext cx="46038" cy="19050"/>
            </a:xfrm>
            <a:custGeom>
              <a:avLst/>
              <a:gdLst/>
              <a:ahLst/>
              <a:cxnLst>
                <a:cxn ang="0">
                  <a:pos x="166" y="0"/>
                </a:cxn>
                <a:cxn ang="0">
                  <a:pos x="173" y="34"/>
                </a:cxn>
                <a:cxn ang="0">
                  <a:pos x="6" y="68"/>
                </a:cxn>
                <a:cxn ang="0">
                  <a:pos x="0" y="35"/>
                </a:cxn>
                <a:cxn ang="0">
                  <a:pos x="166" y="0"/>
                </a:cxn>
              </a:cxnLst>
              <a:rect l="0" t="0" r="r" b="b"/>
              <a:pathLst>
                <a:path w="173" h="68">
                  <a:moveTo>
                    <a:pt x="166" y="0"/>
                  </a:moveTo>
                  <a:lnTo>
                    <a:pt x="173" y="34"/>
                  </a:lnTo>
                  <a:lnTo>
                    <a:pt x="6" y="68"/>
                  </a:lnTo>
                  <a:lnTo>
                    <a:pt x="0" y="35"/>
                  </a:lnTo>
                  <a:lnTo>
                    <a:pt x="166"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63" name="Freeform 105"/>
            <p:cNvSpPr/>
            <p:nvPr/>
          </p:nvSpPr>
          <p:spPr bwMode="auto">
            <a:xfrm>
              <a:off x="3576638" y="2628901"/>
              <a:ext cx="39688" cy="17463"/>
            </a:xfrm>
            <a:custGeom>
              <a:avLst/>
              <a:gdLst/>
              <a:ahLst/>
              <a:cxnLst>
                <a:cxn ang="0">
                  <a:pos x="143" y="0"/>
                </a:cxn>
                <a:cxn ang="0">
                  <a:pos x="0" y="29"/>
                </a:cxn>
                <a:cxn ang="0">
                  <a:pos x="7" y="63"/>
                </a:cxn>
                <a:cxn ang="0">
                  <a:pos x="150" y="33"/>
                </a:cxn>
                <a:cxn ang="0">
                  <a:pos x="150" y="0"/>
                </a:cxn>
                <a:cxn ang="0">
                  <a:pos x="143" y="0"/>
                </a:cxn>
              </a:cxnLst>
              <a:rect l="0" t="0" r="r" b="b"/>
              <a:pathLst>
                <a:path w="150" h="63">
                  <a:moveTo>
                    <a:pt x="143" y="0"/>
                  </a:moveTo>
                  <a:lnTo>
                    <a:pt x="0" y="29"/>
                  </a:lnTo>
                  <a:lnTo>
                    <a:pt x="7" y="63"/>
                  </a:lnTo>
                  <a:lnTo>
                    <a:pt x="150" y="33"/>
                  </a:lnTo>
                  <a:lnTo>
                    <a:pt x="150" y="0"/>
                  </a:lnTo>
                  <a:lnTo>
                    <a:pt x="143"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64" name="Freeform 106"/>
            <p:cNvSpPr/>
            <p:nvPr/>
          </p:nvSpPr>
          <p:spPr bwMode="auto">
            <a:xfrm>
              <a:off x="3613150" y="2628901"/>
              <a:ext cx="3175" cy="1588"/>
            </a:xfrm>
            <a:custGeom>
              <a:avLst/>
              <a:gdLst/>
              <a:ahLst/>
              <a:cxnLst>
                <a:cxn ang="0">
                  <a:pos x="0" y="1"/>
                </a:cxn>
                <a:cxn ang="0">
                  <a:pos x="3" y="0"/>
                </a:cxn>
                <a:cxn ang="0">
                  <a:pos x="7" y="1"/>
                </a:cxn>
                <a:cxn ang="0">
                  <a:pos x="0" y="1"/>
                </a:cxn>
              </a:cxnLst>
              <a:rect l="0" t="0" r="r" b="b"/>
              <a:pathLst>
                <a:path w="7" h="1">
                  <a:moveTo>
                    <a:pt x="0" y="1"/>
                  </a:moveTo>
                  <a:lnTo>
                    <a:pt x="3" y="0"/>
                  </a:lnTo>
                  <a:lnTo>
                    <a:pt x="7" y="1"/>
                  </a:lnTo>
                  <a:lnTo>
                    <a:pt x="0" y="1"/>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65" name="Freeform 107"/>
            <p:cNvSpPr/>
            <p:nvPr/>
          </p:nvSpPr>
          <p:spPr bwMode="auto">
            <a:xfrm>
              <a:off x="3613150" y="2628901"/>
              <a:ext cx="7938" cy="11113"/>
            </a:xfrm>
            <a:custGeom>
              <a:avLst/>
              <a:gdLst/>
              <a:ahLst/>
              <a:cxnLst>
                <a:cxn ang="0">
                  <a:pos x="31" y="5"/>
                </a:cxn>
                <a:cxn ang="0">
                  <a:pos x="23" y="38"/>
                </a:cxn>
                <a:cxn ang="0">
                  <a:pos x="0" y="33"/>
                </a:cxn>
                <a:cxn ang="0">
                  <a:pos x="7" y="0"/>
                </a:cxn>
                <a:cxn ang="0">
                  <a:pos x="31" y="5"/>
                </a:cxn>
              </a:cxnLst>
              <a:rect l="0" t="0" r="r" b="b"/>
              <a:pathLst>
                <a:path w="31" h="38">
                  <a:moveTo>
                    <a:pt x="31" y="5"/>
                  </a:moveTo>
                  <a:lnTo>
                    <a:pt x="23" y="38"/>
                  </a:lnTo>
                  <a:lnTo>
                    <a:pt x="0" y="33"/>
                  </a:lnTo>
                  <a:lnTo>
                    <a:pt x="7" y="0"/>
                  </a:lnTo>
                  <a:lnTo>
                    <a:pt x="31" y="5"/>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66" name="Freeform 108"/>
            <p:cNvSpPr/>
            <p:nvPr/>
          </p:nvSpPr>
          <p:spPr bwMode="auto">
            <a:xfrm>
              <a:off x="3646488" y="2635251"/>
              <a:ext cx="46038" cy="19050"/>
            </a:xfrm>
            <a:custGeom>
              <a:avLst/>
              <a:gdLst/>
              <a:ahLst/>
              <a:cxnLst>
                <a:cxn ang="0">
                  <a:pos x="175" y="35"/>
                </a:cxn>
                <a:cxn ang="0">
                  <a:pos x="167" y="67"/>
                </a:cxn>
                <a:cxn ang="0">
                  <a:pos x="0" y="34"/>
                </a:cxn>
                <a:cxn ang="0">
                  <a:pos x="7" y="0"/>
                </a:cxn>
                <a:cxn ang="0">
                  <a:pos x="175" y="35"/>
                </a:cxn>
              </a:cxnLst>
              <a:rect l="0" t="0" r="r" b="b"/>
              <a:pathLst>
                <a:path w="175" h="67">
                  <a:moveTo>
                    <a:pt x="175" y="35"/>
                  </a:moveTo>
                  <a:lnTo>
                    <a:pt x="167" y="67"/>
                  </a:lnTo>
                  <a:lnTo>
                    <a:pt x="0" y="34"/>
                  </a:lnTo>
                  <a:lnTo>
                    <a:pt x="7" y="0"/>
                  </a:lnTo>
                  <a:lnTo>
                    <a:pt x="175" y="35"/>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67" name="Freeform 109"/>
            <p:cNvSpPr/>
            <p:nvPr/>
          </p:nvSpPr>
          <p:spPr bwMode="auto">
            <a:xfrm>
              <a:off x="3716338" y="2651126"/>
              <a:ext cx="46038" cy="17463"/>
            </a:xfrm>
            <a:custGeom>
              <a:avLst/>
              <a:gdLst/>
              <a:ahLst/>
              <a:cxnLst>
                <a:cxn ang="0">
                  <a:pos x="174" y="35"/>
                </a:cxn>
                <a:cxn ang="0">
                  <a:pos x="166" y="67"/>
                </a:cxn>
                <a:cxn ang="0">
                  <a:pos x="0" y="34"/>
                </a:cxn>
                <a:cxn ang="0">
                  <a:pos x="7" y="0"/>
                </a:cxn>
                <a:cxn ang="0">
                  <a:pos x="174" y="35"/>
                </a:cxn>
              </a:cxnLst>
              <a:rect l="0" t="0" r="r" b="b"/>
              <a:pathLst>
                <a:path w="174" h="67">
                  <a:moveTo>
                    <a:pt x="174" y="35"/>
                  </a:moveTo>
                  <a:lnTo>
                    <a:pt x="166" y="67"/>
                  </a:lnTo>
                  <a:lnTo>
                    <a:pt x="0" y="34"/>
                  </a:lnTo>
                  <a:lnTo>
                    <a:pt x="7" y="0"/>
                  </a:lnTo>
                  <a:lnTo>
                    <a:pt x="174" y="35"/>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68" name="Freeform 110"/>
            <p:cNvSpPr/>
            <p:nvPr/>
          </p:nvSpPr>
          <p:spPr bwMode="auto">
            <a:xfrm>
              <a:off x="3787775" y="2665413"/>
              <a:ext cx="46038" cy="17463"/>
            </a:xfrm>
            <a:custGeom>
              <a:avLst/>
              <a:gdLst/>
              <a:ahLst/>
              <a:cxnLst>
                <a:cxn ang="0">
                  <a:pos x="175" y="34"/>
                </a:cxn>
                <a:cxn ang="0">
                  <a:pos x="167" y="67"/>
                </a:cxn>
                <a:cxn ang="0">
                  <a:pos x="0" y="33"/>
                </a:cxn>
                <a:cxn ang="0">
                  <a:pos x="7" y="0"/>
                </a:cxn>
                <a:cxn ang="0">
                  <a:pos x="175" y="34"/>
                </a:cxn>
              </a:cxnLst>
              <a:rect l="0" t="0" r="r" b="b"/>
              <a:pathLst>
                <a:path w="175" h="67">
                  <a:moveTo>
                    <a:pt x="175" y="34"/>
                  </a:moveTo>
                  <a:lnTo>
                    <a:pt x="167" y="67"/>
                  </a:lnTo>
                  <a:lnTo>
                    <a:pt x="0" y="33"/>
                  </a:lnTo>
                  <a:lnTo>
                    <a:pt x="7" y="0"/>
                  </a:lnTo>
                  <a:lnTo>
                    <a:pt x="175" y="34"/>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69" name="Freeform 111"/>
            <p:cNvSpPr/>
            <p:nvPr/>
          </p:nvSpPr>
          <p:spPr bwMode="auto">
            <a:xfrm>
              <a:off x="3857625" y="2679701"/>
              <a:ext cx="46038" cy="17463"/>
            </a:xfrm>
            <a:custGeom>
              <a:avLst/>
              <a:gdLst/>
              <a:ahLst/>
              <a:cxnLst>
                <a:cxn ang="0">
                  <a:pos x="174" y="34"/>
                </a:cxn>
                <a:cxn ang="0">
                  <a:pos x="167" y="67"/>
                </a:cxn>
                <a:cxn ang="0">
                  <a:pos x="0" y="33"/>
                </a:cxn>
                <a:cxn ang="0">
                  <a:pos x="7" y="0"/>
                </a:cxn>
                <a:cxn ang="0">
                  <a:pos x="174" y="34"/>
                </a:cxn>
              </a:cxnLst>
              <a:rect l="0" t="0" r="r" b="b"/>
              <a:pathLst>
                <a:path w="174" h="67">
                  <a:moveTo>
                    <a:pt x="174" y="34"/>
                  </a:moveTo>
                  <a:lnTo>
                    <a:pt x="167" y="67"/>
                  </a:lnTo>
                  <a:lnTo>
                    <a:pt x="0" y="33"/>
                  </a:lnTo>
                  <a:lnTo>
                    <a:pt x="7" y="0"/>
                  </a:lnTo>
                  <a:lnTo>
                    <a:pt x="174" y="34"/>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70" name="Freeform 112"/>
            <p:cNvSpPr/>
            <p:nvPr/>
          </p:nvSpPr>
          <p:spPr bwMode="auto">
            <a:xfrm>
              <a:off x="3929063" y="2693988"/>
              <a:ext cx="44450" cy="17463"/>
            </a:xfrm>
            <a:custGeom>
              <a:avLst/>
              <a:gdLst/>
              <a:ahLst/>
              <a:cxnLst>
                <a:cxn ang="0">
                  <a:pos x="174" y="35"/>
                </a:cxn>
                <a:cxn ang="0">
                  <a:pos x="168" y="68"/>
                </a:cxn>
                <a:cxn ang="0">
                  <a:pos x="0" y="34"/>
                </a:cxn>
                <a:cxn ang="0">
                  <a:pos x="8" y="0"/>
                </a:cxn>
                <a:cxn ang="0">
                  <a:pos x="174" y="35"/>
                </a:cxn>
              </a:cxnLst>
              <a:rect l="0" t="0" r="r" b="b"/>
              <a:pathLst>
                <a:path w="174" h="68">
                  <a:moveTo>
                    <a:pt x="174" y="35"/>
                  </a:moveTo>
                  <a:lnTo>
                    <a:pt x="168" y="68"/>
                  </a:lnTo>
                  <a:lnTo>
                    <a:pt x="0" y="34"/>
                  </a:lnTo>
                  <a:lnTo>
                    <a:pt x="8" y="0"/>
                  </a:lnTo>
                  <a:lnTo>
                    <a:pt x="174" y="35"/>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71" name="Freeform 113"/>
            <p:cNvSpPr/>
            <p:nvPr/>
          </p:nvSpPr>
          <p:spPr bwMode="auto">
            <a:xfrm>
              <a:off x="3998913" y="2708276"/>
              <a:ext cx="46038" cy="17463"/>
            </a:xfrm>
            <a:custGeom>
              <a:avLst/>
              <a:gdLst/>
              <a:ahLst/>
              <a:cxnLst>
                <a:cxn ang="0">
                  <a:pos x="174" y="35"/>
                </a:cxn>
                <a:cxn ang="0">
                  <a:pos x="167" y="67"/>
                </a:cxn>
                <a:cxn ang="0">
                  <a:pos x="0" y="34"/>
                </a:cxn>
                <a:cxn ang="0">
                  <a:pos x="7" y="0"/>
                </a:cxn>
                <a:cxn ang="0">
                  <a:pos x="174" y="35"/>
                </a:cxn>
              </a:cxnLst>
              <a:rect l="0" t="0" r="r" b="b"/>
              <a:pathLst>
                <a:path w="174" h="67">
                  <a:moveTo>
                    <a:pt x="174" y="35"/>
                  </a:moveTo>
                  <a:lnTo>
                    <a:pt x="167" y="67"/>
                  </a:lnTo>
                  <a:lnTo>
                    <a:pt x="0" y="34"/>
                  </a:lnTo>
                  <a:lnTo>
                    <a:pt x="7" y="0"/>
                  </a:lnTo>
                  <a:lnTo>
                    <a:pt x="174" y="35"/>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72" name="Freeform 114"/>
            <p:cNvSpPr/>
            <p:nvPr/>
          </p:nvSpPr>
          <p:spPr bwMode="auto">
            <a:xfrm>
              <a:off x="4068763" y="2722563"/>
              <a:ext cx="46038" cy="17463"/>
            </a:xfrm>
            <a:custGeom>
              <a:avLst/>
              <a:gdLst/>
              <a:ahLst/>
              <a:cxnLst>
                <a:cxn ang="0">
                  <a:pos x="174" y="35"/>
                </a:cxn>
                <a:cxn ang="0">
                  <a:pos x="168" y="67"/>
                </a:cxn>
                <a:cxn ang="0">
                  <a:pos x="0" y="34"/>
                </a:cxn>
                <a:cxn ang="0">
                  <a:pos x="8" y="0"/>
                </a:cxn>
                <a:cxn ang="0">
                  <a:pos x="174" y="35"/>
                </a:cxn>
              </a:cxnLst>
              <a:rect l="0" t="0" r="r" b="b"/>
              <a:pathLst>
                <a:path w="174" h="67">
                  <a:moveTo>
                    <a:pt x="174" y="35"/>
                  </a:moveTo>
                  <a:lnTo>
                    <a:pt x="168" y="67"/>
                  </a:lnTo>
                  <a:lnTo>
                    <a:pt x="0" y="34"/>
                  </a:lnTo>
                  <a:lnTo>
                    <a:pt x="8" y="0"/>
                  </a:lnTo>
                  <a:lnTo>
                    <a:pt x="174" y="35"/>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73" name="Freeform 115"/>
            <p:cNvSpPr/>
            <p:nvPr/>
          </p:nvSpPr>
          <p:spPr bwMode="auto">
            <a:xfrm>
              <a:off x="4140200" y="2736851"/>
              <a:ext cx="46038" cy="19050"/>
            </a:xfrm>
            <a:custGeom>
              <a:avLst/>
              <a:gdLst/>
              <a:ahLst/>
              <a:cxnLst>
                <a:cxn ang="0">
                  <a:pos x="174" y="34"/>
                </a:cxn>
                <a:cxn ang="0">
                  <a:pos x="167" y="68"/>
                </a:cxn>
                <a:cxn ang="0">
                  <a:pos x="0" y="33"/>
                </a:cxn>
                <a:cxn ang="0">
                  <a:pos x="7" y="0"/>
                </a:cxn>
                <a:cxn ang="0">
                  <a:pos x="174" y="34"/>
                </a:cxn>
              </a:cxnLst>
              <a:rect l="0" t="0" r="r" b="b"/>
              <a:pathLst>
                <a:path w="174" h="68">
                  <a:moveTo>
                    <a:pt x="174" y="34"/>
                  </a:moveTo>
                  <a:lnTo>
                    <a:pt x="167" y="68"/>
                  </a:lnTo>
                  <a:lnTo>
                    <a:pt x="0" y="33"/>
                  </a:lnTo>
                  <a:lnTo>
                    <a:pt x="7" y="0"/>
                  </a:lnTo>
                  <a:lnTo>
                    <a:pt x="174" y="34"/>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74" name="Freeform 116"/>
            <p:cNvSpPr/>
            <p:nvPr/>
          </p:nvSpPr>
          <p:spPr bwMode="auto">
            <a:xfrm>
              <a:off x="4210050" y="2752726"/>
              <a:ext cx="46038" cy="17463"/>
            </a:xfrm>
            <a:custGeom>
              <a:avLst/>
              <a:gdLst/>
              <a:ahLst/>
              <a:cxnLst>
                <a:cxn ang="0">
                  <a:pos x="173" y="34"/>
                </a:cxn>
                <a:cxn ang="0">
                  <a:pos x="167" y="68"/>
                </a:cxn>
                <a:cxn ang="0">
                  <a:pos x="0" y="33"/>
                </a:cxn>
                <a:cxn ang="0">
                  <a:pos x="7" y="0"/>
                </a:cxn>
                <a:cxn ang="0">
                  <a:pos x="173" y="34"/>
                </a:cxn>
              </a:cxnLst>
              <a:rect l="0" t="0" r="r" b="b"/>
              <a:pathLst>
                <a:path w="173" h="68">
                  <a:moveTo>
                    <a:pt x="173" y="34"/>
                  </a:moveTo>
                  <a:lnTo>
                    <a:pt x="167" y="68"/>
                  </a:lnTo>
                  <a:lnTo>
                    <a:pt x="0" y="33"/>
                  </a:lnTo>
                  <a:lnTo>
                    <a:pt x="7" y="0"/>
                  </a:lnTo>
                  <a:lnTo>
                    <a:pt x="173" y="34"/>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75" name="Freeform 117"/>
            <p:cNvSpPr/>
            <p:nvPr/>
          </p:nvSpPr>
          <p:spPr bwMode="auto">
            <a:xfrm>
              <a:off x="4281488" y="2767013"/>
              <a:ext cx="46038" cy="17463"/>
            </a:xfrm>
            <a:custGeom>
              <a:avLst/>
              <a:gdLst/>
              <a:ahLst/>
              <a:cxnLst>
                <a:cxn ang="0">
                  <a:pos x="173" y="35"/>
                </a:cxn>
                <a:cxn ang="0">
                  <a:pos x="166" y="69"/>
                </a:cxn>
                <a:cxn ang="0">
                  <a:pos x="0" y="34"/>
                </a:cxn>
                <a:cxn ang="0">
                  <a:pos x="6" y="0"/>
                </a:cxn>
                <a:cxn ang="0">
                  <a:pos x="173" y="35"/>
                </a:cxn>
              </a:cxnLst>
              <a:rect l="0" t="0" r="r" b="b"/>
              <a:pathLst>
                <a:path w="173" h="69">
                  <a:moveTo>
                    <a:pt x="173" y="35"/>
                  </a:moveTo>
                  <a:lnTo>
                    <a:pt x="166" y="69"/>
                  </a:lnTo>
                  <a:lnTo>
                    <a:pt x="0" y="34"/>
                  </a:lnTo>
                  <a:lnTo>
                    <a:pt x="6" y="0"/>
                  </a:lnTo>
                  <a:lnTo>
                    <a:pt x="173" y="35"/>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76" name="Freeform 118"/>
            <p:cNvSpPr/>
            <p:nvPr/>
          </p:nvSpPr>
          <p:spPr bwMode="auto">
            <a:xfrm>
              <a:off x="4351338" y="2781301"/>
              <a:ext cx="46038" cy="17463"/>
            </a:xfrm>
            <a:custGeom>
              <a:avLst/>
              <a:gdLst/>
              <a:ahLst/>
              <a:cxnLst>
                <a:cxn ang="0">
                  <a:pos x="173" y="35"/>
                </a:cxn>
                <a:cxn ang="0">
                  <a:pos x="166" y="69"/>
                </a:cxn>
                <a:cxn ang="0">
                  <a:pos x="0" y="34"/>
                </a:cxn>
                <a:cxn ang="0">
                  <a:pos x="7" y="0"/>
                </a:cxn>
                <a:cxn ang="0">
                  <a:pos x="173" y="35"/>
                </a:cxn>
              </a:cxnLst>
              <a:rect l="0" t="0" r="r" b="b"/>
              <a:pathLst>
                <a:path w="173" h="69">
                  <a:moveTo>
                    <a:pt x="173" y="35"/>
                  </a:moveTo>
                  <a:lnTo>
                    <a:pt x="166" y="69"/>
                  </a:lnTo>
                  <a:lnTo>
                    <a:pt x="0" y="34"/>
                  </a:lnTo>
                  <a:lnTo>
                    <a:pt x="7" y="0"/>
                  </a:lnTo>
                  <a:lnTo>
                    <a:pt x="173" y="35"/>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77" name="Freeform 119"/>
            <p:cNvSpPr/>
            <p:nvPr/>
          </p:nvSpPr>
          <p:spPr bwMode="auto">
            <a:xfrm>
              <a:off x="4422775" y="2795588"/>
              <a:ext cx="44450" cy="17463"/>
            </a:xfrm>
            <a:custGeom>
              <a:avLst/>
              <a:gdLst/>
              <a:ahLst/>
              <a:cxnLst>
                <a:cxn ang="0">
                  <a:pos x="173" y="35"/>
                </a:cxn>
                <a:cxn ang="0">
                  <a:pos x="166" y="68"/>
                </a:cxn>
                <a:cxn ang="0">
                  <a:pos x="0" y="34"/>
                </a:cxn>
                <a:cxn ang="0">
                  <a:pos x="6" y="0"/>
                </a:cxn>
                <a:cxn ang="0">
                  <a:pos x="173" y="35"/>
                </a:cxn>
              </a:cxnLst>
              <a:rect l="0" t="0" r="r" b="b"/>
              <a:pathLst>
                <a:path w="173" h="68">
                  <a:moveTo>
                    <a:pt x="173" y="35"/>
                  </a:moveTo>
                  <a:lnTo>
                    <a:pt x="166" y="68"/>
                  </a:lnTo>
                  <a:lnTo>
                    <a:pt x="0" y="34"/>
                  </a:lnTo>
                  <a:lnTo>
                    <a:pt x="6" y="0"/>
                  </a:lnTo>
                  <a:lnTo>
                    <a:pt x="173" y="35"/>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78" name="Freeform 120"/>
            <p:cNvSpPr/>
            <p:nvPr/>
          </p:nvSpPr>
          <p:spPr bwMode="auto">
            <a:xfrm>
              <a:off x="4492625" y="2809876"/>
              <a:ext cx="46038" cy="17463"/>
            </a:xfrm>
            <a:custGeom>
              <a:avLst/>
              <a:gdLst/>
              <a:ahLst/>
              <a:cxnLst>
                <a:cxn ang="0">
                  <a:pos x="173" y="35"/>
                </a:cxn>
                <a:cxn ang="0">
                  <a:pos x="166" y="68"/>
                </a:cxn>
                <a:cxn ang="0">
                  <a:pos x="0" y="34"/>
                </a:cxn>
                <a:cxn ang="0">
                  <a:pos x="7" y="0"/>
                </a:cxn>
                <a:cxn ang="0">
                  <a:pos x="173" y="35"/>
                </a:cxn>
              </a:cxnLst>
              <a:rect l="0" t="0" r="r" b="b"/>
              <a:pathLst>
                <a:path w="173" h="68">
                  <a:moveTo>
                    <a:pt x="173" y="35"/>
                  </a:moveTo>
                  <a:lnTo>
                    <a:pt x="166" y="68"/>
                  </a:lnTo>
                  <a:lnTo>
                    <a:pt x="0" y="34"/>
                  </a:lnTo>
                  <a:lnTo>
                    <a:pt x="7" y="0"/>
                  </a:lnTo>
                  <a:lnTo>
                    <a:pt x="173" y="35"/>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79" name="Freeform 121"/>
            <p:cNvSpPr/>
            <p:nvPr/>
          </p:nvSpPr>
          <p:spPr bwMode="auto">
            <a:xfrm>
              <a:off x="4562475" y="2824163"/>
              <a:ext cx="46038" cy="17463"/>
            </a:xfrm>
            <a:custGeom>
              <a:avLst/>
              <a:gdLst/>
              <a:ahLst/>
              <a:cxnLst>
                <a:cxn ang="0">
                  <a:pos x="174" y="34"/>
                </a:cxn>
                <a:cxn ang="0">
                  <a:pos x="167" y="68"/>
                </a:cxn>
                <a:cxn ang="0">
                  <a:pos x="0" y="33"/>
                </a:cxn>
                <a:cxn ang="0">
                  <a:pos x="7" y="0"/>
                </a:cxn>
                <a:cxn ang="0">
                  <a:pos x="174" y="34"/>
                </a:cxn>
              </a:cxnLst>
              <a:rect l="0" t="0" r="r" b="b"/>
              <a:pathLst>
                <a:path w="174" h="68">
                  <a:moveTo>
                    <a:pt x="174" y="34"/>
                  </a:moveTo>
                  <a:lnTo>
                    <a:pt x="167" y="68"/>
                  </a:lnTo>
                  <a:lnTo>
                    <a:pt x="0" y="33"/>
                  </a:lnTo>
                  <a:lnTo>
                    <a:pt x="7" y="0"/>
                  </a:lnTo>
                  <a:lnTo>
                    <a:pt x="174" y="34"/>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80" name="Freeform 122"/>
            <p:cNvSpPr/>
            <p:nvPr/>
          </p:nvSpPr>
          <p:spPr bwMode="auto">
            <a:xfrm>
              <a:off x="4633913" y="2838451"/>
              <a:ext cx="6350" cy="11113"/>
            </a:xfrm>
            <a:custGeom>
              <a:avLst/>
              <a:gdLst/>
              <a:ahLst/>
              <a:cxnLst>
                <a:cxn ang="0">
                  <a:pos x="25" y="4"/>
                </a:cxn>
                <a:cxn ang="0">
                  <a:pos x="7" y="0"/>
                </a:cxn>
                <a:cxn ang="0">
                  <a:pos x="0" y="33"/>
                </a:cxn>
                <a:cxn ang="0">
                  <a:pos x="18" y="37"/>
                </a:cxn>
                <a:cxn ang="0">
                  <a:pos x="25" y="4"/>
                </a:cxn>
              </a:cxnLst>
              <a:rect l="0" t="0" r="r" b="b"/>
              <a:pathLst>
                <a:path w="25" h="37">
                  <a:moveTo>
                    <a:pt x="25" y="4"/>
                  </a:moveTo>
                  <a:lnTo>
                    <a:pt x="7" y="0"/>
                  </a:lnTo>
                  <a:lnTo>
                    <a:pt x="0" y="33"/>
                  </a:lnTo>
                  <a:lnTo>
                    <a:pt x="18" y="37"/>
                  </a:lnTo>
                  <a:lnTo>
                    <a:pt x="25" y="4"/>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81" name="Freeform 123"/>
            <p:cNvSpPr/>
            <p:nvPr/>
          </p:nvSpPr>
          <p:spPr bwMode="auto">
            <a:xfrm>
              <a:off x="3092450" y="2084388"/>
              <a:ext cx="46038" cy="19050"/>
            </a:xfrm>
            <a:custGeom>
              <a:avLst/>
              <a:gdLst/>
              <a:ahLst/>
              <a:cxnLst>
                <a:cxn ang="0">
                  <a:pos x="165" y="0"/>
                </a:cxn>
                <a:cxn ang="0">
                  <a:pos x="173" y="32"/>
                </a:cxn>
                <a:cxn ang="0">
                  <a:pos x="8" y="72"/>
                </a:cxn>
                <a:cxn ang="0">
                  <a:pos x="0" y="39"/>
                </a:cxn>
                <a:cxn ang="0">
                  <a:pos x="165" y="0"/>
                </a:cxn>
              </a:cxnLst>
              <a:rect l="0" t="0" r="r" b="b"/>
              <a:pathLst>
                <a:path w="173" h="72">
                  <a:moveTo>
                    <a:pt x="165" y="0"/>
                  </a:moveTo>
                  <a:lnTo>
                    <a:pt x="173" y="32"/>
                  </a:lnTo>
                  <a:lnTo>
                    <a:pt x="8" y="72"/>
                  </a:lnTo>
                  <a:lnTo>
                    <a:pt x="0" y="39"/>
                  </a:lnTo>
                  <a:lnTo>
                    <a:pt x="165"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82" name="Freeform 124"/>
            <p:cNvSpPr/>
            <p:nvPr/>
          </p:nvSpPr>
          <p:spPr bwMode="auto">
            <a:xfrm>
              <a:off x="3162300" y="2066926"/>
              <a:ext cx="46038" cy="19050"/>
            </a:xfrm>
            <a:custGeom>
              <a:avLst/>
              <a:gdLst/>
              <a:ahLst/>
              <a:cxnLst>
                <a:cxn ang="0">
                  <a:pos x="165" y="0"/>
                </a:cxn>
                <a:cxn ang="0">
                  <a:pos x="173" y="32"/>
                </a:cxn>
                <a:cxn ang="0">
                  <a:pos x="7" y="72"/>
                </a:cxn>
                <a:cxn ang="0">
                  <a:pos x="0" y="38"/>
                </a:cxn>
                <a:cxn ang="0">
                  <a:pos x="165" y="0"/>
                </a:cxn>
              </a:cxnLst>
              <a:rect l="0" t="0" r="r" b="b"/>
              <a:pathLst>
                <a:path w="173" h="72">
                  <a:moveTo>
                    <a:pt x="165" y="0"/>
                  </a:moveTo>
                  <a:lnTo>
                    <a:pt x="173" y="32"/>
                  </a:lnTo>
                  <a:lnTo>
                    <a:pt x="7" y="72"/>
                  </a:lnTo>
                  <a:lnTo>
                    <a:pt x="0" y="38"/>
                  </a:lnTo>
                  <a:lnTo>
                    <a:pt x="165"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83" name="Freeform 125"/>
            <p:cNvSpPr/>
            <p:nvPr/>
          </p:nvSpPr>
          <p:spPr bwMode="auto">
            <a:xfrm>
              <a:off x="3232150" y="2051051"/>
              <a:ext cx="46038" cy="19050"/>
            </a:xfrm>
            <a:custGeom>
              <a:avLst/>
              <a:gdLst/>
              <a:ahLst/>
              <a:cxnLst>
                <a:cxn ang="0">
                  <a:pos x="166" y="0"/>
                </a:cxn>
                <a:cxn ang="0">
                  <a:pos x="173" y="33"/>
                </a:cxn>
                <a:cxn ang="0">
                  <a:pos x="8" y="73"/>
                </a:cxn>
                <a:cxn ang="0">
                  <a:pos x="0" y="39"/>
                </a:cxn>
                <a:cxn ang="0">
                  <a:pos x="166" y="0"/>
                </a:cxn>
              </a:cxnLst>
              <a:rect l="0" t="0" r="r" b="b"/>
              <a:pathLst>
                <a:path w="173" h="73">
                  <a:moveTo>
                    <a:pt x="166" y="0"/>
                  </a:moveTo>
                  <a:lnTo>
                    <a:pt x="173" y="33"/>
                  </a:lnTo>
                  <a:lnTo>
                    <a:pt x="8" y="73"/>
                  </a:lnTo>
                  <a:lnTo>
                    <a:pt x="0" y="39"/>
                  </a:lnTo>
                  <a:lnTo>
                    <a:pt x="166"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84" name="Freeform 126"/>
            <p:cNvSpPr/>
            <p:nvPr/>
          </p:nvSpPr>
          <p:spPr bwMode="auto">
            <a:xfrm>
              <a:off x="3302000" y="2033588"/>
              <a:ext cx="46038" cy="19050"/>
            </a:xfrm>
            <a:custGeom>
              <a:avLst/>
              <a:gdLst/>
              <a:ahLst/>
              <a:cxnLst>
                <a:cxn ang="0">
                  <a:pos x="165" y="0"/>
                </a:cxn>
                <a:cxn ang="0">
                  <a:pos x="173" y="33"/>
                </a:cxn>
                <a:cxn ang="0">
                  <a:pos x="8" y="73"/>
                </a:cxn>
                <a:cxn ang="0">
                  <a:pos x="0" y="40"/>
                </a:cxn>
                <a:cxn ang="0">
                  <a:pos x="165" y="0"/>
                </a:cxn>
              </a:cxnLst>
              <a:rect l="0" t="0" r="r" b="b"/>
              <a:pathLst>
                <a:path w="173" h="73">
                  <a:moveTo>
                    <a:pt x="165" y="0"/>
                  </a:moveTo>
                  <a:lnTo>
                    <a:pt x="173" y="33"/>
                  </a:lnTo>
                  <a:lnTo>
                    <a:pt x="8" y="73"/>
                  </a:lnTo>
                  <a:lnTo>
                    <a:pt x="0" y="40"/>
                  </a:lnTo>
                  <a:lnTo>
                    <a:pt x="165"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85" name="Freeform 127"/>
            <p:cNvSpPr/>
            <p:nvPr/>
          </p:nvSpPr>
          <p:spPr bwMode="auto">
            <a:xfrm>
              <a:off x="3371850" y="2017713"/>
              <a:ext cx="46038" cy="19050"/>
            </a:xfrm>
            <a:custGeom>
              <a:avLst/>
              <a:gdLst/>
              <a:ahLst/>
              <a:cxnLst>
                <a:cxn ang="0">
                  <a:pos x="165" y="0"/>
                </a:cxn>
                <a:cxn ang="0">
                  <a:pos x="173" y="33"/>
                </a:cxn>
                <a:cxn ang="0">
                  <a:pos x="7" y="72"/>
                </a:cxn>
                <a:cxn ang="0">
                  <a:pos x="0" y="40"/>
                </a:cxn>
                <a:cxn ang="0">
                  <a:pos x="165" y="0"/>
                </a:cxn>
              </a:cxnLst>
              <a:rect l="0" t="0" r="r" b="b"/>
              <a:pathLst>
                <a:path w="173" h="72">
                  <a:moveTo>
                    <a:pt x="165" y="0"/>
                  </a:moveTo>
                  <a:lnTo>
                    <a:pt x="173" y="33"/>
                  </a:lnTo>
                  <a:lnTo>
                    <a:pt x="7" y="72"/>
                  </a:lnTo>
                  <a:lnTo>
                    <a:pt x="0" y="40"/>
                  </a:lnTo>
                  <a:lnTo>
                    <a:pt x="165"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86" name="Freeform 128"/>
            <p:cNvSpPr/>
            <p:nvPr/>
          </p:nvSpPr>
          <p:spPr bwMode="auto">
            <a:xfrm>
              <a:off x="3441700" y="2000251"/>
              <a:ext cx="46038" cy="19050"/>
            </a:xfrm>
            <a:custGeom>
              <a:avLst/>
              <a:gdLst/>
              <a:ahLst/>
              <a:cxnLst>
                <a:cxn ang="0">
                  <a:pos x="166" y="0"/>
                </a:cxn>
                <a:cxn ang="0">
                  <a:pos x="173" y="32"/>
                </a:cxn>
                <a:cxn ang="0">
                  <a:pos x="8" y="72"/>
                </a:cxn>
                <a:cxn ang="0">
                  <a:pos x="0" y="40"/>
                </a:cxn>
                <a:cxn ang="0">
                  <a:pos x="166" y="0"/>
                </a:cxn>
              </a:cxnLst>
              <a:rect l="0" t="0" r="r" b="b"/>
              <a:pathLst>
                <a:path w="173" h="72">
                  <a:moveTo>
                    <a:pt x="166" y="0"/>
                  </a:moveTo>
                  <a:lnTo>
                    <a:pt x="173" y="32"/>
                  </a:lnTo>
                  <a:lnTo>
                    <a:pt x="8" y="72"/>
                  </a:lnTo>
                  <a:lnTo>
                    <a:pt x="0" y="40"/>
                  </a:lnTo>
                  <a:lnTo>
                    <a:pt x="166"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87" name="Freeform 129"/>
            <p:cNvSpPr/>
            <p:nvPr/>
          </p:nvSpPr>
          <p:spPr bwMode="auto">
            <a:xfrm>
              <a:off x="3511550" y="1984376"/>
              <a:ext cx="46038" cy="19050"/>
            </a:xfrm>
            <a:custGeom>
              <a:avLst/>
              <a:gdLst/>
              <a:ahLst/>
              <a:cxnLst>
                <a:cxn ang="0">
                  <a:pos x="165" y="0"/>
                </a:cxn>
                <a:cxn ang="0">
                  <a:pos x="173" y="32"/>
                </a:cxn>
                <a:cxn ang="0">
                  <a:pos x="8" y="72"/>
                </a:cxn>
                <a:cxn ang="0">
                  <a:pos x="0" y="39"/>
                </a:cxn>
                <a:cxn ang="0">
                  <a:pos x="165" y="0"/>
                </a:cxn>
              </a:cxnLst>
              <a:rect l="0" t="0" r="r" b="b"/>
              <a:pathLst>
                <a:path w="173" h="72">
                  <a:moveTo>
                    <a:pt x="165" y="0"/>
                  </a:moveTo>
                  <a:lnTo>
                    <a:pt x="173" y="32"/>
                  </a:lnTo>
                  <a:lnTo>
                    <a:pt x="8" y="72"/>
                  </a:lnTo>
                  <a:lnTo>
                    <a:pt x="0" y="39"/>
                  </a:lnTo>
                  <a:lnTo>
                    <a:pt x="165"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88" name="Freeform 130"/>
            <p:cNvSpPr/>
            <p:nvPr/>
          </p:nvSpPr>
          <p:spPr bwMode="auto">
            <a:xfrm>
              <a:off x="3582988" y="1970088"/>
              <a:ext cx="33338" cy="15875"/>
            </a:xfrm>
            <a:custGeom>
              <a:avLst/>
              <a:gdLst/>
              <a:ahLst/>
              <a:cxnLst>
                <a:cxn ang="0">
                  <a:pos x="117" y="0"/>
                </a:cxn>
                <a:cxn ang="0">
                  <a:pos x="0" y="28"/>
                </a:cxn>
                <a:cxn ang="0">
                  <a:pos x="7" y="61"/>
                </a:cxn>
                <a:cxn ang="0">
                  <a:pos x="125" y="33"/>
                </a:cxn>
                <a:cxn ang="0">
                  <a:pos x="125" y="0"/>
                </a:cxn>
                <a:cxn ang="0">
                  <a:pos x="117" y="0"/>
                </a:cxn>
              </a:cxnLst>
              <a:rect l="0" t="0" r="r" b="b"/>
              <a:pathLst>
                <a:path w="125" h="61">
                  <a:moveTo>
                    <a:pt x="117" y="0"/>
                  </a:moveTo>
                  <a:lnTo>
                    <a:pt x="0" y="28"/>
                  </a:lnTo>
                  <a:lnTo>
                    <a:pt x="7" y="61"/>
                  </a:lnTo>
                  <a:lnTo>
                    <a:pt x="125" y="33"/>
                  </a:lnTo>
                  <a:lnTo>
                    <a:pt x="125" y="0"/>
                  </a:lnTo>
                  <a:lnTo>
                    <a:pt x="117" y="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89" name="Freeform 131"/>
            <p:cNvSpPr/>
            <p:nvPr/>
          </p:nvSpPr>
          <p:spPr bwMode="auto">
            <a:xfrm>
              <a:off x="3613150" y="1970088"/>
              <a:ext cx="3175" cy="1588"/>
            </a:xfrm>
            <a:custGeom>
              <a:avLst/>
              <a:gdLst/>
              <a:ahLst/>
              <a:cxnLst>
                <a:cxn ang="0">
                  <a:pos x="0" y="1"/>
                </a:cxn>
                <a:cxn ang="0">
                  <a:pos x="4" y="0"/>
                </a:cxn>
                <a:cxn ang="0">
                  <a:pos x="8" y="1"/>
                </a:cxn>
                <a:cxn ang="0">
                  <a:pos x="0" y="1"/>
                </a:cxn>
              </a:cxnLst>
              <a:rect l="0" t="0" r="r" b="b"/>
              <a:pathLst>
                <a:path w="8" h="1">
                  <a:moveTo>
                    <a:pt x="0" y="1"/>
                  </a:moveTo>
                  <a:lnTo>
                    <a:pt x="4" y="0"/>
                  </a:lnTo>
                  <a:lnTo>
                    <a:pt x="8" y="1"/>
                  </a:lnTo>
                  <a:lnTo>
                    <a:pt x="0" y="1"/>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90" name="Freeform 132"/>
            <p:cNvSpPr/>
            <p:nvPr/>
          </p:nvSpPr>
          <p:spPr bwMode="auto">
            <a:xfrm>
              <a:off x="3613150" y="1970088"/>
              <a:ext cx="14288" cy="11113"/>
            </a:xfrm>
            <a:custGeom>
              <a:avLst/>
              <a:gdLst/>
              <a:ahLst/>
              <a:cxnLst>
                <a:cxn ang="0">
                  <a:pos x="56" y="11"/>
                </a:cxn>
                <a:cxn ang="0">
                  <a:pos x="48" y="45"/>
                </a:cxn>
                <a:cxn ang="0">
                  <a:pos x="0" y="33"/>
                </a:cxn>
                <a:cxn ang="0">
                  <a:pos x="8" y="0"/>
                </a:cxn>
                <a:cxn ang="0">
                  <a:pos x="56" y="11"/>
                </a:cxn>
              </a:cxnLst>
              <a:rect l="0" t="0" r="r" b="b"/>
              <a:pathLst>
                <a:path w="56" h="45">
                  <a:moveTo>
                    <a:pt x="56" y="11"/>
                  </a:moveTo>
                  <a:lnTo>
                    <a:pt x="48" y="45"/>
                  </a:lnTo>
                  <a:lnTo>
                    <a:pt x="0" y="33"/>
                  </a:lnTo>
                  <a:lnTo>
                    <a:pt x="8" y="0"/>
                  </a:lnTo>
                  <a:lnTo>
                    <a:pt x="56" y="11"/>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91" name="Freeform 133"/>
            <p:cNvSpPr/>
            <p:nvPr/>
          </p:nvSpPr>
          <p:spPr bwMode="auto">
            <a:xfrm>
              <a:off x="3652838" y="1979613"/>
              <a:ext cx="44450" cy="19050"/>
            </a:xfrm>
            <a:custGeom>
              <a:avLst/>
              <a:gdLst/>
              <a:ahLst/>
              <a:cxnLst>
                <a:cxn ang="0">
                  <a:pos x="173" y="40"/>
                </a:cxn>
                <a:cxn ang="0">
                  <a:pos x="166" y="74"/>
                </a:cxn>
                <a:cxn ang="0">
                  <a:pos x="0" y="34"/>
                </a:cxn>
                <a:cxn ang="0">
                  <a:pos x="8" y="0"/>
                </a:cxn>
                <a:cxn ang="0">
                  <a:pos x="173" y="40"/>
                </a:cxn>
              </a:cxnLst>
              <a:rect l="0" t="0" r="r" b="b"/>
              <a:pathLst>
                <a:path w="173" h="74">
                  <a:moveTo>
                    <a:pt x="173" y="40"/>
                  </a:moveTo>
                  <a:lnTo>
                    <a:pt x="166" y="74"/>
                  </a:lnTo>
                  <a:lnTo>
                    <a:pt x="0" y="34"/>
                  </a:lnTo>
                  <a:lnTo>
                    <a:pt x="8" y="0"/>
                  </a:lnTo>
                  <a:lnTo>
                    <a:pt x="173" y="4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92" name="Freeform 134"/>
            <p:cNvSpPr/>
            <p:nvPr/>
          </p:nvSpPr>
          <p:spPr bwMode="auto">
            <a:xfrm>
              <a:off x="3722688" y="1995488"/>
              <a:ext cx="46038" cy="19050"/>
            </a:xfrm>
            <a:custGeom>
              <a:avLst/>
              <a:gdLst/>
              <a:ahLst/>
              <a:cxnLst>
                <a:cxn ang="0">
                  <a:pos x="173" y="39"/>
                </a:cxn>
                <a:cxn ang="0">
                  <a:pos x="165" y="72"/>
                </a:cxn>
                <a:cxn ang="0">
                  <a:pos x="0" y="33"/>
                </a:cxn>
                <a:cxn ang="0">
                  <a:pos x="8" y="0"/>
                </a:cxn>
                <a:cxn ang="0">
                  <a:pos x="173" y="39"/>
                </a:cxn>
              </a:cxnLst>
              <a:rect l="0" t="0" r="r" b="b"/>
              <a:pathLst>
                <a:path w="173" h="72">
                  <a:moveTo>
                    <a:pt x="173" y="39"/>
                  </a:moveTo>
                  <a:lnTo>
                    <a:pt x="165" y="72"/>
                  </a:lnTo>
                  <a:lnTo>
                    <a:pt x="0" y="33"/>
                  </a:lnTo>
                  <a:lnTo>
                    <a:pt x="8" y="0"/>
                  </a:lnTo>
                  <a:lnTo>
                    <a:pt x="173" y="39"/>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93" name="Freeform 135"/>
            <p:cNvSpPr/>
            <p:nvPr/>
          </p:nvSpPr>
          <p:spPr bwMode="auto">
            <a:xfrm>
              <a:off x="3792538" y="2012951"/>
              <a:ext cx="46038" cy="19050"/>
            </a:xfrm>
            <a:custGeom>
              <a:avLst/>
              <a:gdLst/>
              <a:ahLst/>
              <a:cxnLst>
                <a:cxn ang="0">
                  <a:pos x="173" y="39"/>
                </a:cxn>
                <a:cxn ang="0">
                  <a:pos x="165" y="72"/>
                </a:cxn>
                <a:cxn ang="0">
                  <a:pos x="0" y="33"/>
                </a:cxn>
                <a:cxn ang="0">
                  <a:pos x="7" y="0"/>
                </a:cxn>
                <a:cxn ang="0">
                  <a:pos x="173" y="39"/>
                </a:cxn>
              </a:cxnLst>
              <a:rect l="0" t="0" r="r" b="b"/>
              <a:pathLst>
                <a:path w="173" h="72">
                  <a:moveTo>
                    <a:pt x="173" y="39"/>
                  </a:moveTo>
                  <a:lnTo>
                    <a:pt x="165" y="72"/>
                  </a:lnTo>
                  <a:lnTo>
                    <a:pt x="0" y="33"/>
                  </a:lnTo>
                  <a:lnTo>
                    <a:pt x="7" y="0"/>
                  </a:lnTo>
                  <a:lnTo>
                    <a:pt x="173" y="39"/>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94" name="Freeform 136"/>
            <p:cNvSpPr/>
            <p:nvPr/>
          </p:nvSpPr>
          <p:spPr bwMode="auto">
            <a:xfrm>
              <a:off x="3862388" y="2028826"/>
              <a:ext cx="46038" cy="19050"/>
            </a:xfrm>
            <a:custGeom>
              <a:avLst/>
              <a:gdLst/>
              <a:ahLst/>
              <a:cxnLst>
                <a:cxn ang="0">
                  <a:pos x="173" y="40"/>
                </a:cxn>
                <a:cxn ang="0">
                  <a:pos x="166" y="72"/>
                </a:cxn>
                <a:cxn ang="0">
                  <a:pos x="0" y="34"/>
                </a:cxn>
                <a:cxn ang="0">
                  <a:pos x="8" y="0"/>
                </a:cxn>
                <a:cxn ang="0">
                  <a:pos x="173" y="40"/>
                </a:cxn>
              </a:cxnLst>
              <a:rect l="0" t="0" r="r" b="b"/>
              <a:pathLst>
                <a:path w="173" h="72">
                  <a:moveTo>
                    <a:pt x="173" y="40"/>
                  </a:moveTo>
                  <a:lnTo>
                    <a:pt x="166" y="72"/>
                  </a:lnTo>
                  <a:lnTo>
                    <a:pt x="0" y="34"/>
                  </a:lnTo>
                  <a:lnTo>
                    <a:pt x="8" y="0"/>
                  </a:lnTo>
                  <a:lnTo>
                    <a:pt x="173" y="4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95" name="Freeform 137"/>
            <p:cNvSpPr/>
            <p:nvPr/>
          </p:nvSpPr>
          <p:spPr bwMode="auto">
            <a:xfrm>
              <a:off x="3932238" y="2046288"/>
              <a:ext cx="46038" cy="19050"/>
            </a:xfrm>
            <a:custGeom>
              <a:avLst/>
              <a:gdLst/>
              <a:ahLst/>
              <a:cxnLst>
                <a:cxn ang="0">
                  <a:pos x="173" y="40"/>
                </a:cxn>
                <a:cxn ang="0">
                  <a:pos x="165" y="72"/>
                </a:cxn>
                <a:cxn ang="0">
                  <a:pos x="0" y="34"/>
                </a:cxn>
                <a:cxn ang="0">
                  <a:pos x="8" y="0"/>
                </a:cxn>
                <a:cxn ang="0">
                  <a:pos x="173" y="40"/>
                </a:cxn>
              </a:cxnLst>
              <a:rect l="0" t="0" r="r" b="b"/>
              <a:pathLst>
                <a:path w="173" h="72">
                  <a:moveTo>
                    <a:pt x="173" y="40"/>
                  </a:moveTo>
                  <a:lnTo>
                    <a:pt x="165" y="72"/>
                  </a:lnTo>
                  <a:lnTo>
                    <a:pt x="0" y="34"/>
                  </a:lnTo>
                  <a:lnTo>
                    <a:pt x="8" y="0"/>
                  </a:lnTo>
                  <a:lnTo>
                    <a:pt x="173" y="4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96" name="Freeform 138"/>
            <p:cNvSpPr/>
            <p:nvPr/>
          </p:nvSpPr>
          <p:spPr bwMode="auto">
            <a:xfrm>
              <a:off x="4002088" y="2062163"/>
              <a:ext cx="46038" cy="19050"/>
            </a:xfrm>
            <a:custGeom>
              <a:avLst/>
              <a:gdLst/>
              <a:ahLst/>
              <a:cxnLst>
                <a:cxn ang="0">
                  <a:pos x="173" y="40"/>
                </a:cxn>
                <a:cxn ang="0">
                  <a:pos x="165" y="73"/>
                </a:cxn>
                <a:cxn ang="0">
                  <a:pos x="0" y="33"/>
                </a:cxn>
                <a:cxn ang="0">
                  <a:pos x="7" y="0"/>
                </a:cxn>
                <a:cxn ang="0">
                  <a:pos x="173" y="40"/>
                </a:cxn>
              </a:cxnLst>
              <a:rect l="0" t="0" r="r" b="b"/>
              <a:pathLst>
                <a:path w="173" h="73">
                  <a:moveTo>
                    <a:pt x="173" y="40"/>
                  </a:moveTo>
                  <a:lnTo>
                    <a:pt x="165" y="73"/>
                  </a:lnTo>
                  <a:lnTo>
                    <a:pt x="0" y="33"/>
                  </a:lnTo>
                  <a:lnTo>
                    <a:pt x="7" y="0"/>
                  </a:lnTo>
                  <a:lnTo>
                    <a:pt x="173" y="4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sp>
          <p:nvSpPr>
            <p:cNvPr id="297" name="Freeform 139"/>
            <p:cNvSpPr/>
            <p:nvPr/>
          </p:nvSpPr>
          <p:spPr bwMode="auto">
            <a:xfrm>
              <a:off x="4071938" y="2079626"/>
              <a:ext cx="46038" cy="19050"/>
            </a:xfrm>
            <a:custGeom>
              <a:avLst/>
              <a:gdLst/>
              <a:ahLst/>
              <a:cxnLst>
                <a:cxn ang="0">
                  <a:pos x="173" y="40"/>
                </a:cxn>
                <a:cxn ang="0">
                  <a:pos x="166" y="73"/>
                </a:cxn>
                <a:cxn ang="0">
                  <a:pos x="0" y="33"/>
                </a:cxn>
                <a:cxn ang="0">
                  <a:pos x="8" y="0"/>
                </a:cxn>
                <a:cxn ang="0">
                  <a:pos x="173" y="40"/>
                </a:cxn>
              </a:cxnLst>
              <a:rect l="0" t="0" r="r" b="b"/>
              <a:pathLst>
                <a:path w="173" h="73">
                  <a:moveTo>
                    <a:pt x="173" y="40"/>
                  </a:moveTo>
                  <a:lnTo>
                    <a:pt x="166" y="73"/>
                  </a:lnTo>
                  <a:lnTo>
                    <a:pt x="0" y="33"/>
                  </a:lnTo>
                  <a:lnTo>
                    <a:pt x="8" y="0"/>
                  </a:lnTo>
                  <a:lnTo>
                    <a:pt x="173" y="40"/>
                  </a:lnTo>
                  <a:close/>
                </a:path>
              </a:pathLst>
            </a:custGeom>
            <a:grpFill/>
            <a:ln w="9525">
              <a:solidFill>
                <a:srgbClr val="FFE46F"/>
              </a:solidFill>
              <a:round/>
            </a:ln>
          </p:spPr>
          <p:txBody>
            <a:bodyPr/>
            <a:lstStyle/>
            <a:p>
              <a:pPr defTabSz="457200">
                <a:defRPr/>
              </a:pPr>
              <a:endParaRPr lang="en-US" sz="1400">
                <a:latin typeface="方正清刻本悦宋简体" panose="02000000000000000000" charset="-122"/>
                <a:ea typeface="方正清刻本悦宋简体" panose="02000000000000000000" charset="-122"/>
              </a:endParaRPr>
            </a:p>
          </p:txBody>
        </p:sp>
      </p:grpSp>
      <p:sp>
        <p:nvSpPr>
          <p:cNvPr id="152" name="í$ḷïḍê"/>
          <p:cNvSpPr/>
          <p:nvPr/>
        </p:nvSpPr>
        <p:spPr>
          <a:xfrm>
            <a:off x="7835900" y="2337435"/>
            <a:ext cx="1578610" cy="386715"/>
          </a:xfrm>
          <a:prstGeom prst="rect">
            <a:avLst/>
          </a:prstGeom>
        </p:spPr>
        <p:txBody>
          <a:bodyPr wrap="none" lIns="90000" tIns="46800" rIns="90000" bIns="4680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latin typeface="方正清刻本悦宋简体" panose="02000000000000000000" charset="-122"/>
                <a:ea typeface="方正清刻本悦宋简体" panose="02000000000000000000" charset="-122"/>
              </a:rPr>
              <a:t>Text here</a:t>
            </a:r>
            <a:endParaRPr lang="en-US" altLang="zh-CN" sz="1200" b="1" dirty="0">
              <a:latin typeface="方正清刻本悦宋简体" panose="02000000000000000000" charset="-122"/>
              <a:ea typeface="方正清刻本悦宋简体" panose="02000000000000000000" charset="-122"/>
            </a:endParaRPr>
          </a:p>
        </p:txBody>
      </p:sp>
      <p:cxnSp>
        <p:nvCxnSpPr>
          <p:cNvPr id="3" name="直接箭头连接符 2"/>
          <p:cNvCxnSpPr/>
          <p:nvPr/>
        </p:nvCxnSpPr>
        <p:spPr>
          <a:xfrm>
            <a:off x="4651375" y="4639310"/>
            <a:ext cx="18034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6608445" y="4246880"/>
            <a:ext cx="4508500" cy="824865"/>
          </a:xfrm>
          <a:prstGeom prst="roundRect">
            <a:avLst/>
          </a:prstGeom>
          <a:solidFill>
            <a:srgbClr val="FAFAF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方正清刻本悦宋简体" panose="02000000000000000000" charset="-122"/>
              <a:ea typeface="方正清刻本悦宋简体" panose="02000000000000000000" charset="-122"/>
            </a:endParaRPr>
          </a:p>
        </p:txBody>
      </p:sp>
      <p:grpSp>
        <p:nvGrpSpPr>
          <p:cNvPr id="20" name="组合 19"/>
          <p:cNvGrpSpPr/>
          <p:nvPr/>
        </p:nvGrpSpPr>
        <p:grpSpPr>
          <a:xfrm>
            <a:off x="1231265" y="1670685"/>
            <a:ext cx="915670" cy="918210"/>
            <a:chOff x="2705" y="3069"/>
            <a:chExt cx="4624" cy="4631"/>
          </a:xfrm>
        </p:grpSpPr>
        <p:pic>
          <p:nvPicPr>
            <p:cNvPr id="30" name="图片 29" descr="废链宝Logo"/>
            <p:cNvPicPr>
              <a:picLocks noChangeAspect="1"/>
            </p:cNvPicPr>
            <p:nvPr/>
          </p:nvPicPr>
          <p:blipFill>
            <a:blip r:embed="rId1"/>
            <a:stretch>
              <a:fillRect/>
            </a:stretch>
          </p:blipFill>
          <p:spPr>
            <a:xfrm>
              <a:off x="2981" y="3291"/>
              <a:ext cx="4074" cy="4074"/>
            </a:xfrm>
            <a:prstGeom prst="rect">
              <a:avLst/>
            </a:prstGeom>
          </p:spPr>
        </p:pic>
        <p:sp>
          <p:nvSpPr>
            <p:cNvPr id="31" name="矩形 30"/>
            <p:cNvSpPr/>
            <p:nvPr/>
          </p:nvSpPr>
          <p:spPr>
            <a:xfrm>
              <a:off x="2705" y="3069"/>
              <a:ext cx="4624" cy="4631"/>
            </a:xfrm>
            <a:prstGeom prst="rect">
              <a:avLst/>
            </a:prstGeom>
            <a:noFill/>
            <a:ln w="25400" cmpd="dbl">
              <a:solidFill>
                <a:srgbClr val="F3D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方正清刻本悦宋简体" panose="02000000000000000000" charset="-122"/>
                <a:ea typeface="方正清刻本悦宋简体" panose="02000000000000000000" charset="-122"/>
              </a:endParaRPr>
            </a:p>
          </p:txBody>
        </p:sp>
      </p:grpSp>
      <p:pic>
        <p:nvPicPr>
          <p:cNvPr id="6" name="图片 5" descr="FISCO_BCOS_Logo"/>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8460" y="4392930"/>
            <a:ext cx="1791970" cy="468630"/>
          </a:xfrm>
          <a:prstGeom prst="rect">
            <a:avLst/>
          </a:prstGeom>
        </p:spPr>
      </p:pic>
      <p:pic>
        <p:nvPicPr>
          <p:cNvPr id="7" name="图片 6"/>
          <p:cNvPicPr>
            <a:picLocks noChangeAspect="1"/>
          </p:cNvPicPr>
          <p:nvPr/>
        </p:nvPicPr>
        <p:blipFill>
          <a:blip r:embed="rId4"/>
          <a:srcRect t="23690" r="9002" b="15849"/>
          <a:stretch>
            <a:fillRect/>
          </a:stretch>
        </p:blipFill>
        <p:spPr>
          <a:xfrm>
            <a:off x="9942830" y="4505325"/>
            <a:ext cx="1088390" cy="266700"/>
          </a:xfrm>
          <a:prstGeom prst="rect">
            <a:avLst/>
          </a:prstGeom>
        </p:spPr>
      </p:pic>
      <p:pic>
        <p:nvPicPr>
          <p:cNvPr id="11" name="图片 10" descr="C:/Users/ricky/AppData/Local/Temp/kaimatting_20201006184636/output_20201006184651..pngoutput_20201006184651."/>
          <p:cNvPicPr>
            <a:picLocks noChangeAspect="1"/>
          </p:cNvPicPr>
          <p:nvPr/>
        </p:nvPicPr>
        <p:blipFill>
          <a:blip r:embed="rId5"/>
          <a:stretch>
            <a:fillRect/>
          </a:stretch>
        </p:blipFill>
        <p:spPr>
          <a:xfrm>
            <a:off x="6706870" y="4519295"/>
            <a:ext cx="1157605" cy="215900"/>
          </a:xfrm>
          <a:prstGeom prst="rect">
            <a:avLst/>
          </a:prstGeom>
        </p:spPr>
      </p:pic>
      <p:grpSp>
        <p:nvGrpSpPr>
          <p:cNvPr id="19" name="组合 18"/>
          <p:cNvGrpSpPr/>
          <p:nvPr/>
        </p:nvGrpSpPr>
        <p:grpSpPr>
          <a:xfrm>
            <a:off x="4220210" y="3326130"/>
            <a:ext cx="6890385" cy="824865"/>
            <a:chOff x="6646" y="5193"/>
            <a:chExt cx="10851" cy="1299"/>
          </a:xfrm>
        </p:grpSpPr>
        <p:cxnSp>
          <p:nvCxnSpPr>
            <p:cNvPr id="12" name="直接箭头连接符 11"/>
            <p:cNvCxnSpPr/>
            <p:nvPr/>
          </p:nvCxnSpPr>
          <p:spPr>
            <a:xfrm>
              <a:off x="6646" y="5800"/>
              <a:ext cx="3509" cy="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10397" y="5193"/>
              <a:ext cx="7100" cy="1299"/>
            </a:xfrm>
            <a:prstGeom prst="roundRect">
              <a:avLst/>
            </a:prstGeom>
            <a:solidFill>
              <a:srgbClr val="FAFAF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方正清刻本悦宋简体" panose="02000000000000000000" charset="-122"/>
                <a:ea typeface="方正清刻本悦宋简体" panose="02000000000000000000" charset="-122"/>
              </a:endParaRPr>
            </a:p>
          </p:txBody>
        </p:sp>
        <p:sp>
          <p:nvSpPr>
            <p:cNvPr id="14" name="文本框 13"/>
            <p:cNvSpPr txBox="1"/>
            <p:nvPr/>
          </p:nvSpPr>
          <p:spPr>
            <a:xfrm>
              <a:off x="10739" y="5301"/>
              <a:ext cx="3066" cy="483"/>
            </a:xfrm>
            <a:prstGeom prst="rect">
              <a:avLst/>
            </a:prstGeom>
            <a:noFill/>
            <a:ln w="15875">
              <a:solidFill>
                <a:srgbClr val="194EA0"/>
              </a:solidFill>
            </a:ln>
          </p:spPr>
          <p:txBody>
            <a:bodyPr wrap="square" rtlCol="0">
              <a:spAutoFit/>
            </a:bodyPr>
            <a:p>
              <a:pPr algn="ctr"/>
              <a:r>
                <a:rPr lang="zh-CN" altLang="en-US" sz="1400" b="1">
                  <a:solidFill>
                    <a:srgbClr val="194EA0"/>
                  </a:solidFill>
                  <a:latin typeface="方正清刻本悦宋简体" panose="02000000000000000000" charset="-122"/>
                  <a:ea typeface="方正清刻本悦宋简体" panose="02000000000000000000" charset="-122"/>
                </a:rPr>
                <a:t>订单交易合约</a:t>
              </a:r>
              <a:endParaRPr lang="zh-CN" altLang="en-US" sz="1400" b="1">
                <a:solidFill>
                  <a:srgbClr val="194EA0"/>
                </a:solidFill>
                <a:latin typeface="方正清刻本悦宋简体" panose="02000000000000000000" charset="-122"/>
                <a:ea typeface="方正清刻本悦宋简体" panose="02000000000000000000" charset="-122"/>
              </a:endParaRPr>
            </a:p>
          </p:txBody>
        </p:sp>
        <p:sp>
          <p:nvSpPr>
            <p:cNvPr id="16" name="文本框 15"/>
            <p:cNvSpPr txBox="1"/>
            <p:nvPr/>
          </p:nvSpPr>
          <p:spPr>
            <a:xfrm>
              <a:off x="14006" y="5301"/>
              <a:ext cx="3066" cy="483"/>
            </a:xfrm>
            <a:prstGeom prst="rect">
              <a:avLst/>
            </a:prstGeom>
            <a:noFill/>
            <a:ln w="15875">
              <a:solidFill>
                <a:srgbClr val="194EA0"/>
              </a:solidFill>
            </a:ln>
          </p:spPr>
          <p:txBody>
            <a:bodyPr wrap="square" rtlCol="0">
              <a:spAutoFit/>
            </a:bodyPr>
            <a:p>
              <a:pPr algn="ctr"/>
              <a:r>
                <a:rPr lang="zh-CN" altLang="en-US" sz="1400" b="1">
                  <a:solidFill>
                    <a:srgbClr val="194EA0"/>
                  </a:solidFill>
                  <a:latin typeface="方正清刻本悦宋简体" panose="02000000000000000000" charset="-122"/>
                  <a:ea typeface="方正清刻本悦宋简体" panose="02000000000000000000" charset="-122"/>
                </a:rPr>
                <a:t>税收智能合约</a:t>
              </a:r>
              <a:endParaRPr lang="zh-CN" altLang="en-US" sz="1400" b="1">
                <a:solidFill>
                  <a:srgbClr val="194EA0"/>
                </a:solidFill>
                <a:latin typeface="方正清刻本悦宋简体" panose="02000000000000000000" charset="-122"/>
                <a:ea typeface="方正清刻本悦宋简体" panose="02000000000000000000" charset="-122"/>
              </a:endParaRPr>
            </a:p>
          </p:txBody>
        </p:sp>
        <p:sp>
          <p:nvSpPr>
            <p:cNvPr id="17" name="文本框 16"/>
            <p:cNvSpPr txBox="1"/>
            <p:nvPr/>
          </p:nvSpPr>
          <p:spPr>
            <a:xfrm>
              <a:off x="10739" y="5924"/>
              <a:ext cx="3066" cy="483"/>
            </a:xfrm>
            <a:prstGeom prst="rect">
              <a:avLst/>
            </a:prstGeom>
            <a:noFill/>
            <a:ln w="15875">
              <a:solidFill>
                <a:srgbClr val="194EA0"/>
              </a:solidFill>
            </a:ln>
          </p:spPr>
          <p:txBody>
            <a:bodyPr wrap="square" rtlCol="0">
              <a:spAutoFit/>
            </a:bodyPr>
            <a:p>
              <a:pPr algn="ctr"/>
              <a:r>
                <a:rPr lang="zh-CN" altLang="en-US" sz="1400" b="1">
                  <a:solidFill>
                    <a:srgbClr val="194EA0"/>
                  </a:solidFill>
                  <a:latin typeface="方正清刻本悦宋简体" panose="02000000000000000000" charset="-122"/>
                  <a:ea typeface="方正清刻本悦宋简体" panose="02000000000000000000" charset="-122"/>
                </a:rPr>
                <a:t>监管智能合约</a:t>
              </a:r>
              <a:endParaRPr lang="zh-CN" altLang="en-US" sz="1400" b="1">
                <a:solidFill>
                  <a:srgbClr val="194EA0"/>
                </a:solidFill>
                <a:latin typeface="方正清刻本悦宋简体" panose="02000000000000000000" charset="-122"/>
                <a:ea typeface="方正清刻本悦宋简体" panose="02000000000000000000" charset="-122"/>
              </a:endParaRPr>
            </a:p>
          </p:txBody>
        </p:sp>
        <p:sp>
          <p:nvSpPr>
            <p:cNvPr id="18" name="文本框 17"/>
            <p:cNvSpPr txBox="1"/>
            <p:nvPr/>
          </p:nvSpPr>
          <p:spPr>
            <a:xfrm>
              <a:off x="14006" y="5931"/>
              <a:ext cx="3066" cy="483"/>
            </a:xfrm>
            <a:prstGeom prst="rect">
              <a:avLst/>
            </a:prstGeom>
            <a:noFill/>
            <a:ln w="15875">
              <a:solidFill>
                <a:srgbClr val="194EA0"/>
              </a:solidFill>
            </a:ln>
          </p:spPr>
          <p:txBody>
            <a:bodyPr wrap="square" rtlCol="0">
              <a:spAutoFit/>
            </a:bodyPr>
            <a:p>
              <a:pPr algn="ctr"/>
              <a:r>
                <a:rPr lang="zh-CN" altLang="en-US" sz="1400" b="1">
                  <a:solidFill>
                    <a:srgbClr val="194EA0"/>
                  </a:solidFill>
                  <a:latin typeface="方正清刻本悦宋简体" panose="02000000000000000000" charset="-122"/>
                  <a:ea typeface="方正清刻本悦宋简体" panose="02000000000000000000" charset="-122"/>
                </a:rPr>
                <a:t>赞助智能合约</a:t>
              </a:r>
              <a:endParaRPr lang="zh-CN" altLang="en-US" sz="1400" b="1">
                <a:solidFill>
                  <a:srgbClr val="194EA0"/>
                </a:solidFill>
                <a:latin typeface="方正清刻本悦宋简体" panose="02000000000000000000" charset="-122"/>
                <a:ea typeface="方正清刻本悦宋简体" panose="02000000000000000000" charset="-122"/>
              </a:endParaRPr>
            </a:p>
          </p:txBody>
        </p:sp>
      </p:grpSp>
      <p:cxnSp>
        <p:nvCxnSpPr>
          <p:cNvPr id="21" name="直接箭头连接符 20"/>
          <p:cNvCxnSpPr/>
          <p:nvPr/>
        </p:nvCxnSpPr>
        <p:spPr>
          <a:xfrm flipV="1">
            <a:off x="3780155" y="2815590"/>
            <a:ext cx="2668270" cy="17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圆角矩形 21"/>
          <p:cNvSpPr/>
          <p:nvPr/>
        </p:nvSpPr>
        <p:spPr>
          <a:xfrm>
            <a:off x="6602095" y="2413635"/>
            <a:ext cx="4508500" cy="824865"/>
          </a:xfrm>
          <a:prstGeom prst="roundRect">
            <a:avLst/>
          </a:prstGeom>
          <a:solidFill>
            <a:srgbClr val="FAFAF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方正清刻本悦宋简体" panose="02000000000000000000" charset="-122"/>
              <a:ea typeface="方正清刻本悦宋简体" panose="02000000000000000000" charset="-122"/>
            </a:endParaRPr>
          </a:p>
        </p:txBody>
      </p:sp>
      <p:cxnSp>
        <p:nvCxnSpPr>
          <p:cNvPr id="23" name="直接箭头连接符 22"/>
          <p:cNvCxnSpPr/>
          <p:nvPr/>
        </p:nvCxnSpPr>
        <p:spPr>
          <a:xfrm>
            <a:off x="3471545" y="1908175"/>
            <a:ext cx="2976880" cy="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圆角矩形 23"/>
          <p:cNvSpPr/>
          <p:nvPr/>
        </p:nvSpPr>
        <p:spPr>
          <a:xfrm>
            <a:off x="6602095" y="1512570"/>
            <a:ext cx="4508500" cy="824865"/>
          </a:xfrm>
          <a:prstGeom prst="roundRect">
            <a:avLst/>
          </a:prstGeom>
          <a:solidFill>
            <a:srgbClr val="FAFAF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latin typeface="方正清刻本悦宋简体" panose="02000000000000000000" charset="-122"/>
              <a:ea typeface="方正清刻本悦宋简体" panose="02000000000000000000" charset="-122"/>
            </a:endParaRPr>
          </a:p>
        </p:txBody>
      </p:sp>
      <p:sp>
        <p:nvSpPr>
          <p:cNvPr id="25" name="文本框 24"/>
          <p:cNvSpPr txBox="1"/>
          <p:nvPr/>
        </p:nvSpPr>
        <p:spPr>
          <a:xfrm>
            <a:off x="6819265" y="2672715"/>
            <a:ext cx="1946910" cy="337185"/>
          </a:xfrm>
          <a:prstGeom prst="rect">
            <a:avLst/>
          </a:prstGeom>
          <a:noFill/>
          <a:ln w="15875">
            <a:solidFill>
              <a:srgbClr val="194EA0"/>
            </a:solidFill>
          </a:ln>
        </p:spPr>
        <p:txBody>
          <a:bodyPr wrap="square" rtlCol="0">
            <a:spAutoFit/>
          </a:bodyPr>
          <a:p>
            <a:pPr algn="ctr"/>
            <a:r>
              <a:rPr lang="zh-CN" altLang="en-US" sz="1600" b="1">
                <a:solidFill>
                  <a:srgbClr val="194EA0"/>
                </a:solidFill>
                <a:latin typeface="方正清刻本悦宋简体" panose="02000000000000000000" charset="-122"/>
                <a:ea typeface="方正清刻本悦宋简体" panose="02000000000000000000" charset="-122"/>
              </a:rPr>
              <a:t>市场供需调节</a:t>
            </a:r>
            <a:endParaRPr lang="zh-CN" altLang="en-US" sz="1600" b="1">
              <a:solidFill>
                <a:srgbClr val="194EA0"/>
              </a:solidFill>
              <a:latin typeface="方正清刻本悦宋简体" panose="02000000000000000000" charset="-122"/>
              <a:ea typeface="方正清刻本悦宋简体" panose="02000000000000000000" charset="-122"/>
            </a:endParaRPr>
          </a:p>
        </p:txBody>
      </p:sp>
      <p:sp>
        <p:nvSpPr>
          <p:cNvPr id="26" name="文本框 25"/>
          <p:cNvSpPr txBox="1"/>
          <p:nvPr/>
        </p:nvSpPr>
        <p:spPr>
          <a:xfrm>
            <a:off x="8893810" y="2673350"/>
            <a:ext cx="1946910" cy="337185"/>
          </a:xfrm>
          <a:prstGeom prst="rect">
            <a:avLst/>
          </a:prstGeom>
          <a:noFill/>
          <a:ln w="15875">
            <a:solidFill>
              <a:srgbClr val="194EA0"/>
            </a:solidFill>
          </a:ln>
        </p:spPr>
        <p:txBody>
          <a:bodyPr wrap="square" rtlCol="0">
            <a:spAutoFit/>
          </a:bodyPr>
          <a:p>
            <a:pPr algn="ctr"/>
            <a:r>
              <a:rPr lang="en-US" altLang="zh-CN" sz="1600" b="1">
                <a:solidFill>
                  <a:srgbClr val="194EA0"/>
                </a:solidFill>
                <a:latin typeface="方正清刻本悦宋简体" panose="02000000000000000000" charset="-122"/>
                <a:ea typeface="方正清刻本悦宋简体" panose="02000000000000000000" charset="-122"/>
                <a:cs typeface="方正清刻本悦宋简体" panose="02000000000000000000" charset="-122"/>
              </a:rPr>
              <a:t>Token </a:t>
            </a:r>
            <a:r>
              <a:rPr lang="zh-CN" altLang="en-US" sz="1600" b="1">
                <a:solidFill>
                  <a:srgbClr val="194EA0"/>
                </a:solidFill>
                <a:latin typeface="方正清刻本悦宋简体" panose="02000000000000000000" charset="-122"/>
                <a:ea typeface="方正清刻本悦宋简体" panose="02000000000000000000" charset="-122"/>
                <a:cs typeface="方正清刻本悦宋简体" panose="02000000000000000000" charset="-122"/>
              </a:rPr>
              <a:t>激励机制</a:t>
            </a:r>
            <a:endParaRPr lang="zh-CN" altLang="en-US" sz="1600" b="1">
              <a:solidFill>
                <a:srgbClr val="194EA0"/>
              </a:solidFill>
              <a:latin typeface="方正清刻本悦宋简体" panose="02000000000000000000" charset="-122"/>
              <a:ea typeface="方正清刻本悦宋简体" panose="02000000000000000000" charset="-122"/>
              <a:cs typeface="方正清刻本悦宋简体" panose="02000000000000000000" charset="-122"/>
            </a:endParaRPr>
          </a:p>
        </p:txBody>
      </p:sp>
      <p:pic>
        <p:nvPicPr>
          <p:cNvPr id="27" name="图片 26" descr="小程序"/>
          <p:cNvPicPr>
            <a:picLocks noChangeAspect="1"/>
          </p:cNvPicPr>
          <p:nvPr/>
        </p:nvPicPr>
        <p:blipFill>
          <a:blip r:embed="rId6"/>
          <a:stretch>
            <a:fillRect/>
          </a:stretch>
        </p:blipFill>
        <p:spPr>
          <a:xfrm>
            <a:off x="8612505" y="969010"/>
            <a:ext cx="487680" cy="487680"/>
          </a:xfrm>
          <a:prstGeom prst="rect">
            <a:avLst/>
          </a:prstGeom>
        </p:spPr>
      </p:pic>
      <p:sp>
        <p:nvSpPr>
          <p:cNvPr id="28" name="文本框 27"/>
          <p:cNvSpPr txBox="1"/>
          <p:nvPr/>
        </p:nvSpPr>
        <p:spPr>
          <a:xfrm>
            <a:off x="4478020" y="4283075"/>
            <a:ext cx="1946910" cy="337185"/>
          </a:xfrm>
          <a:prstGeom prst="rect">
            <a:avLst/>
          </a:prstGeom>
          <a:noFill/>
          <a:ln w="15875">
            <a:noFill/>
          </a:ln>
        </p:spPr>
        <p:txBody>
          <a:bodyPr wrap="square" rtlCol="0">
            <a:spAutoFit/>
          </a:bodyPr>
          <a:p>
            <a:pPr algn="ctr"/>
            <a:r>
              <a:rPr lang="zh-CN" altLang="en-US" sz="1600" b="1">
                <a:solidFill>
                  <a:srgbClr val="194EA0"/>
                </a:solidFill>
                <a:latin typeface="方正清刻本悦宋简体" panose="02000000000000000000" charset="-122"/>
                <a:ea typeface="方正清刻本悦宋简体" panose="02000000000000000000" charset="-122"/>
              </a:rPr>
              <a:t>底层组件层</a:t>
            </a:r>
            <a:endParaRPr lang="zh-CN" altLang="en-US" sz="1600" b="1">
              <a:solidFill>
                <a:srgbClr val="194EA0"/>
              </a:solidFill>
              <a:latin typeface="方正清刻本悦宋简体" panose="02000000000000000000" charset="-122"/>
              <a:ea typeface="方正清刻本悦宋简体" panose="02000000000000000000" charset="-122"/>
            </a:endParaRPr>
          </a:p>
        </p:txBody>
      </p:sp>
      <p:sp>
        <p:nvSpPr>
          <p:cNvPr id="29" name="文本框 28"/>
          <p:cNvSpPr txBox="1"/>
          <p:nvPr/>
        </p:nvSpPr>
        <p:spPr>
          <a:xfrm>
            <a:off x="4500245" y="3380740"/>
            <a:ext cx="1946910" cy="337185"/>
          </a:xfrm>
          <a:prstGeom prst="rect">
            <a:avLst/>
          </a:prstGeom>
          <a:noFill/>
          <a:ln w="15875">
            <a:noFill/>
          </a:ln>
        </p:spPr>
        <p:txBody>
          <a:bodyPr wrap="square" rtlCol="0">
            <a:spAutoFit/>
          </a:bodyPr>
          <a:p>
            <a:pPr algn="ctr"/>
            <a:r>
              <a:rPr lang="zh-CN" altLang="en-US" sz="1600" b="1">
                <a:solidFill>
                  <a:srgbClr val="194EA0"/>
                </a:solidFill>
                <a:latin typeface="方正清刻本悦宋简体" panose="02000000000000000000" charset="-122"/>
                <a:ea typeface="方正清刻本悦宋简体" panose="02000000000000000000" charset="-122"/>
              </a:rPr>
              <a:t>智能合约层</a:t>
            </a:r>
            <a:endParaRPr lang="zh-CN" altLang="en-US" sz="1600" b="1">
              <a:solidFill>
                <a:srgbClr val="194EA0"/>
              </a:solidFill>
              <a:latin typeface="方正清刻本悦宋简体" panose="02000000000000000000" charset="-122"/>
              <a:ea typeface="方正清刻本悦宋简体" panose="02000000000000000000" charset="-122"/>
            </a:endParaRPr>
          </a:p>
        </p:txBody>
      </p:sp>
      <p:sp>
        <p:nvSpPr>
          <p:cNvPr id="32" name="文本框 31"/>
          <p:cNvSpPr txBox="1"/>
          <p:nvPr/>
        </p:nvSpPr>
        <p:spPr>
          <a:xfrm>
            <a:off x="4478020" y="2489200"/>
            <a:ext cx="1946910" cy="337185"/>
          </a:xfrm>
          <a:prstGeom prst="rect">
            <a:avLst/>
          </a:prstGeom>
          <a:noFill/>
          <a:ln w="15875">
            <a:noFill/>
          </a:ln>
        </p:spPr>
        <p:txBody>
          <a:bodyPr wrap="square" rtlCol="0">
            <a:spAutoFit/>
          </a:bodyPr>
          <a:p>
            <a:pPr algn="ctr"/>
            <a:r>
              <a:rPr lang="zh-CN" altLang="en-US" sz="1600" b="1">
                <a:solidFill>
                  <a:srgbClr val="194EA0"/>
                </a:solidFill>
                <a:latin typeface="方正清刻本悦宋简体" panose="02000000000000000000" charset="-122"/>
                <a:ea typeface="方正清刻本悦宋简体" panose="02000000000000000000" charset="-122"/>
              </a:rPr>
              <a:t>运作机制层</a:t>
            </a:r>
            <a:endParaRPr lang="zh-CN" altLang="en-US" sz="1600" b="1">
              <a:solidFill>
                <a:srgbClr val="194EA0"/>
              </a:solidFill>
              <a:latin typeface="方正清刻本悦宋简体" panose="02000000000000000000" charset="-122"/>
              <a:ea typeface="方正清刻本悦宋简体" panose="02000000000000000000" charset="-122"/>
            </a:endParaRPr>
          </a:p>
        </p:txBody>
      </p:sp>
      <p:sp>
        <p:nvSpPr>
          <p:cNvPr id="33" name="文本框 32"/>
          <p:cNvSpPr txBox="1"/>
          <p:nvPr/>
        </p:nvSpPr>
        <p:spPr>
          <a:xfrm>
            <a:off x="4478020" y="1570990"/>
            <a:ext cx="1946910" cy="337185"/>
          </a:xfrm>
          <a:prstGeom prst="rect">
            <a:avLst/>
          </a:prstGeom>
          <a:noFill/>
          <a:ln w="15875">
            <a:noFill/>
          </a:ln>
        </p:spPr>
        <p:txBody>
          <a:bodyPr wrap="square" rtlCol="0">
            <a:spAutoFit/>
          </a:bodyPr>
          <a:p>
            <a:pPr algn="ctr"/>
            <a:r>
              <a:rPr lang="zh-CN" altLang="en-US" sz="1600" b="1">
                <a:solidFill>
                  <a:srgbClr val="194EA0"/>
                </a:solidFill>
                <a:latin typeface="方正清刻本悦宋简体" panose="02000000000000000000" charset="-122"/>
                <a:ea typeface="方正清刻本悦宋简体" panose="02000000000000000000" charset="-122"/>
              </a:rPr>
              <a:t>应用功能层</a:t>
            </a:r>
            <a:endParaRPr lang="zh-CN" altLang="en-US" sz="1600" b="1">
              <a:solidFill>
                <a:srgbClr val="194EA0"/>
              </a:solidFill>
              <a:latin typeface="方正清刻本悦宋简体" panose="02000000000000000000" charset="-122"/>
              <a:ea typeface="方正清刻本悦宋简体" panose="02000000000000000000" charset="-122"/>
            </a:endParaRPr>
          </a:p>
        </p:txBody>
      </p:sp>
      <p:sp>
        <p:nvSpPr>
          <p:cNvPr id="34" name="文本框 33"/>
          <p:cNvSpPr txBox="1"/>
          <p:nvPr/>
        </p:nvSpPr>
        <p:spPr>
          <a:xfrm>
            <a:off x="6669405" y="1577340"/>
            <a:ext cx="1318260" cy="337185"/>
          </a:xfrm>
          <a:prstGeom prst="rect">
            <a:avLst/>
          </a:prstGeom>
          <a:noFill/>
          <a:ln w="15875">
            <a:solidFill>
              <a:srgbClr val="194EA0"/>
            </a:solidFill>
          </a:ln>
        </p:spPr>
        <p:txBody>
          <a:bodyPr wrap="square" rtlCol="0">
            <a:spAutoFit/>
          </a:bodyPr>
          <a:p>
            <a:pPr algn="ctr"/>
            <a:r>
              <a:rPr lang="zh-CN" altLang="en-US" sz="1600" b="1">
                <a:solidFill>
                  <a:srgbClr val="194EA0"/>
                </a:solidFill>
                <a:latin typeface="方正清刻本悦宋简体" panose="02000000000000000000" charset="-122"/>
                <a:ea typeface="方正清刻本悦宋简体" panose="02000000000000000000" charset="-122"/>
              </a:rPr>
              <a:t>智能审计</a:t>
            </a:r>
            <a:endParaRPr lang="zh-CN" altLang="en-US" sz="1600" b="1">
              <a:solidFill>
                <a:srgbClr val="194EA0"/>
              </a:solidFill>
              <a:latin typeface="方正清刻本悦宋简体" panose="02000000000000000000" charset="-122"/>
              <a:ea typeface="方正清刻本悦宋简体" panose="02000000000000000000" charset="-122"/>
            </a:endParaRPr>
          </a:p>
        </p:txBody>
      </p:sp>
      <p:sp>
        <p:nvSpPr>
          <p:cNvPr id="38" name="文本框 37"/>
          <p:cNvSpPr txBox="1"/>
          <p:nvPr/>
        </p:nvSpPr>
        <p:spPr>
          <a:xfrm>
            <a:off x="8168640" y="1570990"/>
            <a:ext cx="1375410" cy="337185"/>
          </a:xfrm>
          <a:prstGeom prst="rect">
            <a:avLst/>
          </a:prstGeom>
          <a:noFill/>
          <a:ln w="15875">
            <a:solidFill>
              <a:srgbClr val="194EA0"/>
            </a:solidFill>
          </a:ln>
        </p:spPr>
        <p:txBody>
          <a:bodyPr wrap="square" rtlCol="0">
            <a:spAutoFit/>
          </a:bodyPr>
          <a:p>
            <a:pPr algn="ctr"/>
            <a:r>
              <a:rPr lang="zh-CN" altLang="en-US" sz="1600" b="1">
                <a:solidFill>
                  <a:srgbClr val="194EA0"/>
                </a:solidFill>
                <a:latin typeface="方正清刻本悦宋简体" panose="02000000000000000000" charset="-122"/>
                <a:ea typeface="方正清刻本悦宋简体" panose="02000000000000000000" charset="-122"/>
              </a:rPr>
              <a:t>订单交易</a:t>
            </a:r>
            <a:endParaRPr lang="zh-CN" altLang="en-US" sz="1600" b="1">
              <a:solidFill>
                <a:srgbClr val="194EA0"/>
              </a:solidFill>
              <a:latin typeface="方正清刻本悦宋简体" panose="02000000000000000000" charset="-122"/>
              <a:ea typeface="方正清刻本悦宋简体" panose="02000000000000000000" charset="-122"/>
            </a:endParaRPr>
          </a:p>
        </p:txBody>
      </p:sp>
      <p:sp>
        <p:nvSpPr>
          <p:cNvPr id="39" name="文本框 38"/>
          <p:cNvSpPr txBox="1"/>
          <p:nvPr/>
        </p:nvSpPr>
        <p:spPr>
          <a:xfrm>
            <a:off x="8168640" y="1948815"/>
            <a:ext cx="1356360" cy="337185"/>
          </a:xfrm>
          <a:prstGeom prst="rect">
            <a:avLst/>
          </a:prstGeom>
          <a:noFill/>
          <a:ln w="15875">
            <a:solidFill>
              <a:srgbClr val="194EA0"/>
            </a:solidFill>
          </a:ln>
        </p:spPr>
        <p:txBody>
          <a:bodyPr wrap="square" rtlCol="0">
            <a:spAutoFit/>
          </a:bodyPr>
          <a:p>
            <a:pPr algn="ctr"/>
            <a:r>
              <a:rPr lang="zh-CN" altLang="en-US" sz="1600" b="1">
                <a:solidFill>
                  <a:srgbClr val="194EA0"/>
                </a:solidFill>
                <a:latin typeface="方正清刻本悦宋简体" panose="02000000000000000000" charset="-122"/>
                <a:ea typeface="方正清刻本悦宋简体" panose="02000000000000000000" charset="-122"/>
              </a:rPr>
              <a:t>隐私保护</a:t>
            </a:r>
            <a:endParaRPr lang="zh-CN" altLang="en-US" sz="1600" b="1">
              <a:solidFill>
                <a:srgbClr val="194EA0"/>
              </a:solidFill>
              <a:latin typeface="方正清刻本悦宋简体" panose="02000000000000000000" charset="-122"/>
              <a:ea typeface="方正清刻本悦宋简体" panose="02000000000000000000" charset="-122"/>
            </a:endParaRPr>
          </a:p>
        </p:txBody>
      </p:sp>
      <p:sp>
        <p:nvSpPr>
          <p:cNvPr id="40" name="文本框 39"/>
          <p:cNvSpPr txBox="1"/>
          <p:nvPr/>
        </p:nvSpPr>
        <p:spPr>
          <a:xfrm>
            <a:off x="6669405" y="1948815"/>
            <a:ext cx="1318260" cy="337185"/>
          </a:xfrm>
          <a:prstGeom prst="rect">
            <a:avLst/>
          </a:prstGeom>
          <a:noFill/>
          <a:ln w="15875">
            <a:solidFill>
              <a:srgbClr val="194EA0"/>
            </a:solidFill>
          </a:ln>
        </p:spPr>
        <p:txBody>
          <a:bodyPr wrap="square" rtlCol="0">
            <a:spAutoFit/>
          </a:bodyPr>
          <a:p>
            <a:pPr algn="ctr"/>
            <a:r>
              <a:rPr lang="zh-CN" altLang="en-US" sz="1600" b="1">
                <a:solidFill>
                  <a:srgbClr val="194EA0"/>
                </a:solidFill>
                <a:latin typeface="方正清刻本悦宋简体" panose="02000000000000000000" charset="-122"/>
                <a:ea typeface="方正清刻本悦宋简体" panose="02000000000000000000" charset="-122"/>
              </a:rPr>
              <a:t>智能风控</a:t>
            </a:r>
            <a:endParaRPr lang="zh-CN" altLang="en-US" sz="1600" b="1">
              <a:solidFill>
                <a:srgbClr val="194EA0"/>
              </a:solidFill>
              <a:latin typeface="方正清刻本悦宋简体" panose="02000000000000000000" charset="-122"/>
              <a:ea typeface="方正清刻本悦宋简体" panose="02000000000000000000" charset="-122"/>
            </a:endParaRPr>
          </a:p>
        </p:txBody>
      </p:sp>
      <p:sp>
        <p:nvSpPr>
          <p:cNvPr id="41" name="文本框 40"/>
          <p:cNvSpPr txBox="1"/>
          <p:nvPr/>
        </p:nvSpPr>
        <p:spPr>
          <a:xfrm>
            <a:off x="9712960" y="1570990"/>
            <a:ext cx="1318260" cy="337185"/>
          </a:xfrm>
          <a:prstGeom prst="rect">
            <a:avLst/>
          </a:prstGeom>
          <a:noFill/>
          <a:ln w="15875">
            <a:solidFill>
              <a:srgbClr val="194EA0"/>
            </a:solidFill>
          </a:ln>
        </p:spPr>
        <p:txBody>
          <a:bodyPr wrap="square" rtlCol="0">
            <a:spAutoFit/>
          </a:bodyPr>
          <a:p>
            <a:pPr algn="ctr"/>
            <a:r>
              <a:rPr lang="zh-CN" altLang="en-US" sz="1600" b="1">
                <a:solidFill>
                  <a:srgbClr val="194EA0"/>
                </a:solidFill>
                <a:latin typeface="方正清刻本悦宋简体" panose="02000000000000000000" charset="-122"/>
                <a:ea typeface="方正清刻本悦宋简体" panose="02000000000000000000" charset="-122"/>
              </a:rPr>
              <a:t>有偿回收</a:t>
            </a:r>
            <a:endParaRPr lang="zh-CN" altLang="en-US" sz="1600" b="1">
              <a:solidFill>
                <a:srgbClr val="194EA0"/>
              </a:solidFill>
              <a:latin typeface="方正清刻本悦宋简体" panose="02000000000000000000" charset="-122"/>
              <a:ea typeface="方正清刻本悦宋简体" panose="02000000000000000000" charset="-122"/>
            </a:endParaRPr>
          </a:p>
        </p:txBody>
      </p:sp>
      <p:sp>
        <p:nvSpPr>
          <p:cNvPr id="42" name="文本框 41"/>
          <p:cNvSpPr txBox="1"/>
          <p:nvPr/>
        </p:nvSpPr>
        <p:spPr>
          <a:xfrm>
            <a:off x="9712960" y="1948815"/>
            <a:ext cx="1318260" cy="337185"/>
          </a:xfrm>
          <a:prstGeom prst="rect">
            <a:avLst/>
          </a:prstGeom>
          <a:noFill/>
          <a:ln w="15875">
            <a:solidFill>
              <a:srgbClr val="194EA0"/>
            </a:solidFill>
          </a:ln>
        </p:spPr>
        <p:txBody>
          <a:bodyPr wrap="square" rtlCol="0">
            <a:spAutoFit/>
          </a:bodyPr>
          <a:p>
            <a:pPr algn="ctr"/>
            <a:r>
              <a:rPr lang="zh-CN" altLang="en-US" sz="1600" b="1">
                <a:solidFill>
                  <a:srgbClr val="194EA0"/>
                </a:solidFill>
                <a:latin typeface="方正清刻本悦宋简体" panose="02000000000000000000" charset="-122"/>
                <a:ea typeface="方正清刻本悦宋简体" panose="02000000000000000000" charset="-122"/>
              </a:rPr>
              <a:t>透明赞助</a:t>
            </a:r>
            <a:endParaRPr lang="zh-CN" altLang="en-US" sz="1600" b="1">
              <a:solidFill>
                <a:srgbClr val="194EA0"/>
              </a:solidFill>
              <a:latin typeface="方正清刻本悦宋简体" panose="02000000000000000000" charset="-122"/>
              <a:ea typeface="方正清刻本悦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E46F">
            <a:alpha val="92000"/>
          </a:srgbClr>
        </a:solidFill>
        <a:effectLst/>
      </p:bgPr>
    </p:bg>
    <p:spTree>
      <p:nvGrpSpPr>
        <p:cNvPr id="1" name=""/>
        <p:cNvGrpSpPr/>
        <p:nvPr/>
      </p:nvGrpSpPr>
      <p:grpSpPr>
        <a:xfrm>
          <a:off x="0" y="0"/>
          <a:ext cx="0" cy="0"/>
          <a:chOff x="0" y="0"/>
          <a:chExt cx="0" cy="0"/>
        </a:xfrm>
      </p:grpSpPr>
      <p:sp>
        <p:nvSpPr>
          <p:cNvPr id="8" name="矩形 7"/>
          <p:cNvSpPr/>
          <p:nvPr/>
        </p:nvSpPr>
        <p:spPr>
          <a:xfrm>
            <a:off x="545910" y="641445"/>
            <a:ext cx="10972800" cy="5677469"/>
          </a:xfrm>
          <a:prstGeom prst="rect">
            <a:avLst/>
          </a:prstGeom>
          <a:solidFill>
            <a:schemeClr val="bg1"/>
          </a:solidFill>
          <a:ln>
            <a:solidFill>
              <a:schemeClr val="bg1"/>
            </a:solid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清刻本悦宋简体" panose="02000000000000000000" charset="-122"/>
              <a:ea typeface="方正清刻本悦宋简体" panose="02000000000000000000" charset="-122"/>
            </a:endParaRPr>
          </a:p>
        </p:txBody>
      </p:sp>
      <p:sp>
        <p:nvSpPr>
          <p:cNvPr id="9" name="圆角矩形 8"/>
          <p:cNvSpPr/>
          <p:nvPr/>
        </p:nvSpPr>
        <p:spPr>
          <a:xfrm>
            <a:off x="862965" y="914400"/>
            <a:ext cx="4163695" cy="409575"/>
          </a:xfrm>
          <a:prstGeom prst="roundRect">
            <a:avLst>
              <a:gd name="adj" fmla="val 50000"/>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grpSp>
        <p:nvGrpSpPr>
          <p:cNvPr id="15" name="组合 14"/>
          <p:cNvGrpSpPr/>
          <p:nvPr/>
        </p:nvGrpSpPr>
        <p:grpSpPr>
          <a:xfrm>
            <a:off x="914400" y="895350"/>
            <a:ext cx="4011930" cy="460375"/>
            <a:chOff x="1440" y="1410"/>
            <a:chExt cx="6318" cy="725"/>
          </a:xfrm>
        </p:grpSpPr>
        <p:sp>
          <p:nvSpPr>
            <p:cNvPr id="10" name="椭圆 9"/>
            <p:cNvSpPr/>
            <p:nvPr/>
          </p:nvSpPr>
          <p:spPr>
            <a:xfrm>
              <a:off x="1440" y="1526"/>
              <a:ext cx="494" cy="494"/>
            </a:xfrm>
            <a:prstGeom prst="ellipse">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2" name="矩形 1"/>
            <p:cNvSpPr/>
            <p:nvPr/>
          </p:nvSpPr>
          <p:spPr>
            <a:xfrm>
              <a:off x="2011" y="1410"/>
              <a:ext cx="5747" cy="725"/>
            </a:xfrm>
            <a:prstGeom prst="rect">
              <a:avLst/>
            </a:prstGeom>
          </p:spPr>
          <p:txBody>
            <a:bodyPr wrap="square">
              <a:spAutoFit/>
            </a:bodyPr>
            <a:lstStyle/>
            <a:p>
              <a:r>
                <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rPr>
                <a:t>六、商业模式及前景展望</a:t>
              </a:r>
              <a:endPar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endParaRPr>
            </a:p>
          </p:txBody>
        </p:sp>
      </p:grpSp>
      <p:sp>
        <p:nvSpPr>
          <p:cNvPr id="45" name="矩形 44"/>
          <p:cNvSpPr/>
          <p:nvPr/>
        </p:nvSpPr>
        <p:spPr>
          <a:xfrm>
            <a:off x="811259" y="3326049"/>
            <a:ext cx="3352800" cy="2235199"/>
          </a:xfrm>
          <a:prstGeom prst="rect">
            <a:avLst/>
          </a:prstGeom>
          <a:pattFill prst="ltUpDiag">
            <a:fgClr>
              <a:srgbClr val="F9F9F9"/>
            </a:fgClr>
            <a:bgClr>
              <a:schemeClr val="bg1"/>
            </a:bgClr>
          </a:pattFill>
          <a:ln>
            <a:noFill/>
          </a:ln>
          <a:effectLst>
            <a:outerShdw blurRad="1270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sym typeface="Segoe UI" panose="020B0502040204020203" pitchFamily="34" charset="0"/>
            </a:endParaRPr>
          </a:p>
        </p:txBody>
      </p:sp>
      <p:sp>
        <p:nvSpPr>
          <p:cNvPr id="51" name="矩形 50"/>
          <p:cNvSpPr/>
          <p:nvPr/>
        </p:nvSpPr>
        <p:spPr>
          <a:xfrm>
            <a:off x="4356144" y="3326049"/>
            <a:ext cx="3352800" cy="2235199"/>
          </a:xfrm>
          <a:prstGeom prst="rect">
            <a:avLst/>
          </a:prstGeom>
          <a:pattFill prst="ltUpDiag">
            <a:fgClr>
              <a:srgbClr val="F9F9F9"/>
            </a:fgClr>
            <a:bgClr>
              <a:schemeClr val="bg1"/>
            </a:bgClr>
          </a:pattFill>
          <a:ln>
            <a:noFill/>
          </a:ln>
          <a:effectLst>
            <a:outerShdw blurRad="1270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sym typeface="Segoe UI" panose="020B0502040204020203" pitchFamily="34" charset="0"/>
            </a:endParaRPr>
          </a:p>
        </p:txBody>
      </p:sp>
      <p:sp>
        <p:nvSpPr>
          <p:cNvPr id="57" name="矩形 56"/>
          <p:cNvSpPr/>
          <p:nvPr/>
        </p:nvSpPr>
        <p:spPr>
          <a:xfrm>
            <a:off x="7901029" y="3326049"/>
            <a:ext cx="3352800" cy="2235199"/>
          </a:xfrm>
          <a:prstGeom prst="rect">
            <a:avLst/>
          </a:prstGeom>
          <a:pattFill prst="ltUpDiag">
            <a:fgClr>
              <a:srgbClr val="F9F9F9"/>
            </a:fgClr>
            <a:bgClr>
              <a:schemeClr val="bg1"/>
            </a:bgClr>
          </a:pattFill>
          <a:ln>
            <a:noFill/>
          </a:ln>
          <a:effectLst>
            <a:outerShdw blurRad="1270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sym typeface="Segoe UI" panose="020B0502040204020203" pitchFamily="34" charset="0"/>
            </a:endParaRPr>
          </a:p>
        </p:txBody>
      </p:sp>
      <p:grpSp>
        <p:nvGrpSpPr>
          <p:cNvPr id="7" name="组合 6"/>
          <p:cNvGrpSpPr/>
          <p:nvPr/>
        </p:nvGrpSpPr>
        <p:grpSpPr>
          <a:xfrm>
            <a:off x="2083435" y="3538220"/>
            <a:ext cx="914400" cy="1468755"/>
            <a:chOff x="3352" y="4653"/>
            <a:chExt cx="1440" cy="2313"/>
          </a:xfrm>
        </p:grpSpPr>
        <p:sp>
          <p:nvSpPr>
            <p:cNvPr id="46" name="文本框 45"/>
            <p:cNvSpPr txBox="1"/>
            <p:nvPr/>
          </p:nvSpPr>
          <p:spPr>
            <a:xfrm>
              <a:off x="3445" y="6338"/>
              <a:ext cx="1088" cy="628"/>
            </a:xfrm>
            <a:prstGeom prst="rect">
              <a:avLst/>
            </a:prstGeom>
            <a:noFill/>
          </p:spPr>
          <p:txBody>
            <a:bodyPr wrap="none" rtlCol="0">
              <a:spAutoFit/>
            </a:bodyPr>
            <a:lstStyle/>
            <a:p>
              <a:pPr algn="ctr"/>
              <a:r>
                <a:rPr lang="zh-CN" altLang="en-US" sz="20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rPr>
                <a:t>盈利</a:t>
              </a:r>
              <a:endParaRPr lang="zh-CN" altLang="en-US" sz="20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endParaRPr>
            </a:p>
          </p:txBody>
        </p:sp>
        <p:pic>
          <p:nvPicPr>
            <p:cNvPr id="4" name="图片 3" descr="452248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352" y="4653"/>
              <a:ext cx="1440" cy="1440"/>
            </a:xfrm>
            <a:prstGeom prst="rect">
              <a:avLst/>
            </a:prstGeom>
          </p:spPr>
        </p:pic>
      </p:grpSp>
      <p:grpSp>
        <p:nvGrpSpPr>
          <p:cNvPr id="12" name="组合 11"/>
          <p:cNvGrpSpPr/>
          <p:nvPr/>
        </p:nvGrpSpPr>
        <p:grpSpPr>
          <a:xfrm>
            <a:off x="9120505" y="3538220"/>
            <a:ext cx="914400" cy="1468755"/>
            <a:chOff x="14434" y="4653"/>
            <a:chExt cx="1440" cy="2313"/>
          </a:xfrm>
        </p:grpSpPr>
        <p:sp>
          <p:nvSpPr>
            <p:cNvPr id="58" name="文本框 57"/>
            <p:cNvSpPr txBox="1"/>
            <p:nvPr/>
          </p:nvSpPr>
          <p:spPr>
            <a:xfrm>
              <a:off x="14610" y="6338"/>
              <a:ext cx="1088" cy="628"/>
            </a:xfrm>
            <a:prstGeom prst="rect">
              <a:avLst/>
            </a:prstGeom>
            <a:noFill/>
          </p:spPr>
          <p:txBody>
            <a:bodyPr wrap="none" rtlCol="0">
              <a:spAutoFit/>
            </a:bodyPr>
            <a:lstStyle/>
            <a:p>
              <a:pPr algn="ctr"/>
              <a:r>
                <a:rPr lang="zh-CN" altLang="en-US" sz="20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rPr>
                <a:t>前景</a:t>
              </a:r>
              <a:endParaRPr lang="zh-CN" altLang="en-US" sz="20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endParaRPr>
            </a:p>
          </p:txBody>
        </p:sp>
        <p:pic>
          <p:nvPicPr>
            <p:cNvPr id="5" name="图片 4" descr="452029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34" y="4653"/>
              <a:ext cx="1440" cy="1440"/>
            </a:xfrm>
            <a:prstGeom prst="rect">
              <a:avLst/>
            </a:prstGeom>
          </p:spPr>
        </p:pic>
      </p:grpSp>
      <p:grpSp>
        <p:nvGrpSpPr>
          <p:cNvPr id="11" name="组合 10"/>
          <p:cNvGrpSpPr/>
          <p:nvPr/>
        </p:nvGrpSpPr>
        <p:grpSpPr>
          <a:xfrm>
            <a:off x="5593715" y="3538220"/>
            <a:ext cx="914400" cy="1466850"/>
            <a:chOff x="8914" y="4656"/>
            <a:chExt cx="1440" cy="2310"/>
          </a:xfrm>
        </p:grpSpPr>
        <p:sp>
          <p:nvSpPr>
            <p:cNvPr id="52" name="文本框 51"/>
            <p:cNvSpPr txBox="1"/>
            <p:nvPr/>
          </p:nvSpPr>
          <p:spPr>
            <a:xfrm>
              <a:off x="9027" y="6338"/>
              <a:ext cx="1088" cy="628"/>
            </a:xfrm>
            <a:prstGeom prst="rect">
              <a:avLst/>
            </a:prstGeom>
            <a:noFill/>
          </p:spPr>
          <p:txBody>
            <a:bodyPr wrap="none" rtlCol="0">
              <a:spAutoFit/>
            </a:bodyPr>
            <a:lstStyle/>
            <a:p>
              <a:pPr algn="ctr"/>
              <a:r>
                <a:rPr lang="zh-CN" altLang="en-US" sz="20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rPr>
                <a:t>运营</a:t>
              </a:r>
              <a:endParaRPr lang="zh-CN" altLang="en-US" sz="20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endParaRPr>
            </a:p>
          </p:txBody>
        </p:sp>
        <p:pic>
          <p:nvPicPr>
            <p:cNvPr id="6" name="图片 5" descr="452225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14" y="4656"/>
              <a:ext cx="1440" cy="1440"/>
            </a:xfrm>
            <a:prstGeom prst="rect">
              <a:avLst/>
            </a:prstGeom>
          </p:spPr>
        </p:pic>
      </p:grpSp>
      <p:sp>
        <p:nvSpPr>
          <p:cNvPr id="42" name="椭圆 41"/>
          <p:cNvSpPr/>
          <p:nvPr/>
        </p:nvSpPr>
        <p:spPr>
          <a:xfrm>
            <a:off x="5237756" y="1355481"/>
            <a:ext cx="1626048" cy="1626101"/>
          </a:xfrm>
          <a:prstGeom prst="ellipse">
            <a:avLst/>
          </a:prstGeom>
          <a:pattFill prst="ltUpDiag">
            <a:fgClr>
              <a:srgbClr val="FFE46F"/>
            </a:fgClr>
            <a:bgClr>
              <a:srgbClr val="FFE46F"/>
            </a:bgClr>
          </a:pattFill>
          <a:ln>
            <a:noFill/>
          </a:ln>
          <a:effectLst>
            <a:outerShdw blurRad="254000" dist="38100" dir="5400000" algn="t" rotWithShape="0">
              <a:srgbClr val="FAE254">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方正清刻本悦宋简体" panose="02000000000000000000" charset="-122"/>
              <a:ea typeface="方正清刻本悦宋简体" panose="02000000000000000000" charset="-122"/>
              <a:cs typeface="+mn-ea"/>
              <a:sym typeface="Segoe UI" panose="020B0502040204020203" pitchFamily="34" charset="0"/>
            </a:endParaRPr>
          </a:p>
        </p:txBody>
      </p:sp>
      <p:pic>
        <p:nvPicPr>
          <p:cNvPr id="21" name="图片 20" descr="废链宝Logo"/>
          <p:cNvPicPr>
            <a:picLocks noChangeAspect="1"/>
          </p:cNvPicPr>
          <p:nvPr/>
        </p:nvPicPr>
        <p:blipFill>
          <a:blip r:embed="rId7"/>
          <a:stretch>
            <a:fillRect/>
          </a:stretch>
        </p:blipFill>
        <p:spPr>
          <a:xfrm>
            <a:off x="5530215" y="1601470"/>
            <a:ext cx="1131570" cy="1134745"/>
          </a:xfrm>
          <a:prstGeom prst="rect">
            <a:avLst/>
          </a:prstGeom>
          <a:effectLst/>
        </p:spPr>
      </p:pic>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E46F">
            <a:alpha val="92000"/>
          </a:srgbClr>
        </a:solidFill>
        <a:effectLst/>
      </p:bgPr>
    </p:bg>
    <p:spTree>
      <p:nvGrpSpPr>
        <p:cNvPr id="1" name=""/>
        <p:cNvGrpSpPr/>
        <p:nvPr/>
      </p:nvGrpSpPr>
      <p:grpSpPr>
        <a:xfrm>
          <a:off x="0" y="0"/>
          <a:ext cx="0" cy="0"/>
          <a:chOff x="0" y="0"/>
          <a:chExt cx="0" cy="0"/>
        </a:xfrm>
      </p:grpSpPr>
      <p:sp>
        <p:nvSpPr>
          <p:cNvPr id="8" name="矩形 7"/>
          <p:cNvSpPr/>
          <p:nvPr/>
        </p:nvSpPr>
        <p:spPr>
          <a:xfrm>
            <a:off x="545910" y="641445"/>
            <a:ext cx="10972800" cy="5677469"/>
          </a:xfrm>
          <a:prstGeom prst="rect">
            <a:avLst/>
          </a:prstGeom>
          <a:solidFill>
            <a:schemeClr val="bg1"/>
          </a:solidFill>
          <a:ln>
            <a:solidFill>
              <a:schemeClr val="bg1"/>
            </a:solid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清刻本悦宋简体" panose="02000000000000000000" charset="-122"/>
              <a:ea typeface="方正清刻本悦宋简体" panose="02000000000000000000" charset="-122"/>
            </a:endParaRPr>
          </a:p>
        </p:txBody>
      </p:sp>
      <p:sp>
        <p:nvSpPr>
          <p:cNvPr id="9" name="圆角矩形 8"/>
          <p:cNvSpPr/>
          <p:nvPr/>
        </p:nvSpPr>
        <p:spPr>
          <a:xfrm>
            <a:off x="862965" y="914400"/>
            <a:ext cx="1891665" cy="409575"/>
          </a:xfrm>
          <a:prstGeom prst="roundRect">
            <a:avLst>
              <a:gd name="adj" fmla="val 50000"/>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grpSp>
        <p:nvGrpSpPr>
          <p:cNvPr id="15" name="组合 14"/>
          <p:cNvGrpSpPr/>
          <p:nvPr/>
        </p:nvGrpSpPr>
        <p:grpSpPr>
          <a:xfrm>
            <a:off x="914400" y="895350"/>
            <a:ext cx="1840230" cy="460375"/>
            <a:chOff x="1440" y="1410"/>
            <a:chExt cx="2898" cy="725"/>
          </a:xfrm>
        </p:grpSpPr>
        <p:sp>
          <p:nvSpPr>
            <p:cNvPr id="10" name="椭圆 9"/>
            <p:cNvSpPr/>
            <p:nvPr/>
          </p:nvSpPr>
          <p:spPr>
            <a:xfrm>
              <a:off x="1440" y="1526"/>
              <a:ext cx="494" cy="494"/>
            </a:xfrm>
            <a:prstGeom prst="ellipse">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2" name="矩形 1"/>
            <p:cNvSpPr/>
            <p:nvPr/>
          </p:nvSpPr>
          <p:spPr>
            <a:xfrm>
              <a:off x="2011" y="1410"/>
              <a:ext cx="2327" cy="725"/>
            </a:xfrm>
            <a:prstGeom prst="rect">
              <a:avLst/>
            </a:prstGeom>
          </p:spPr>
          <p:txBody>
            <a:bodyPr wrap="square">
              <a:spAutoFit/>
            </a:bodyPr>
            <a:lstStyle/>
            <a:p>
              <a:r>
                <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rPr>
                <a:t>盈利模式</a:t>
              </a:r>
              <a:endPar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endParaRPr>
            </a:p>
          </p:txBody>
        </p:sp>
      </p:grpSp>
      <p:sp>
        <p:nvSpPr>
          <p:cNvPr id="34" name="圆角矩形 16"/>
          <p:cNvSpPr/>
          <p:nvPr/>
        </p:nvSpPr>
        <p:spPr>
          <a:xfrm>
            <a:off x="862965" y="1642745"/>
            <a:ext cx="4815205" cy="4192270"/>
          </a:xfrm>
          <a:prstGeom prst="roundRect">
            <a:avLst>
              <a:gd name="adj" fmla="val 8731"/>
            </a:avLst>
          </a:prstGeom>
          <a:pattFill prst="ltUpDiag">
            <a:fgClr>
              <a:srgbClr val="F7F7F7"/>
            </a:fgClr>
            <a:bgClr>
              <a:schemeClr val="bg1"/>
            </a:bgClr>
          </a:pattFill>
          <a:ln>
            <a:noFill/>
          </a:ln>
          <a:effectLst>
            <a:outerShdw blurRad="5461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方正清刻本悦宋简体" panose="02000000000000000000" charset="-122"/>
              <a:ea typeface="方正清刻本悦宋简体" panose="02000000000000000000" charset="-122"/>
              <a:sym typeface="Segoe UI" panose="020B0502040204020203" pitchFamily="34" charset="0"/>
            </a:endParaRPr>
          </a:p>
        </p:txBody>
      </p:sp>
      <p:sp>
        <p:nvSpPr>
          <p:cNvPr id="4" name="文本框 3"/>
          <p:cNvSpPr txBox="1"/>
          <p:nvPr/>
        </p:nvSpPr>
        <p:spPr>
          <a:xfrm>
            <a:off x="1740535" y="1770380"/>
            <a:ext cx="3059430" cy="829945"/>
          </a:xfrm>
          <a:prstGeom prst="rect">
            <a:avLst/>
          </a:prstGeom>
          <a:noFill/>
        </p:spPr>
        <p:txBody>
          <a:bodyPr wrap="square" rtlCol="0">
            <a:spAutoFit/>
          </a:bodyPr>
          <a:p>
            <a:pPr algn="l"/>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赚取废品回收资源循环生产再利用的差价</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p:txBody>
      </p:sp>
      <p:sp>
        <p:nvSpPr>
          <p:cNvPr id="5" name="圆角矩形 16"/>
          <p:cNvSpPr/>
          <p:nvPr/>
        </p:nvSpPr>
        <p:spPr>
          <a:xfrm>
            <a:off x="6380480" y="1630680"/>
            <a:ext cx="4815205" cy="4216400"/>
          </a:xfrm>
          <a:prstGeom prst="roundRect">
            <a:avLst>
              <a:gd name="adj" fmla="val 8731"/>
            </a:avLst>
          </a:prstGeom>
          <a:pattFill prst="ltUpDiag">
            <a:fgClr>
              <a:srgbClr val="F7F7F7"/>
            </a:fgClr>
            <a:bgClr>
              <a:schemeClr val="bg1"/>
            </a:bgClr>
          </a:pattFill>
          <a:ln>
            <a:noFill/>
          </a:ln>
          <a:effectLst>
            <a:outerShdw blurRad="5461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方正清刻本悦宋简体" panose="02000000000000000000" charset="-122"/>
              <a:ea typeface="方正清刻本悦宋简体" panose="02000000000000000000" charset="-122"/>
              <a:sym typeface="Segoe UI" panose="020B0502040204020203" pitchFamily="34" charset="0"/>
            </a:endParaRPr>
          </a:p>
        </p:txBody>
      </p:sp>
      <p:sp>
        <p:nvSpPr>
          <p:cNvPr id="6" name="文本框 5"/>
          <p:cNvSpPr txBox="1"/>
          <p:nvPr/>
        </p:nvSpPr>
        <p:spPr>
          <a:xfrm>
            <a:off x="7153275" y="1770380"/>
            <a:ext cx="3268980" cy="829945"/>
          </a:xfrm>
          <a:prstGeom prst="rect">
            <a:avLst/>
          </a:prstGeom>
          <a:noFill/>
        </p:spPr>
        <p:txBody>
          <a:bodyPr wrap="square" rtlCol="0">
            <a:spAutoFit/>
          </a:bodyPr>
          <a:p>
            <a:pPr algn="l"/>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获得政府部门等第三方主体招投标和赞助补助</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p:txBody>
      </p:sp>
      <p:sp>
        <p:nvSpPr>
          <p:cNvPr id="1153" name="矩形 1152"/>
          <p:cNvSpPr/>
          <p:nvPr/>
        </p:nvSpPr>
        <p:spPr>
          <a:xfrm>
            <a:off x="1228090" y="2600325"/>
            <a:ext cx="4051935" cy="3239770"/>
          </a:xfrm>
          <a:prstGeom prst="rect">
            <a:avLst/>
          </a:prstGeom>
        </p:spPr>
        <p:txBody>
          <a:bodyPr wrap="square">
            <a:noAutofit/>
          </a:bodyPr>
          <a:p>
            <a:pPr>
              <a:lnSpc>
                <a:spcPct val="150000"/>
              </a:lnSpc>
              <a:spcBef>
                <a:spcPts val="0"/>
              </a:spcBef>
              <a:spcAft>
                <a:spcPts val="0"/>
              </a:spcAft>
            </a:pPr>
            <a:r>
              <a:rPr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rPr>
              <a:t>通过在面向公众的C端进行较为廉价的回收，进行集中化精细化分拣后，以高出回收价一定的价格出售给面向企业客户的B端进行循环再利用，从中赚取差价。</a:t>
            </a:r>
            <a:endParaRPr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7" name="矩形 6"/>
          <p:cNvSpPr/>
          <p:nvPr/>
        </p:nvSpPr>
        <p:spPr>
          <a:xfrm>
            <a:off x="6811010" y="2600325"/>
            <a:ext cx="4051935" cy="3239770"/>
          </a:xfrm>
          <a:prstGeom prst="rect">
            <a:avLst/>
          </a:prstGeom>
        </p:spPr>
        <p:txBody>
          <a:bodyPr wrap="square">
            <a:noAutofit/>
          </a:bodyPr>
          <a:p>
            <a:pPr>
              <a:lnSpc>
                <a:spcPct val="125000"/>
              </a:lnSpc>
              <a:spcBef>
                <a:spcPts val="0"/>
              </a:spcBef>
              <a:spcAft>
                <a:spcPts val="0"/>
              </a:spcAft>
            </a:pPr>
            <a:r>
              <a:rPr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rPr>
              <a:t>提供覆盖再生资源回收全流程的一体化服务：协助政府等第三方主体建立垃圾分类和废品回收城镇基础设施，发展规范化的城乡回收站点，形成功能完善、生态环保的再生资源回收产业链闭环，降低监管难度，提高监管效率。协助税务部门解决再生资源回收税务监管难、从源头建立起再生资源回收行业增值税抵扣链条体系。</a:t>
            </a:r>
            <a:endParaRPr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E46F">
            <a:alpha val="92000"/>
          </a:srgbClr>
        </a:solidFill>
        <a:effectLst/>
      </p:bgPr>
    </p:bg>
    <p:spTree>
      <p:nvGrpSpPr>
        <p:cNvPr id="1" name=""/>
        <p:cNvGrpSpPr/>
        <p:nvPr/>
      </p:nvGrpSpPr>
      <p:grpSpPr>
        <a:xfrm>
          <a:off x="0" y="0"/>
          <a:ext cx="0" cy="0"/>
          <a:chOff x="0" y="0"/>
          <a:chExt cx="0" cy="0"/>
        </a:xfrm>
      </p:grpSpPr>
      <p:sp>
        <p:nvSpPr>
          <p:cNvPr id="8" name="矩形 7"/>
          <p:cNvSpPr/>
          <p:nvPr/>
        </p:nvSpPr>
        <p:spPr>
          <a:xfrm>
            <a:off x="545910" y="641445"/>
            <a:ext cx="10972800" cy="5677469"/>
          </a:xfrm>
          <a:prstGeom prst="rect">
            <a:avLst/>
          </a:prstGeom>
          <a:solidFill>
            <a:schemeClr val="bg1"/>
          </a:solidFill>
          <a:ln>
            <a:solidFill>
              <a:schemeClr val="bg1"/>
            </a:solid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清刻本悦宋简体" panose="02000000000000000000" charset="-122"/>
              <a:ea typeface="方正清刻本悦宋简体" panose="02000000000000000000" charset="-122"/>
            </a:endParaRPr>
          </a:p>
        </p:txBody>
      </p:sp>
      <p:sp>
        <p:nvSpPr>
          <p:cNvPr id="9" name="圆角矩形 8"/>
          <p:cNvSpPr/>
          <p:nvPr/>
        </p:nvSpPr>
        <p:spPr>
          <a:xfrm>
            <a:off x="862965" y="914400"/>
            <a:ext cx="1891665" cy="409575"/>
          </a:xfrm>
          <a:prstGeom prst="roundRect">
            <a:avLst>
              <a:gd name="adj" fmla="val 50000"/>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grpSp>
        <p:nvGrpSpPr>
          <p:cNvPr id="15" name="组合 14"/>
          <p:cNvGrpSpPr/>
          <p:nvPr/>
        </p:nvGrpSpPr>
        <p:grpSpPr>
          <a:xfrm>
            <a:off x="914400" y="895350"/>
            <a:ext cx="1840230" cy="460375"/>
            <a:chOff x="1440" y="1410"/>
            <a:chExt cx="2898" cy="725"/>
          </a:xfrm>
        </p:grpSpPr>
        <p:sp>
          <p:nvSpPr>
            <p:cNvPr id="10" name="椭圆 9"/>
            <p:cNvSpPr/>
            <p:nvPr/>
          </p:nvSpPr>
          <p:spPr>
            <a:xfrm>
              <a:off x="1440" y="1526"/>
              <a:ext cx="494" cy="494"/>
            </a:xfrm>
            <a:prstGeom prst="ellipse">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2" name="矩形 1"/>
            <p:cNvSpPr/>
            <p:nvPr/>
          </p:nvSpPr>
          <p:spPr>
            <a:xfrm>
              <a:off x="2011" y="1410"/>
              <a:ext cx="2327" cy="725"/>
            </a:xfrm>
            <a:prstGeom prst="rect">
              <a:avLst/>
            </a:prstGeom>
          </p:spPr>
          <p:txBody>
            <a:bodyPr wrap="square">
              <a:spAutoFit/>
            </a:bodyPr>
            <a:lstStyle/>
            <a:p>
              <a:r>
                <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rPr>
                <a:t>运营</a:t>
              </a:r>
              <a:r>
                <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rPr>
                <a:t>模式</a:t>
              </a:r>
              <a:endPar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endParaRPr>
            </a:p>
          </p:txBody>
        </p:sp>
      </p:grpSp>
      <p:sp>
        <p:nvSpPr>
          <p:cNvPr id="34" name="圆角矩形 16"/>
          <p:cNvSpPr/>
          <p:nvPr/>
        </p:nvSpPr>
        <p:spPr>
          <a:xfrm>
            <a:off x="862965" y="1642745"/>
            <a:ext cx="10395585" cy="4192270"/>
          </a:xfrm>
          <a:prstGeom prst="roundRect">
            <a:avLst>
              <a:gd name="adj" fmla="val 8731"/>
            </a:avLst>
          </a:prstGeom>
          <a:pattFill prst="ltUpDiag">
            <a:fgClr>
              <a:srgbClr val="F7F7F7"/>
            </a:fgClr>
            <a:bgClr>
              <a:schemeClr val="bg1"/>
            </a:bgClr>
          </a:pattFill>
          <a:ln>
            <a:noFill/>
          </a:ln>
          <a:effectLst>
            <a:outerShdw blurRad="546100" sx="102000" sy="102000" algn="ctr" rotWithShape="0">
              <a:schemeClr val="accent1">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方正清刻本悦宋简体" panose="02000000000000000000" charset="-122"/>
              <a:ea typeface="方正清刻本悦宋简体" panose="02000000000000000000" charset="-122"/>
              <a:sym typeface="Segoe UI" panose="020B0502040204020203" pitchFamily="34" charset="0"/>
            </a:endParaRPr>
          </a:p>
        </p:txBody>
      </p:sp>
      <p:sp>
        <p:nvSpPr>
          <p:cNvPr id="4" name="文本框 3"/>
          <p:cNvSpPr txBox="1"/>
          <p:nvPr/>
        </p:nvSpPr>
        <p:spPr>
          <a:xfrm>
            <a:off x="1740535" y="1770380"/>
            <a:ext cx="8497570" cy="460375"/>
          </a:xfrm>
          <a:prstGeom prst="rect">
            <a:avLst/>
          </a:prstGeom>
          <a:noFill/>
        </p:spPr>
        <p:txBody>
          <a:bodyPr wrap="square" rtlCol="0">
            <a:spAutoFit/>
          </a:bodyPr>
          <a:p>
            <a:pPr algn="l"/>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集激励、监管、税收和线下废品回收于一体的闭合生态体系</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p:txBody>
      </p:sp>
      <p:sp>
        <p:nvSpPr>
          <p:cNvPr id="1153" name="矩形 1152"/>
          <p:cNvSpPr/>
          <p:nvPr/>
        </p:nvSpPr>
        <p:spPr>
          <a:xfrm>
            <a:off x="1178560" y="2249805"/>
            <a:ext cx="9835515" cy="3239770"/>
          </a:xfrm>
          <a:prstGeom prst="rect">
            <a:avLst/>
          </a:prstGeom>
        </p:spPr>
        <p:txBody>
          <a:bodyPr wrap="square">
            <a:noAutofit/>
          </a:bodyPr>
          <a:p>
            <a:pPr>
              <a:lnSpc>
                <a:spcPct val="150000"/>
              </a:lnSpc>
              <a:spcBef>
                <a:spcPts val="0"/>
              </a:spcBef>
              <a:spcAft>
                <a:spcPts val="0"/>
              </a:spcAft>
            </a:pPr>
            <a:r>
              <a:rPr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rPr>
              <a:t>废链宝作为再生资源回收的开放性平台，向政府各部门和企业提供标准化接口和可定制的智能合约，赋能数字政务和智能监管；借助激励机制培养居民参与再生资源回收的意识与习惯，同时实现用户的隐私保护；利用区块链的高透明度和可追溯性，从根本上解决再生资源回收流转过程不透明、信息不互通等问题。废链宝运营主要涵盖的再生资源回收范围包括废有色金属、废塑料、废纸、废弃电子产品、废玻璃和废电池等。</a:t>
            </a:r>
            <a:endParaRPr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endParaRPr>
          </a:p>
          <a:p>
            <a:pPr>
              <a:lnSpc>
                <a:spcPct val="150000"/>
              </a:lnSpc>
              <a:spcBef>
                <a:spcPts val="0"/>
              </a:spcBef>
              <a:spcAft>
                <a:spcPts val="0"/>
              </a:spcAft>
            </a:pPr>
            <a:r>
              <a:rPr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rPr>
              <a:t>同时，推出基于区块链的废链宝微信小程序，有效连接了再生资源回收全流程的各个端口，对传统产业的业务逻辑进行升级和再造，赋予行业科学化、集约化、规范化持续运营的可行性，提升各环节的效率，实现集激励、监管、税收和线下废品回收于一体的闭合生态体系。</a:t>
            </a:r>
            <a:endParaRPr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E46F">
            <a:alpha val="92000"/>
          </a:srgbClr>
        </a:solidFill>
        <a:effectLst/>
      </p:bgPr>
    </p:bg>
    <p:spTree>
      <p:nvGrpSpPr>
        <p:cNvPr id="1" name=""/>
        <p:cNvGrpSpPr/>
        <p:nvPr/>
      </p:nvGrpSpPr>
      <p:grpSpPr>
        <a:xfrm>
          <a:off x="0" y="0"/>
          <a:ext cx="0" cy="0"/>
          <a:chOff x="0" y="0"/>
          <a:chExt cx="0" cy="0"/>
        </a:xfrm>
      </p:grpSpPr>
      <p:sp>
        <p:nvSpPr>
          <p:cNvPr id="8" name="矩形 7"/>
          <p:cNvSpPr/>
          <p:nvPr/>
        </p:nvSpPr>
        <p:spPr>
          <a:xfrm>
            <a:off x="545910" y="641445"/>
            <a:ext cx="10972800" cy="5677469"/>
          </a:xfrm>
          <a:prstGeom prst="rect">
            <a:avLst/>
          </a:prstGeom>
          <a:solidFill>
            <a:schemeClr val="bg1"/>
          </a:solidFill>
          <a:ln>
            <a:solidFill>
              <a:schemeClr val="bg1"/>
            </a:solid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清刻本悦宋简体" panose="02000000000000000000" charset="-122"/>
              <a:ea typeface="方正清刻本悦宋简体" panose="02000000000000000000" charset="-122"/>
            </a:endParaRPr>
          </a:p>
        </p:txBody>
      </p:sp>
      <p:sp>
        <p:nvSpPr>
          <p:cNvPr id="9" name="圆角矩形 8"/>
          <p:cNvSpPr/>
          <p:nvPr/>
        </p:nvSpPr>
        <p:spPr>
          <a:xfrm>
            <a:off x="862965" y="914400"/>
            <a:ext cx="1891665" cy="409575"/>
          </a:xfrm>
          <a:prstGeom prst="roundRect">
            <a:avLst>
              <a:gd name="adj" fmla="val 50000"/>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grpSp>
        <p:nvGrpSpPr>
          <p:cNvPr id="15" name="组合 14"/>
          <p:cNvGrpSpPr/>
          <p:nvPr/>
        </p:nvGrpSpPr>
        <p:grpSpPr>
          <a:xfrm>
            <a:off x="914400" y="895350"/>
            <a:ext cx="1840230" cy="460375"/>
            <a:chOff x="1440" y="1410"/>
            <a:chExt cx="2898" cy="725"/>
          </a:xfrm>
        </p:grpSpPr>
        <p:sp>
          <p:nvSpPr>
            <p:cNvPr id="10" name="椭圆 9"/>
            <p:cNvSpPr/>
            <p:nvPr/>
          </p:nvSpPr>
          <p:spPr>
            <a:xfrm>
              <a:off x="1440" y="1526"/>
              <a:ext cx="494" cy="494"/>
            </a:xfrm>
            <a:prstGeom prst="ellipse">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2" name="矩形 1"/>
            <p:cNvSpPr/>
            <p:nvPr/>
          </p:nvSpPr>
          <p:spPr>
            <a:xfrm>
              <a:off x="2011" y="1410"/>
              <a:ext cx="2327" cy="725"/>
            </a:xfrm>
            <a:prstGeom prst="rect">
              <a:avLst/>
            </a:prstGeom>
          </p:spPr>
          <p:txBody>
            <a:bodyPr wrap="square">
              <a:spAutoFit/>
            </a:bodyPr>
            <a:lstStyle/>
            <a:p>
              <a:r>
                <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rPr>
                <a:t>运营策略</a:t>
              </a:r>
              <a:endPar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endParaRPr>
            </a:p>
          </p:txBody>
        </p:sp>
      </p:grpSp>
      <p:sp>
        <p:nvSpPr>
          <p:cNvPr id="34" name="圆角矩形 16"/>
          <p:cNvSpPr/>
          <p:nvPr/>
        </p:nvSpPr>
        <p:spPr>
          <a:xfrm>
            <a:off x="862965" y="1642745"/>
            <a:ext cx="4815205" cy="4192270"/>
          </a:xfrm>
          <a:prstGeom prst="roundRect">
            <a:avLst>
              <a:gd name="adj" fmla="val 8731"/>
            </a:avLst>
          </a:prstGeom>
          <a:pattFill prst="ltUpDiag">
            <a:fgClr>
              <a:srgbClr val="F7F7F7"/>
            </a:fgClr>
            <a:bgClr>
              <a:schemeClr val="bg1"/>
            </a:bgClr>
          </a:pattFill>
          <a:ln>
            <a:noFill/>
          </a:ln>
          <a:effectLst>
            <a:outerShdw blurRad="5334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方正清刻本悦宋简体" panose="02000000000000000000" charset="-122"/>
              <a:ea typeface="方正清刻本悦宋简体" panose="02000000000000000000" charset="-122"/>
              <a:sym typeface="Segoe UI" panose="020B0502040204020203" pitchFamily="34" charset="0"/>
            </a:endParaRPr>
          </a:p>
        </p:txBody>
      </p:sp>
      <p:sp>
        <p:nvSpPr>
          <p:cNvPr id="4" name="文本框 3"/>
          <p:cNvSpPr txBox="1"/>
          <p:nvPr/>
        </p:nvSpPr>
        <p:spPr>
          <a:xfrm>
            <a:off x="1740535" y="1770380"/>
            <a:ext cx="3059430" cy="460375"/>
          </a:xfrm>
          <a:prstGeom prst="rect">
            <a:avLst/>
          </a:prstGeom>
          <a:noFill/>
        </p:spPr>
        <p:txBody>
          <a:bodyPr wrap="square" rtlCol="0">
            <a:spAutoFit/>
          </a:bodyPr>
          <a:p>
            <a:pPr algn="ct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集中式推广策略</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p:txBody>
      </p:sp>
      <p:sp>
        <p:nvSpPr>
          <p:cNvPr id="5" name="圆角矩形 16"/>
          <p:cNvSpPr/>
          <p:nvPr/>
        </p:nvSpPr>
        <p:spPr>
          <a:xfrm>
            <a:off x="6380480" y="1630680"/>
            <a:ext cx="4815205" cy="4216400"/>
          </a:xfrm>
          <a:prstGeom prst="roundRect">
            <a:avLst>
              <a:gd name="adj" fmla="val 8731"/>
            </a:avLst>
          </a:prstGeom>
          <a:pattFill prst="ltUpDiag">
            <a:fgClr>
              <a:srgbClr val="F7F7F7"/>
            </a:fgClr>
            <a:bgClr>
              <a:schemeClr val="bg1"/>
            </a:bgClr>
          </a:pattFill>
          <a:ln>
            <a:noFill/>
          </a:ln>
          <a:effectLst>
            <a:outerShdw blurRad="5334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方正清刻本悦宋简体" panose="02000000000000000000" charset="-122"/>
              <a:ea typeface="方正清刻本悦宋简体" panose="02000000000000000000" charset="-122"/>
              <a:sym typeface="Segoe UI" panose="020B0502040204020203" pitchFamily="34" charset="0"/>
            </a:endParaRPr>
          </a:p>
        </p:txBody>
      </p:sp>
      <p:sp>
        <p:nvSpPr>
          <p:cNvPr id="6" name="文本框 5"/>
          <p:cNvSpPr txBox="1"/>
          <p:nvPr/>
        </p:nvSpPr>
        <p:spPr>
          <a:xfrm>
            <a:off x="7153275" y="1770380"/>
            <a:ext cx="3268980" cy="460375"/>
          </a:xfrm>
          <a:prstGeom prst="rect">
            <a:avLst/>
          </a:prstGeom>
          <a:noFill/>
        </p:spPr>
        <p:txBody>
          <a:bodyPr wrap="square" rtlCol="0">
            <a:spAutoFit/>
          </a:bodyPr>
          <a:p>
            <a:pPr algn="ct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分布式推广策略</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p:txBody>
      </p:sp>
      <p:sp>
        <p:nvSpPr>
          <p:cNvPr id="1153" name="矩形 1152"/>
          <p:cNvSpPr/>
          <p:nvPr/>
        </p:nvSpPr>
        <p:spPr>
          <a:xfrm>
            <a:off x="1228090" y="2360295"/>
            <a:ext cx="4051935" cy="3239770"/>
          </a:xfrm>
          <a:prstGeom prst="rect">
            <a:avLst/>
          </a:prstGeom>
        </p:spPr>
        <p:txBody>
          <a:bodyPr wrap="square">
            <a:noAutofit/>
          </a:bodyPr>
          <a:p>
            <a:pPr>
              <a:lnSpc>
                <a:spcPct val="150000"/>
              </a:lnSpc>
              <a:spcBef>
                <a:spcPts val="0"/>
              </a:spcBef>
              <a:spcAft>
                <a:spcPts val="0"/>
              </a:spcAft>
            </a:pPr>
            <a:r>
              <a:rPr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rPr>
              <a:t>主要针对市、县、区地方政府、政府下辖再生资源相关部门和再生资源企业进行推广，围绕地方政府和企业的关注点及实际需求，赋能再生资源回收的税收和监管，提供一体化的解决方案，协同打造“区块链+再生资源回收”产业园或示范区，助推循环经济发展。</a:t>
            </a:r>
            <a:endParaRPr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7" name="矩形 6"/>
          <p:cNvSpPr/>
          <p:nvPr/>
        </p:nvSpPr>
        <p:spPr>
          <a:xfrm>
            <a:off x="6830060" y="2360295"/>
            <a:ext cx="4051935" cy="3239770"/>
          </a:xfrm>
          <a:prstGeom prst="rect">
            <a:avLst/>
          </a:prstGeom>
        </p:spPr>
        <p:txBody>
          <a:bodyPr wrap="square">
            <a:noAutofit/>
          </a:bodyPr>
          <a:p>
            <a:pPr>
              <a:lnSpc>
                <a:spcPct val="150000"/>
              </a:lnSpc>
              <a:spcBef>
                <a:spcPts val="0"/>
              </a:spcBef>
              <a:spcAft>
                <a:spcPts val="0"/>
              </a:spcAft>
            </a:pPr>
            <a:r>
              <a:rPr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rPr>
              <a:t>主要针对各大居民社区及其物业主体和对再生资源回收原材料有需求的企业进行推广，通过派发传单、举办推广活动等方式，提高产品知名度；建立贯通产业上下游的垂直发展体系，不断健全和完善相关激励机制，从而实现由点及面的产业化布局。</a:t>
            </a:r>
            <a:endParaRPr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E46F">
            <a:alpha val="92000"/>
          </a:srgbClr>
        </a:solidFill>
        <a:effectLst/>
      </p:bgPr>
    </p:bg>
    <p:spTree>
      <p:nvGrpSpPr>
        <p:cNvPr id="1" name=""/>
        <p:cNvGrpSpPr/>
        <p:nvPr/>
      </p:nvGrpSpPr>
      <p:grpSpPr>
        <a:xfrm>
          <a:off x="0" y="0"/>
          <a:ext cx="0" cy="0"/>
          <a:chOff x="0" y="0"/>
          <a:chExt cx="0" cy="0"/>
        </a:xfrm>
      </p:grpSpPr>
      <p:sp>
        <p:nvSpPr>
          <p:cNvPr id="8" name="矩形 7"/>
          <p:cNvSpPr/>
          <p:nvPr/>
        </p:nvSpPr>
        <p:spPr>
          <a:xfrm>
            <a:off x="545910" y="641445"/>
            <a:ext cx="10972800" cy="5677469"/>
          </a:xfrm>
          <a:prstGeom prst="rect">
            <a:avLst/>
          </a:prstGeom>
          <a:solidFill>
            <a:schemeClr val="bg1"/>
          </a:solidFill>
          <a:ln>
            <a:solidFill>
              <a:schemeClr val="bg1"/>
            </a:solid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清刻本悦宋简体" panose="02000000000000000000" charset="-122"/>
              <a:ea typeface="方正清刻本悦宋简体" panose="02000000000000000000" charset="-122"/>
            </a:endParaRPr>
          </a:p>
        </p:txBody>
      </p:sp>
      <p:sp>
        <p:nvSpPr>
          <p:cNvPr id="9" name="圆角矩形 8"/>
          <p:cNvSpPr/>
          <p:nvPr/>
        </p:nvSpPr>
        <p:spPr>
          <a:xfrm>
            <a:off x="862965" y="914400"/>
            <a:ext cx="1891665" cy="409575"/>
          </a:xfrm>
          <a:prstGeom prst="roundRect">
            <a:avLst>
              <a:gd name="adj" fmla="val 50000"/>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grpSp>
        <p:nvGrpSpPr>
          <p:cNvPr id="15" name="组合 14"/>
          <p:cNvGrpSpPr/>
          <p:nvPr/>
        </p:nvGrpSpPr>
        <p:grpSpPr>
          <a:xfrm>
            <a:off x="914400" y="895350"/>
            <a:ext cx="1840230" cy="460375"/>
            <a:chOff x="1440" y="1410"/>
            <a:chExt cx="2898" cy="725"/>
          </a:xfrm>
        </p:grpSpPr>
        <p:sp>
          <p:nvSpPr>
            <p:cNvPr id="10" name="椭圆 9"/>
            <p:cNvSpPr/>
            <p:nvPr/>
          </p:nvSpPr>
          <p:spPr>
            <a:xfrm>
              <a:off x="1440" y="1526"/>
              <a:ext cx="494" cy="494"/>
            </a:xfrm>
            <a:prstGeom prst="ellipse">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2" name="矩形 1"/>
            <p:cNvSpPr/>
            <p:nvPr/>
          </p:nvSpPr>
          <p:spPr>
            <a:xfrm>
              <a:off x="2011" y="1410"/>
              <a:ext cx="2327" cy="725"/>
            </a:xfrm>
            <a:prstGeom prst="rect">
              <a:avLst/>
            </a:prstGeom>
          </p:spPr>
          <p:txBody>
            <a:bodyPr wrap="square">
              <a:spAutoFit/>
            </a:bodyPr>
            <a:lstStyle/>
            <a:p>
              <a:r>
                <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rPr>
                <a:t>市场前景</a:t>
              </a:r>
              <a:endPar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endParaRPr>
            </a:p>
          </p:txBody>
        </p:sp>
      </p:grpSp>
      <p:grpSp>
        <p:nvGrpSpPr>
          <p:cNvPr id="11" name="组合 10"/>
          <p:cNvGrpSpPr/>
          <p:nvPr/>
        </p:nvGrpSpPr>
        <p:grpSpPr>
          <a:xfrm>
            <a:off x="7226935" y="1472565"/>
            <a:ext cx="4096385" cy="4609465"/>
            <a:chOff x="10048" y="2568"/>
            <a:chExt cx="7583" cy="6640"/>
          </a:xfrm>
        </p:grpSpPr>
        <p:sp>
          <p:nvSpPr>
            <p:cNvPr id="5" name="圆角矩形 16"/>
            <p:cNvSpPr/>
            <p:nvPr/>
          </p:nvSpPr>
          <p:spPr>
            <a:xfrm>
              <a:off x="10048" y="2568"/>
              <a:ext cx="7583" cy="6640"/>
            </a:xfrm>
            <a:prstGeom prst="roundRect">
              <a:avLst>
                <a:gd name="adj" fmla="val 8731"/>
              </a:avLst>
            </a:prstGeom>
            <a:pattFill prst="ltUpDiag">
              <a:fgClr>
                <a:srgbClr val="F7F7F7"/>
              </a:fgClr>
              <a:bgClr>
                <a:schemeClr val="bg1"/>
              </a:bgClr>
            </a:pattFill>
            <a:ln>
              <a:noFill/>
            </a:ln>
            <a:effectLst>
              <a:outerShdw blurRad="812800" sx="102000" sy="102000" algn="ctr" rotWithShape="0">
                <a:schemeClr val="accent1">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方正清刻本悦宋简体" panose="02000000000000000000" charset="-122"/>
                <a:ea typeface="方正清刻本悦宋简体" panose="02000000000000000000" charset="-122"/>
                <a:sym typeface="Segoe UI" panose="020B0502040204020203" pitchFamily="34" charset="0"/>
              </a:endParaRPr>
            </a:p>
          </p:txBody>
        </p:sp>
        <p:sp>
          <p:nvSpPr>
            <p:cNvPr id="6" name="文本框 5"/>
            <p:cNvSpPr txBox="1"/>
            <p:nvPr/>
          </p:nvSpPr>
          <p:spPr>
            <a:xfrm>
              <a:off x="11265" y="2788"/>
              <a:ext cx="5148" cy="663"/>
            </a:xfrm>
            <a:prstGeom prst="rect">
              <a:avLst/>
            </a:prstGeom>
            <a:noFill/>
          </p:spPr>
          <p:txBody>
            <a:bodyPr wrap="square" rtlCol="0">
              <a:spAutoFit/>
            </a:bodyPr>
            <a:p>
              <a:pPr algn="ct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前景分析</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p:txBody>
        </p:sp>
        <p:sp>
          <p:nvSpPr>
            <p:cNvPr id="7" name="矩形 6"/>
            <p:cNvSpPr/>
            <p:nvPr/>
          </p:nvSpPr>
          <p:spPr>
            <a:xfrm>
              <a:off x="10756" y="3717"/>
              <a:ext cx="6380" cy="5269"/>
            </a:xfrm>
            <a:prstGeom prst="rect">
              <a:avLst/>
            </a:prstGeom>
          </p:spPr>
          <p:txBody>
            <a:bodyPr wrap="square">
              <a:noAutofit/>
            </a:bodyPr>
            <a:p>
              <a:pPr>
                <a:lnSpc>
                  <a:spcPct val="150000"/>
                </a:lnSpc>
                <a:spcBef>
                  <a:spcPts val="0"/>
                </a:spcBef>
                <a:spcAft>
                  <a:spcPts val="0"/>
                </a:spcAft>
              </a:pPr>
              <a:r>
                <a:rPr sz="1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rPr>
                <a:t>从整体上看，国内再生资源行业市场集中度较低，产业化管理较弱，缺乏标准化、规范化和组织化的行业运作机制。</a:t>
              </a:r>
              <a:br>
                <a:rPr sz="1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rPr>
              </a:br>
              <a:endParaRPr sz="1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endParaRPr>
            </a:p>
            <a:p>
              <a:pPr>
                <a:lnSpc>
                  <a:spcPct val="150000"/>
                </a:lnSpc>
                <a:spcBef>
                  <a:spcPts val="0"/>
                </a:spcBef>
                <a:spcAft>
                  <a:spcPts val="0"/>
                </a:spcAft>
              </a:pPr>
              <a:r>
                <a:rPr sz="1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rPr>
                <a:t>然而，随着再生资源行业趋向规范化发展，行业由“小而散、无监管”向集约化发展的趋势愈发明显，市场竞争也愈发激烈，头部企业正加快发展，达到规模以上的企业数量也在不断增多，能力较弱的小型企业或作坊正在面临淘汰，行业市场集中度将持续提高。</a:t>
              </a:r>
              <a:endParaRPr sz="1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grpSp>
      <p:graphicFrame>
        <p:nvGraphicFramePr>
          <p:cNvPr id="3" name="图表 2"/>
          <p:cNvGraphicFramePr/>
          <p:nvPr/>
        </p:nvGraphicFramePr>
        <p:xfrm>
          <a:off x="716915" y="1472565"/>
          <a:ext cx="6196330" cy="4647565"/>
        </p:xfrm>
        <a:graphic>
          <a:graphicData uri="http://schemas.openxmlformats.org/drawingml/2006/chart">
            <c:chart xmlns:c="http://schemas.openxmlformats.org/drawingml/2006/chart" xmlns:r="http://schemas.openxmlformats.org/officeDocument/2006/relationships" r:id="rId1"/>
          </a:graphicData>
        </a:graphic>
      </p:graphicFrame>
      <p:sp>
        <p:nvSpPr>
          <p:cNvPr id="24" name="文本框 23"/>
          <p:cNvSpPr txBox="1"/>
          <p:nvPr/>
        </p:nvSpPr>
        <p:spPr>
          <a:xfrm>
            <a:off x="4127500" y="5772785"/>
            <a:ext cx="2786380" cy="347345"/>
          </a:xfrm>
          <a:prstGeom prst="rect">
            <a:avLst/>
          </a:prstGeom>
          <a:noFill/>
        </p:spPr>
        <p:txBody>
          <a:bodyPr wrap="square" rtlCol="0">
            <a:spAutoFit/>
          </a:bodyPr>
          <a:p>
            <a:pPr algn="ctr">
              <a:lnSpc>
                <a:spcPts val="2000"/>
              </a:lnSpc>
            </a:pPr>
            <a:r>
              <a:rPr lang="zh-CN" altLang="en-US" sz="1400" dirty="0">
                <a:solidFill>
                  <a:schemeClr val="bg1">
                    <a:lumMod val="75000"/>
                  </a:schemeClr>
                </a:solidFill>
                <a:latin typeface="方正清刻本悦宋简体" panose="02000000000000000000" charset="-122"/>
                <a:ea typeface="方正清刻本悦宋简体" panose="02000000000000000000" charset="-122"/>
                <a:cs typeface="+mn-ea"/>
                <a:sym typeface="Segoe UI" panose="020B0502040204020203" pitchFamily="34" charset="0"/>
              </a:rPr>
              <a:t>数据源于艾媒数据中心</a:t>
            </a:r>
            <a:endParaRPr lang="zh-CN" altLang="en-US" sz="1400" dirty="0">
              <a:solidFill>
                <a:schemeClr val="bg1">
                  <a:lumMod val="75000"/>
                </a:schemeClr>
              </a:solidFill>
              <a:latin typeface="方正清刻本悦宋简体" panose="02000000000000000000" charset="-122"/>
              <a:ea typeface="方正清刻本悦宋简体" panose="02000000000000000000" charset="-122"/>
              <a:cs typeface="+mn-ea"/>
              <a:sym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E46F">
            <a:alpha val="92000"/>
          </a:srgbClr>
        </a:solidFill>
        <a:effectLst/>
      </p:bgPr>
    </p:bg>
    <p:spTree>
      <p:nvGrpSpPr>
        <p:cNvPr id="1" name=""/>
        <p:cNvGrpSpPr/>
        <p:nvPr/>
      </p:nvGrpSpPr>
      <p:grpSpPr>
        <a:xfrm>
          <a:off x="0" y="0"/>
          <a:ext cx="0" cy="0"/>
          <a:chOff x="0" y="0"/>
          <a:chExt cx="0" cy="0"/>
        </a:xfrm>
      </p:grpSpPr>
      <p:sp>
        <p:nvSpPr>
          <p:cNvPr id="8" name="矩形 7"/>
          <p:cNvSpPr/>
          <p:nvPr/>
        </p:nvSpPr>
        <p:spPr>
          <a:xfrm>
            <a:off x="545910" y="641445"/>
            <a:ext cx="10972800" cy="5677469"/>
          </a:xfrm>
          <a:prstGeom prst="rect">
            <a:avLst/>
          </a:prstGeom>
          <a:solidFill>
            <a:schemeClr val="bg1"/>
          </a:solidFill>
          <a:ln>
            <a:solidFill>
              <a:schemeClr val="bg1"/>
            </a:solid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清刻本悦宋简体" panose="02000000000000000000" charset="-122"/>
              <a:ea typeface="方正清刻本悦宋简体" panose="02000000000000000000" charset="-122"/>
            </a:endParaRPr>
          </a:p>
        </p:txBody>
      </p:sp>
      <p:sp>
        <p:nvSpPr>
          <p:cNvPr id="9" name="圆角矩形 8"/>
          <p:cNvSpPr/>
          <p:nvPr/>
        </p:nvSpPr>
        <p:spPr>
          <a:xfrm>
            <a:off x="862965" y="914400"/>
            <a:ext cx="1891665" cy="409575"/>
          </a:xfrm>
          <a:prstGeom prst="roundRect">
            <a:avLst>
              <a:gd name="adj" fmla="val 50000"/>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grpSp>
        <p:nvGrpSpPr>
          <p:cNvPr id="15" name="组合 14"/>
          <p:cNvGrpSpPr/>
          <p:nvPr/>
        </p:nvGrpSpPr>
        <p:grpSpPr>
          <a:xfrm>
            <a:off x="914400" y="895350"/>
            <a:ext cx="1840230" cy="460375"/>
            <a:chOff x="1440" y="1410"/>
            <a:chExt cx="2898" cy="725"/>
          </a:xfrm>
        </p:grpSpPr>
        <p:sp>
          <p:nvSpPr>
            <p:cNvPr id="10" name="椭圆 9"/>
            <p:cNvSpPr/>
            <p:nvPr/>
          </p:nvSpPr>
          <p:spPr>
            <a:xfrm>
              <a:off x="1440" y="1526"/>
              <a:ext cx="494" cy="494"/>
            </a:xfrm>
            <a:prstGeom prst="ellipse">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2" name="矩形 1"/>
            <p:cNvSpPr/>
            <p:nvPr/>
          </p:nvSpPr>
          <p:spPr>
            <a:xfrm>
              <a:off x="2011" y="1410"/>
              <a:ext cx="2327" cy="725"/>
            </a:xfrm>
            <a:prstGeom prst="rect">
              <a:avLst/>
            </a:prstGeom>
          </p:spPr>
          <p:txBody>
            <a:bodyPr wrap="square">
              <a:spAutoFit/>
            </a:bodyPr>
            <a:lstStyle/>
            <a:p>
              <a:r>
                <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rPr>
                <a:t>市场前景</a:t>
              </a:r>
              <a:endPar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endParaRPr>
            </a:p>
          </p:txBody>
        </p:sp>
      </p:grpSp>
      <p:grpSp>
        <p:nvGrpSpPr>
          <p:cNvPr id="11" name="组合 10"/>
          <p:cNvGrpSpPr/>
          <p:nvPr/>
        </p:nvGrpSpPr>
        <p:grpSpPr>
          <a:xfrm>
            <a:off x="7226935" y="1282700"/>
            <a:ext cx="4096385" cy="4799330"/>
            <a:chOff x="10048" y="2568"/>
            <a:chExt cx="7583" cy="6640"/>
          </a:xfrm>
        </p:grpSpPr>
        <p:sp>
          <p:nvSpPr>
            <p:cNvPr id="5" name="圆角矩形 16"/>
            <p:cNvSpPr/>
            <p:nvPr/>
          </p:nvSpPr>
          <p:spPr>
            <a:xfrm>
              <a:off x="10048" y="2568"/>
              <a:ext cx="7583" cy="6640"/>
            </a:xfrm>
            <a:prstGeom prst="roundRect">
              <a:avLst>
                <a:gd name="adj" fmla="val 8731"/>
              </a:avLst>
            </a:prstGeom>
            <a:pattFill prst="ltUpDiag">
              <a:fgClr>
                <a:srgbClr val="F7F7F7"/>
              </a:fgClr>
              <a:bgClr>
                <a:schemeClr val="bg1"/>
              </a:bgClr>
            </a:pattFill>
            <a:ln>
              <a:noFill/>
            </a:ln>
            <a:effectLst>
              <a:outerShdw blurRad="812800" sx="102000" sy="102000" algn="ctr" rotWithShape="0">
                <a:schemeClr val="accent1">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方正清刻本悦宋简体" panose="02000000000000000000" charset="-122"/>
                <a:ea typeface="方正清刻本悦宋简体" panose="02000000000000000000" charset="-122"/>
                <a:sym typeface="Segoe UI" panose="020B0502040204020203" pitchFamily="34" charset="0"/>
              </a:endParaRPr>
            </a:p>
          </p:txBody>
        </p:sp>
        <p:sp>
          <p:nvSpPr>
            <p:cNvPr id="6" name="文本框 5"/>
            <p:cNvSpPr txBox="1"/>
            <p:nvPr/>
          </p:nvSpPr>
          <p:spPr>
            <a:xfrm>
              <a:off x="11265" y="2788"/>
              <a:ext cx="5148" cy="637"/>
            </a:xfrm>
            <a:prstGeom prst="rect">
              <a:avLst/>
            </a:prstGeom>
            <a:noFill/>
          </p:spPr>
          <p:txBody>
            <a:bodyPr wrap="square" rtlCol="0">
              <a:spAutoFit/>
            </a:bodyPr>
            <a:p>
              <a:pPr algn="ctr"/>
              <a:r>
                <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rPr>
                <a:t>前景展望</a:t>
              </a:r>
              <a:endParaRPr lang="zh-CN" altLang="en-US" sz="2400" dirty="0">
                <a:solidFill>
                  <a:srgbClr val="115A9F"/>
                </a:solidFill>
                <a:latin typeface="方正清刻本悦宋简体" panose="02000000000000000000" charset="-122"/>
                <a:ea typeface="方正清刻本悦宋简体" panose="02000000000000000000" charset="-122"/>
                <a:cs typeface="方正清刻本悦宋简体" panose="02000000000000000000" charset="-122"/>
                <a:sym typeface="Segoe UI" panose="020B0502040204020203" pitchFamily="34" charset="0"/>
              </a:endParaRPr>
            </a:p>
          </p:txBody>
        </p:sp>
        <p:sp>
          <p:nvSpPr>
            <p:cNvPr id="7" name="矩形 6"/>
            <p:cNvSpPr/>
            <p:nvPr/>
          </p:nvSpPr>
          <p:spPr>
            <a:xfrm>
              <a:off x="10797" y="3445"/>
              <a:ext cx="6380" cy="5269"/>
            </a:xfrm>
            <a:prstGeom prst="rect">
              <a:avLst/>
            </a:prstGeom>
          </p:spPr>
          <p:txBody>
            <a:bodyPr wrap="square">
              <a:noAutofit/>
            </a:bodyPr>
            <a:p>
              <a:pPr>
                <a:lnSpc>
                  <a:spcPct val="150000"/>
                </a:lnSpc>
                <a:spcBef>
                  <a:spcPts val="0"/>
                </a:spcBef>
                <a:spcAft>
                  <a:spcPts val="0"/>
                </a:spcAft>
              </a:pPr>
              <a:r>
                <a:rPr sz="1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rPr>
                <a:t>近年来，资本市场对“互联网+再生资源回收”行业持续看好，资金不断涌入。其中，爱回收、小黄狗和回收宝等企业都获得了亿元以上的融资规模。</a:t>
              </a:r>
              <a:br>
                <a:rPr sz="1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rPr>
              </a:br>
              <a:br>
                <a:rPr sz="1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rPr>
              </a:br>
              <a:r>
                <a:rPr sz="1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rPr>
                <a:t>目前，区块链与再生资源回收相结合的概念尚未被提出。显而易见的是，具有不可篡改性、高透明度和可追溯性的区块链天然适用于再生资源回收监管领域和多方协作下的应用场景。具有良好市场前景和商业价值的“区块链+再生资源回收”价值洼地仍然等待着资本的发掘。</a:t>
              </a:r>
              <a:endParaRPr sz="1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grpSp>
      <p:sp>
        <p:nvSpPr>
          <p:cNvPr id="24" name="文本框 23"/>
          <p:cNvSpPr txBox="1"/>
          <p:nvPr/>
        </p:nvSpPr>
        <p:spPr>
          <a:xfrm>
            <a:off x="1228090" y="823595"/>
            <a:ext cx="5902325" cy="603885"/>
          </a:xfrm>
          <a:prstGeom prst="rect">
            <a:avLst/>
          </a:prstGeom>
          <a:noFill/>
        </p:spPr>
        <p:txBody>
          <a:bodyPr wrap="square" rtlCol="0">
            <a:spAutoFit/>
          </a:bodyPr>
          <a:p>
            <a:pPr algn="ctr">
              <a:lnSpc>
                <a:spcPts val="2000"/>
              </a:lnSpc>
            </a:pPr>
            <a:r>
              <a:rPr lang="zh-CN" altLang="en-US" sz="1400" dirty="0">
                <a:solidFill>
                  <a:schemeClr val="bg1">
                    <a:lumMod val="75000"/>
                  </a:schemeClr>
                </a:solidFill>
                <a:latin typeface="方正清刻本悦宋简体" panose="02000000000000000000" charset="-122"/>
                <a:ea typeface="方正清刻本悦宋简体" panose="02000000000000000000" charset="-122"/>
                <a:cs typeface="+mn-ea"/>
                <a:sym typeface="Segoe UI" panose="020B0502040204020203" pitchFamily="34" charset="0"/>
              </a:rPr>
              <a:t>2015年-2019年中国部分</a:t>
            </a:r>
            <a:br>
              <a:rPr lang="zh-CN" altLang="en-US" sz="1400" dirty="0">
                <a:solidFill>
                  <a:schemeClr val="bg1">
                    <a:lumMod val="75000"/>
                  </a:schemeClr>
                </a:solidFill>
                <a:latin typeface="方正清刻本悦宋简体" panose="02000000000000000000" charset="-122"/>
                <a:ea typeface="方正清刻本悦宋简体" panose="02000000000000000000" charset="-122"/>
                <a:cs typeface="+mn-ea"/>
                <a:sym typeface="Segoe UI" panose="020B0502040204020203" pitchFamily="34" charset="0"/>
              </a:rPr>
            </a:br>
            <a:r>
              <a:rPr lang="zh-CN" altLang="en-US" sz="1400" dirty="0">
                <a:solidFill>
                  <a:schemeClr val="bg1">
                    <a:lumMod val="75000"/>
                  </a:schemeClr>
                </a:solidFill>
                <a:latin typeface="方正清刻本悦宋简体" panose="02000000000000000000" charset="-122"/>
                <a:ea typeface="方正清刻本悦宋简体" panose="02000000000000000000" charset="-122"/>
                <a:cs typeface="+mn-ea"/>
                <a:sym typeface="Segoe UI" panose="020B0502040204020203" pitchFamily="34" charset="0"/>
              </a:rPr>
              <a:t>“互联网+再生资源”企业投融资情况</a:t>
            </a:r>
            <a:endParaRPr lang="zh-CN" altLang="en-US" sz="1400" dirty="0">
              <a:solidFill>
                <a:schemeClr val="bg1">
                  <a:lumMod val="75000"/>
                </a:schemeClr>
              </a:solidFill>
              <a:latin typeface="方正清刻本悦宋简体" panose="02000000000000000000" charset="-122"/>
              <a:ea typeface="方正清刻本悦宋简体" panose="02000000000000000000" charset="-122"/>
              <a:cs typeface="+mn-ea"/>
              <a:sym typeface="Segoe UI" panose="020B0502040204020203" pitchFamily="34" charset="0"/>
            </a:endParaRPr>
          </a:p>
        </p:txBody>
      </p:sp>
      <p:graphicFrame>
        <p:nvGraphicFramePr>
          <p:cNvPr id="12" name="表格 11"/>
          <p:cNvGraphicFramePr>
            <a:graphicFrameLocks noGrp="1"/>
          </p:cNvGraphicFramePr>
          <p:nvPr>
            <p:custDataLst>
              <p:tags r:id="rId1"/>
            </p:custDataLst>
          </p:nvPr>
        </p:nvGraphicFramePr>
        <p:xfrm>
          <a:off x="918845" y="1466850"/>
          <a:ext cx="5836920" cy="4707255"/>
        </p:xfrm>
        <a:graphic>
          <a:graphicData uri="http://schemas.openxmlformats.org/drawingml/2006/table">
            <a:tbl>
              <a:tblPr firstRow="1" bandRow="1">
                <a:effectLst>
                  <a:outerShdw blurRad="889000" sx="102000" sy="102000" algn="ctr" rotWithShape="0">
                    <a:schemeClr val="accent1">
                      <a:alpha val="19000"/>
                    </a:schemeClr>
                  </a:outerShdw>
                </a:effectLst>
                <a:tableStyleId>{5C22544A-7EE6-4342-B048-85BDC9FD1C3A}</a:tableStyleId>
              </a:tblPr>
              <a:tblGrid>
                <a:gridCol w="1360170"/>
                <a:gridCol w="2545080"/>
                <a:gridCol w="1931670"/>
              </a:tblGrid>
              <a:tr h="425450">
                <a:tc>
                  <a:txBody>
                    <a:bodyPr/>
                    <a:p>
                      <a:pPr indent="0" algn="ctr">
                        <a:lnSpc>
                          <a:spcPct val="120000"/>
                        </a:lnSpc>
                        <a:spcBef>
                          <a:spcPts val="0"/>
                        </a:spcBef>
                        <a:spcAft>
                          <a:spcPts val="0"/>
                        </a:spcAft>
                      </a:pPr>
                      <a:r>
                        <a:rPr lang="zh-CN" altLang="en-US" sz="1600" b="1" spc="120">
                          <a:solidFill>
                            <a:srgbClr val="3D557F"/>
                          </a:solidFill>
                          <a:latin typeface="微软雅黑" panose="020B0503020204020204" charset="-122"/>
                          <a:ea typeface="微软雅黑" panose="020B0503020204020204" charset="-122"/>
                        </a:rPr>
                        <a:t>企业</a:t>
                      </a:r>
                      <a:endParaRPr lang="zh-CN" altLang="en-US" sz="1600" b="1" spc="120">
                        <a:solidFill>
                          <a:srgbClr val="3D557F"/>
                        </a:solidFill>
                        <a:latin typeface="微软雅黑" panose="020B0503020204020204" charset="-122"/>
                        <a:ea typeface="微软雅黑" panose="020B0503020204020204" charset="-122"/>
                      </a:endParaRPr>
                    </a:p>
                  </a:txBody>
                  <a:tcPr marL="177800" marR="177800" marT="66675" marB="66675" anchor="ctr">
                    <a:lnL>
                      <a:noFill/>
                    </a:lnL>
                    <a:lnR>
                      <a:noFill/>
                    </a:lnR>
                    <a:lnT w="19050">
                      <a:solidFill>
                        <a:srgbClr val="3D557F"/>
                      </a:solidFill>
                      <a:prstDash val="solid"/>
                    </a:lnT>
                    <a:lnB w="19050">
                      <a:solidFill>
                        <a:srgbClr val="3D557F"/>
                      </a:solidFill>
                      <a:prstDash val="solid"/>
                    </a:lnB>
                    <a:lnTlToBr w="12700" cmpd="sng">
                      <a:noFill/>
                      <a:prstDash val="solid"/>
                    </a:lnTlToBr>
                    <a:lnBlToTr w="12700" cmpd="sng">
                      <a:noFill/>
                      <a:prstDash val="solid"/>
                    </a:lnBlToTr>
                    <a:solidFill>
                      <a:srgbClr val="FFFFFF"/>
                    </a:solidFill>
                  </a:tcPr>
                </a:tc>
                <a:tc>
                  <a:txBody>
                    <a:bodyPr/>
                    <a:p>
                      <a:pPr indent="0" algn="ctr">
                        <a:lnSpc>
                          <a:spcPct val="120000"/>
                        </a:lnSpc>
                        <a:spcBef>
                          <a:spcPts val="0"/>
                        </a:spcBef>
                        <a:spcAft>
                          <a:spcPts val="0"/>
                        </a:spcAft>
                      </a:pPr>
                      <a:r>
                        <a:rPr lang="zh-CN" altLang="en-US" sz="1600" b="1" spc="120">
                          <a:solidFill>
                            <a:srgbClr val="3D557F"/>
                          </a:solidFill>
                          <a:latin typeface="微软雅黑" panose="020B0503020204020204" charset="-122"/>
                          <a:ea typeface="微软雅黑" panose="020B0503020204020204" charset="-122"/>
                        </a:rPr>
                        <a:t>投融资时间</a:t>
                      </a:r>
                      <a:endParaRPr lang="zh-CN" altLang="en-US" sz="1600" b="1" spc="120">
                        <a:solidFill>
                          <a:srgbClr val="3D557F"/>
                        </a:solidFill>
                        <a:latin typeface="微软雅黑" panose="020B0503020204020204" charset="-122"/>
                        <a:ea typeface="微软雅黑" panose="020B0503020204020204" charset="-122"/>
                      </a:endParaRPr>
                    </a:p>
                  </a:txBody>
                  <a:tcPr marL="177800" marR="177800" marT="66675" marB="66675" anchor="ctr">
                    <a:lnL>
                      <a:noFill/>
                    </a:lnL>
                    <a:lnR>
                      <a:noFill/>
                    </a:lnR>
                    <a:lnT w="19050">
                      <a:solidFill>
                        <a:srgbClr val="3D557F"/>
                      </a:solidFill>
                      <a:prstDash val="solid"/>
                    </a:lnT>
                    <a:lnB w="19050">
                      <a:solidFill>
                        <a:srgbClr val="3D557F"/>
                      </a:solidFill>
                      <a:prstDash val="solid"/>
                    </a:lnB>
                    <a:lnTlToBr w="12700" cmpd="sng">
                      <a:noFill/>
                      <a:prstDash val="solid"/>
                    </a:lnTlToBr>
                    <a:lnBlToTr w="12700" cmpd="sng">
                      <a:noFill/>
                      <a:prstDash val="solid"/>
                    </a:lnBlToTr>
                    <a:solidFill>
                      <a:srgbClr val="FFFFFF"/>
                    </a:solidFill>
                  </a:tcPr>
                </a:tc>
                <a:tc>
                  <a:txBody>
                    <a:bodyPr/>
                    <a:p>
                      <a:pPr indent="0" algn="ctr">
                        <a:lnSpc>
                          <a:spcPct val="120000"/>
                        </a:lnSpc>
                        <a:spcBef>
                          <a:spcPts val="0"/>
                        </a:spcBef>
                        <a:spcAft>
                          <a:spcPts val="0"/>
                        </a:spcAft>
                      </a:pPr>
                      <a:r>
                        <a:rPr lang="zh-CN" altLang="en-US" sz="1600" b="1" spc="120">
                          <a:solidFill>
                            <a:srgbClr val="3D557F"/>
                          </a:solidFill>
                          <a:latin typeface="微软雅黑" panose="020B0503020204020204" charset="-122"/>
                          <a:ea typeface="微软雅黑" panose="020B0503020204020204" charset="-122"/>
                        </a:rPr>
                        <a:t>投融资金额</a:t>
                      </a:r>
                      <a:endParaRPr lang="zh-CN" altLang="en-US" sz="1600" b="1" spc="120">
                        <a:solidFill>
                          <a:srgbClr val="3D557F"/>
                        </a:solidFill>
                        <a:latin typeface="微软雅黑" panose="020B0503020204020204" charset="-122"/>
                        <a:ea typeface="微软雅黑" panose="020B0503020204020204" charset="-122"/>
                      </a:endParaRPr>
                    </a:p>
                  </a:txBody>
                  <a:tcPr marL="177800" marR="177800" marT="66675" marB="66675" anchor="ctr">
                    <a:lnL>
                      <a:noFill/>
                    </a:lnL>
                    <a:lnR>
                      <a:noFill/>
                    </a:lnR>
                    <a:lnT w="19050">
                      <a:solidFill>
                        <a:srgbClr val="3D557F"/>
                      </a:solidFill>
                      <a:prstDash val="solid"/>
                    </a:lnT>
                    <a:lnB w="19050">
                      <a:solidFill>
                        <a:srgbClr val="3D557F"/>
                      </a:solidFill>
                      <a:prstDash val="solid"/>
                    </a:lnB>
                    <a:lnTlToBr w="12700" cmpd="sng">
                      <a:noFill/>
                      <a:prstDash val="solid"/>
                    </a:lnTlToBr>
                    <a:lnBlToTr w="12700" cmpd="sng">
                      <a:noFill/>
                      <a:prstDash val="solid"/>
                    </a:lnBlToTr>
                    <a:solidFill>
                      <a:srgbClr val="FFFFFF"/>
                    </a:solidFill>
                  </a:tcPr>
                </a:tc>
              </a:tr>
              <a:tr h="389255">
                <a:tc rowSpan="2">
                  <a:txBody>
                    <a:bodyPr/>
                    <a:p>
                      <a:pPr indent="0" algn="ctr">
                        <a:lnSpc>
                          <a:spcPct val="120000"/>
                        </a:lnSpc>
                        <a:spcBef>
                          <a:spcPts val="0"/>
                        </a:spcBef>
                        <a:spcAft>
                          <a:spcPts val="0"/>
                        </a:spcAft>
                      </a:pPr>
                      <a:r>
                        <a:rPr lang="zh-CN" altLang="en-US" sz="1400" b="0" spc="120">
                          <a:solidFill>
                            <a:srgbClr val="3D557F"/>
                          </a:solidFill>
                          <a:latin typeface="微软雅黑" panose="020B0503020204020204" charset="-122"/>
                          <a:ea typeface="微软雅黑" panose="020B0503020204020204" charset="-122"/>
                        </a:rPr>
                        <a:t>爱回收</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a:noFill/>
                    </a:lnL>
                    <a:lnR w="6350">
                      <a:solidFill>
                        <a:srgbClr val="3D557F"/>
                      </a:solidFill>
                      <a:prstDash val="dash"/>
                    </a:lnR>
                    <a:lnT w="19050">
                      <a:solidFill>
                        <a:srgbClr val="3D557F"/>
                      </a:solidFill>
                      <a:prstDash val="solid"/>
                    </a:lnT>
                    <a:lnB w="6350">
                      <a:solidFill>
                        <a:srgbClr val="3D557F"/>
                      </a:solidFill>
                      <a:prstDash val="dash"/>
                    </a:lnB>
                    <a:lnTlToBr w="12700" cmpd="sng">
                      <a:noFill/>
                      <a:prstDash val="solid"/>
                    </a:lnTlToBr>
                    <a:lnBlToTr w="12700" cmpd="sng">
                      <a:noFill/>
                      <a:prstDash val="solid"/>
                    </a:lnBlToTr>
                    <a:solidFill>
                      <a:srgbClr val="FFFFFF"/>
                    </a:solidFill>
                  </a:tcPr>
                </a:tc>
                <a:tc>
                  <a:txBody>
                    <a:bodyPr/>
                    <a:p>
                      <a:pPr indent="0" algn="ctr">
                        <a:lnSpc>
                          <a:spcPct val="120000"/>
                        </a:lnSpc>
                        <a:spcBef>
                          <a:spcPts val="0"/>
                        </a:spcBef>
                        <a:spcAft>
                          <a:spcPts val="0"/>
                        </a:spcAft>
                      </a:pPr>
                      <a:r>
                        <a:rPr lang="zh-CN" altLang="en-US" sz="1400" b="0" spc="120">
                          <a:solidFill>
                            <a:srgbClr val="3D557F"/>
                          </a:solidFill>
                          <a:latin typeface="微软雅黑" panose="020B0503020204020204" charset="-122"/>
                          <a:ea typeface="微软雅黑" panose="020B0503020204020204" charset="-122"/>
                        </a:rPr>
                        <a:t>2015年11月Pre-A轮</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w="6350">
                      <a:solidFill>
                        <a:srgbClr val="3D557F"/>
                      </a:solidFill>
                      <a:prstDash val="dash"/>
                    </a:lnL>
                    <a:lnR w="6350">
                      <a:solidFill>
                        <a:srgbClr val="3D557F"/>
                      </a:solidFill>
                      <a:prstDash val="dash"/>
                    </a:lnR>
                    <a:lnT w="19050">
                      <a:solidFill>
                        <a:srgbClr val="3D557F"/>
                      </a:solidFill>
                      <a:prstDash val="solid"/>
                    </a:lnT>
                    <a:lnB w="6350">
                      <a:solidFill>
                        <a:srgbClr val="3D557F"/>
                      </a:solidFill>
                      <a:prstDash val="dash"/>
                    </a:lnB>
                    <a:lnTlToBr w="12700" cmpd="sng">
                      <a:noFill/>
                      <a:prstDash val="solid"/>
                    </a:lnTlToBr>
                    <a:lnBlToTr w="12700" cmpd="sng">
                      <a:noFill/>
                      <a:prstDash val="solid"/>
                    </a:lnBlToTr>
                    <a:solidFill>
                      <a:srgbClr val="FFFFFF"/>
                    </a:solidFill>
                  </a:tcPr>
                </a:tc>
                <a:tc>
                  <a:txBody>
                    <a:bodyPr/>
                    <a:p>
                      <a:pPr indent="0" algn="ctr">
                        <a:lnSpc>
                          <a:spcPct val="120000"/>
                        </a:lnSpc>
                        <a:spcBef>
                          <a:spcPts val="0"/>
                        </a:spcBef>
                        <a:spcAft>
                          <a:spcPts val="0"/>
                        </a:spcAft>
                      </a:pPr>
                      <a:r>
                        <a:rPr lang="en-US" altLang="zh-CN" sz="1400" b="0" spc="120">
                          <a:solidFill>
                            <a:srgbClr val="3D557F"/>
                          </a:solidFill>
                          <a:latin typeface="微软雅黑" panose="020B0503020204020204" charset="-122"/>
                          <a:ea typeface="微软雅黑" panose="020B0503020204020204" charset="-122"/>
                        </a:rPr>
                        <a:t>1000</a:t>
                      </a:r>
                      <a:r>
                        <a:rPr lang="zh-CN" altLang="en-US" sz="1400" b="0" spc="120">
                          <a:solidFill>
                            <a:srgbClr val="3D557F"/>
                          </a:solidFill>
                          <a:latin typeface="微软雅黑" panose="020B0503020204020204" charset="-122"/>
                          <a:ea typeface="微软雅黑" panose="020B0503020204020204" charset="-122"/>
                        </a:rPr>
                        <a:t>万元</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w="6350">
                      <a:solidFill>
                        <a:srgbClr val="3D557F"/>
                      </a:solidFill>
                      <a:prstDash val="dash"/>
                    </a:lnL>
                    <a:lnR>
                      <a:noFill/>
                    </a:lnR>
                    <a:lnT w="19050">
                      <a:solidFill>
                        <a:srgbClr val="3D557F"/>
                      </a:solidFill>
                      <a:prstDash val="solid"/>
                    </a:lnT>
                    <a:lnB w="6350">
                      <a:solidFill>
                        <a:srgbClr val="3D557F"/>
                      </a:solidFill>
                      <a:prstDash val="dash"/>
                    </a:lnB>
                    <a:lnTlToBr w="12700" cmpd="sng">
                      <a:noFill/>
                      <a:prstDash val="solid"/>
                    </a:lnTlToBr>
                    <a:lnBlToTr w="12700" cmpd="sng">
                      <a:noFill/>
                      <a:prstDash val="solid"/>
                    </a:lnBlToTr>
                    <a:solidFill>
                      <a:srgbClr val="FFFFFF"/>
                    </a:solidFill>
                  </a:tcPr>
                </a:tc>
              </a:tr>
              <a:tr h="389255">
                <a:tc vMerge="1">
                  <a:tcPr marL="177800" marR="177800" marT="66675" marB="66675" anchor="ctr">
                    <a:lnL>
                      <a:noFill/>
                    </a:lnL>
                    <a:lnR w="6350">
                      <a:solidFill>
                        <a:srgbClr val="3D557F"/>
                      </a:solidFill>
                      <a:prstDash val="dash"/>
                    </a:lnR>
                    <a:lnT w="19050">
                      <a:solidFill>
                        <a:srgbClr val="144D73"/>
                      </a:solidFill>
                      <a:prstDash val="solid"/>
                    </a:lnT>
                    <a:lnB w="6350">
                      <a:solidFill>
                        <a:srgbClr val="3D557F"/>
                      </a:solidFill>
                      <a:prstDash val="dash"/>
                    </a:lnB>
                    <a:lnTlToBr w="12700" cmpd="sng">
                      <a:noFill/>
                      <a:prstDash val="solid"/>
                    </a:lnTlToBr>
                    <a:lnBlToTr w="12700" cmpd="sng">
                      <a:noFill/>
                      <a:prstDash val="solid"/>
                    </a:lnBlToTr>
                    <a:solidFill>
                      <a:srgbClr val="F2F2F2"/>
                    </a:solidFill>
                  </a:tcPr>
                </a:tc>
                <a:tc>
                  <a:txBody>
                    <a:bodyPr/>
                    <a:p>
                      <a:pPr indent="0" algn="ctr">
                        <a:lnSpc>
                          <a:spcPct val="120000"/>
                        </a:lnSpc>
                        <a:spcBef>
                          <a:spcPts val="0"/>
                        </a:spcBef>
                        <a:spcAft>
                          <a:spcPts val="0"/>
                        </a:spcAft>
                        <a:buNone/>
                      </a:pPr>
                      <a:r>
                        <a:rPr lang="zh-CN" altLang="en-US" sz="1400" b="0" spc="120">
                          <a:solidFill>
                            <a:srgbClr val="3D557F"/>
                          </a:solidFill>
                          <a:latin typeface="微软雅黑" panose="020B0503020204020204" charset="-122"/>
                          <a:ea typeface="微软雅黑" panose="020B0503020204020204" charset="-122"/>
                        </a:rPr>
                        <a:t>2019年6月战略投资</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w="6350">
                      <a:solidFill>
                        <a:srgbClr val="3D557F"/>
                      </a:solidFill>
                      <a:prstDash val="dash"/>
                    </a:lnL>
                    <a:lnR w="6350">
                      <a:solidFill>
                        <a:srgbClr val="3D557F"/>
                      </a:solidFill>
                      <a:prstDash val="dash"/>
                    </a:lnR>
                    <a:lnT w="6350">
                      <a:solidFill>
                        <a:srgbClr val="3D557F"/>
                      </a:solidFill>
                      <a:prstDash val="dash"/>
                    </a:lnT>
                    <a:lnB w="6350">
                      <a:solidFill>
                        <a:srgbClr val="3D557F"/>
                      </a:solidFill>
                      <a:prstDash val="dash"/>
                    </a:lnB>
                    <a:lnTlToBr w="12700" cmpd="sng">
                      <a:noFill/>
                      <a:prstDash val="solid"/>
                    </a:lnTlToBr>
                    <a:lnBlToTr w="12700" cmpd="sng">
                      <a:noFill/>
                      <a:prstDash val="solid"/>
                    </a:lnBlToTr>
                    <a:solidFill>
                      <a:srgbClr val="FFFFFF"/>
                    </a:solidFill>
                  </a:tcPr>
                </a:tc>
                <a:tc>
                  <a:txBody>
                    <a:bodyPr/>
                    <a:p>
                      <a:pPr indent="0" algn="ctr">
                        <a:lnSpc>
                          <a:spcPct val="120000"/>
                        </a:lnSpc>
                        <a:spcBef>
                          <a:spcPts val="0"/>
                        </a:spcBef>
                        <a:spcAft>
                          <a:spcPts val="0"/>
                        </a:spcAft>
                        <a:buNone/>
                      </a:pPr>
                      <a:r>
                        <a:rPr lang="zh-CN" altLang="en-US" sz="1400" b="0" spc="120">
                          <a:solidFill>
                            <a:srgbClr val="3D557F"/>
                          </a:solidFill>
                          <a:latin typeface="微软雅黑" panose="020B0503020204020204" charset="-122"/>
                          <a:ea typeface="微软雅黑" panose="020B0503020204020204" charset="-122"/>
                        </a:rPr>
                        <a:t>5亿美元</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w="6350">
                      <a:solidFill>
                        <a:srgbClr val="3D557F"/>
                      </a:solidFill>
                      <a:prstDash val="dash"/>
                    </a:lnL>
                    <a:lnR>
                      <a:noFill/>
                    </a:lnR>
                    <a:lnT w="6350">
                      <a:solidFill>
                        <a:srgbClr val="3D557F"/>
                      </a:solidFill>
                      <a:prstDash val="dash"/>
                    </a:lnT>
                    <a:lnB w="6350">
                      <a:solidFill>
                        <a:srgbClr val="3D557F"/>
                      </a:solidFill>
                      <a:prstDash val="dash"/>
                    </a:lnB>
                    <a:lnTlToBr w="12700" cmpd="sng">
                      <a:noFill/>
                      <a:prstDash val="solid"/>
                    </a:lnTlToBr>
                    <a:lnBlToTr w="12700" cmpd="sng">
                      <a:noFill/>
                      <a:prstDash val="solid"/>
                    </a:lnBlToTr>
                    <a:solidFill>
                      <a:srgbClr val="FFFFFF"/>
                    </a:solidFill>
                  </a:tcPr>
                </a:tc>
              </a:tr>
              <a:tr h="389255">
                <a:tc>
                  <a:txBody>
                    <a:bodyPr/>
                    <a:p>
                      <a:pPr indent="0" algn="ctr">
                        <a:lnSpc>
                          <a:spcPct val="120000"/>
                        </a:lnSpc>
                        <a:spcBef>
                          <a:spcPts val="0"/>
                        </a:spcBef>
                        <a:spcAft>
                          <a:spcPts val="0"/>
                        </a:spcAft>
                      </a:pPr>
                      <a:r>
                        <a:rPr lang="zh-CN" altLang="en-US" sz="1400" b="0" spc="120">
                          <a:solidFill>
                            <a:srgbClr val="3D557F"/>
                          </a:solidFill>
                          <a:latin typeface="微软雅黑" panose="020B0503020204020204" charset="-122"/>
                          <a:ea typeface="微软雅黑" panose="020B0503020204020204" charset="-122"/>
                        </a:rPr>
                        <a:t>奥北环保</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a:noFill/>
                    </a:lnL>
                    <a:lnR w="6350">
                      <a:solidFill>
                        <a:srgbClr val="3D557F"/>
                      </a:solidFill>
                      <a:prstDash val="dash"/>
                    </a:lnR>
                    <a:lnT w="6350">
                      <a:solidFill>
                        <a:srgbClr val="3D557F"/>
                      </a:solidFill>
                      <a:prstDash val="dash"/>
                    </a:lnT>
                    <a:lnB w="6350">
                      <a:solidFill>
                        <a:srgbClr val="3D557F"/>
                      </a:solidFill>
                      <a:prstDash val="dash"/>
                    </a:lnB>
                    <a:lnTlToBr w="12700" cmpd="sng">
                      <a:noFill/>
                      <a:prstDash val="solid"/>
                    </a:lnTlToBr>
                    <a:lnBlToTr w="12700" cmpd="sng">
                      <a:noFill/>
                      <a:prstDash val="solid"/>
                    </a:lnBlToTr>
                    <a:solidFill>
                      <a:srgbClr val="FFFFFF"/>
                    </a:solidFill>
                  </a:tcPr>
                </a:tc>
                <a:tc>
                  <a:txBody>
                    <a:bodyPr/>
                    <a:p>
                      <a:pPr indent="0" algn="ctr">
                        <a:lnSpc>
                          <a:spcPct val="120000"/>
                        </a:lnSpc>
                        <a:spcBef>
                          <a:spcPts val="0"/>
                        </a:spcBef>
                        <a:spcAft>
                          <a:spcPts val="0"/>
                        </a:spcAft>
                      </a:pPr>
                      <a:r>
                        <a:rPr lang="zh-CN" altLang="en-US" sz="1400" b="0" spc="120">
                          <a:solidFill>
                            <a:srgbClr val="3D557F"/>
                          </a:solidFill>
                          <a:latin typeface="微软雅黑" panose="020B0503020204020204" charset="-122"/>
                          <a:ea typeface="微软雅黑" panose="020B0503020204020204" charset="-122"/>
                        </a:rPr>
                        <a:t>2019年1月天使轮</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w="6350">
                      <a:solidFill>
                        <a:srgbClr val="3D557F"/>
                      </a:solidFill>
                      <a:prstDash val="dash"/>
                    </a:lnL>
                    <a:lnR w="6350">
                      <a:solidFill>
                        <a:srgbClr val="3D557F"/>
                      </a:solidFill>
                      <a:prstDash val="dash"/>
                    </a:lnR>
                    <a:lnT w="6350">
                      <a:solidFill>
                        <a:srgbClr val="3D557F"/>
                      </a:solidFill>
                      <a:prstDash val="dash"/>
                    </a:lnT>
                    <a:lnB w="6350">
                      <a:solidFill>
                        <a:srgbClr val="3D557F"/>
                      </a:solidFill>
                      <a:prstDash val="dash"/>
                    </a:lnB>
                    <a:lnTlToBr w="12700" cmpd="sng">
                      <a:noFill/>
                      <a:prstDash val="solid"/>
                    </a:lnTlToBr>
                    <a:lnBlToTr w="12700" cmpd="sng">
                      <a:noFill/>
                      <a:prstDash val="solid"/>
                    </a:lnBlToTr>
                    <a:solidFill>
                      <a:srgbClr val="FFFFFF"/>
                    </a:solidFill>
                  </a:tcPr>
                </a:tc>
                <a:tc>
                  <a:txBody>
                    <a:bodyPr/>
                    <a:p>
                      <a:pPr indent="0" algn="ctr">
                        <a:lnSpc>
                          <a:spcPct val="120000"/>
                        </a:lnSpc>
                        <a:spcBef>
                          <a:spcPts val="0"/>
                        </a:spcBef>
                        <a:spcAft>
                          <a:spcPts val="0"/>
                        </a:spcAft>
                      </a:pPr>
                      <a:r>
                        <a:rPr lang="zh-CN" altLang="en-US" sz="1400" b="0" spc="120">
                          <a:solidFill>
                            <a:srgbClr val="3D557F"/>
                          </a:solidFill>
                          <a:latin typeface="微软雅黑" panose="020B0503020204020204" charset="-122"/>
                          <a:ea typeface="微软雅黑" panose="020B0503020204020204" charset="-122"/>
                        </a:rPr>
                        <a:t>1000万元</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w="6350">
                      <a:solidFill>
                        <a:srgbClr val="3D557F"/>
                      </a:solidFill>
                      <a:prstDash val="dash"/>
                    </a:lnL>
                    <a:lnR>
                      <a:noFill/>
                    </a:lnR>
                    <a:lnT w="6350">
                      <a:solidFill>
                        <a:srgbClr val="3D557F"/>
                      </a:solidFill>
                      <a:prstDash val="dash"/>
                    </a:lnT>
                    <a:lnB w="6350">
                      <a:solidFill>
                        <a:srgbClr val="3D557F"/>
                      </a:solidFill>
                      <a:prstDash val="dash"/>
                    </a:lnB>
                    <a:lnTlToBr w="12700" cmpd="sng">
                      <a:noFill/>
                      <a:prstDash val="solid"/>
                    </a:lnTlToBr>
                    <a:lnBlToTr w="12700" cmpd="sng">
                      <a:noFill/>
                      <a:prstDash val="solid"/>
                    </a:lnBlToTr>
                    <a:solidFill>
                      <a:srgbClr val="FFFFFF"/>
                    </a:solidFill>
                  </a:tcPr>
                </a:tc>
              </a:tr>
              <a:tr h="389255">
                <a:tc>
                  <a:txBody>
                    <a:bodyPr/>
                    <a:p>
                      <a:pPr indent="0" algn="ctr">
                        <a:lnSpc>
                          <a:spcPct val="120000"/>
                        </a:lnSpc>
                        <a:spcBef>
                          <a:spcPts val="0"/>
                        </a:spcBef>
                        <a:spcAft>
                          <a:spcPts val="0"/>
                        </a:spcAft>
                      </a:pPr>
                      <a:r>
                        <a:rPr lang="zh-CN" altLang="en-US" sz="1400" b="0" spc="120">
                          <a:solidFill>
                            <a:srgbClr val="3D557F"/>
                          </a:solidFill>
                          <a:latin typeface="微软雅黑" panose="020B0503020204020204" charset="-122"/>
                          <a:ea typeface="微软雅黑" panose="020B0503020204020204" charset="-122"/>
                        </a:rPr>
                        <a:t>盈创回收</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a:noFill/>
                    </a:lnL>
                    <a:lnR w="6350">
                      <a:solidFill>
                        <a:srgbClr val="3D557F"/>
                      </a:solidFill>
                      <a:prstDash val="dash"/>
                    </a:lnR>
                    <a:lnT w="6350">
                      <a:solidFill>
                        <a:srgbClr val="3D557F"/>
                      </a:solidFill>
                      <a:prstDash val="dash"/>
                    </a:lnT>
                    <a:lnB w="6350">
                      <a:solidFill>
                        <a:srgbClr val="3D557F"/>
                      </a:solidFill>
                      <a:prstDash val="dash"/>
                    </a:lnB>
                    <a:lnTlToBr w="12700" cmpd="sng">
                      <a:noFill/>
                      <a:prstDash val="solid"/>
                    </a:lnTlToBr>
                    <a:lnBlToTr w="12700" cmpd="sng">
                      <a:noFill/>
                      <a:prstDash val="solid"/>
                    </a:lnBlToTr>
                    <a:solidFill>
                      <a:srgbClr val="FFFFFF"/>
                    </a:solidFill>
                  </a:tcPr>
                </a:tc>
                <a:tc>
                  <a:txBody>
                    <a:bodyPr/>
                    <a:p>
                      <a:pPr indent="0" algn="ctr">
                        <a:lnSpc>
                          <a:spcPct val="120000"/>
                        </a:lnSpc>
                        <a:spcBef>
                          <a:spcPts val="0"/>
                        </a:spcBef>
                        <a:spcAft>
                          <a:spcPts val="0"/>
                        </a:spcAft>
                      </a:pPr>
                      <a:r>
                        <a:rPr lang="zh-CN" altLang="en-US" sz="1400" b="0" spc="120">
                          <a:solidFill>
                            <a:srgbClr val="3D557F"/>
                          </a:solidFill>
                          <a:latin typeface="微软雅黑" panose="020B0503020204020204" charset="-122"/>
                          <a:ea typeface="微软雅黑" panose="020B0503020204020204" charset="-122"/>
                        </a:rPr>
                        <a:t>2016年A轮</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w="6350">
                      <a:solidFill>
                        <a:srgbClr val="3D557F"/>
                      </a:solidFill>
                      <a:prstDash val="dash"/>
                    </a:lnL>
                    <a:lnR w="6350">
                      <a:solidFill>
                        <a:srgbClr val="3D557F"/>
                      </a:solidFill>
                      <a:prstDash val="dash"/>
                    </a:lnR>
                    <a:lnT w="6350">
                      <a:solidFill>
                        <a:srgbClr val="3D557F"/>
                      </a:solidFill>
                      <a:prstDash val="dash"/>
                    </a:lnT>
                    <a:lnB w="6350">
                      <a:solidFill>
                        <a:srgbClr val="3D557F"/>
                      </a:solidFill>
                      <a:prstDash val="dash"/>
                    </a:lnB>
                    <a:lnTlToBr w="12700" cmpd="sng">
                      <a:noFill/>
                      <a:prstDash val="solid"/>
                    </a:lnTlToBr>
                    <a:lnBlToTr w="12700" cmpd="sng">
                      <a:noFill/>
                      <a:prstDash val="solid"/>
                    </a:lnBlToTr>
                    <a:solidFill>
                      <a:srgbClr val="FFFFFF"/>
                    </a:solidFill>
                  </a:tcPr>
                </a:tc>
                <a:tc>
                  <a:txBody>
                    <a:bodyPr/>
                    <a:p>
                      <a:pPr indent="0" algn="ctr">
                        <a:lnSpc>
                          <a:spcPct val="120000"/>
                        </a:lnSpc>
                        <a:spcBef>
                          <a:spcPts val="0"/>
                        </a:spcBef>
                        <a:spcAft>
                          <a:spcPts val="0"/>
                        </a:spcAft>
                      </a:pPr>
                      <a:r>
                        <a:rPr lang="zh-CN" altLang="en-US" sz="1400" b="0" spc="120">
                          <a:solidFill>
                            <a:srgbClr val="3D557F"/>
                          </a:solidFill>
                          <a:latin typeface="微软雅黑" panose="020B0503020204020204" charset="-122"/>
                          <a:ea typeface="微软雅黑" panose="020B0503020204020204" charset="-122"/>
                        </a:rPr>
                        <a:t>1500万美元</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w="6350">
                      <a:solidFill>
                        <a:srgbClr val="3D557F"/>
                      </a:solidFill>
                      <a:prstDash val="dash"/>
                    </a:lnL>
                    <a:lnR>
                      <a:noFill/>
                    </a:lnR>
                    <a:lnT w="6350">
                      <a:solidFill>
                        <a:srgbClr val="3D557F"/>
                      </a:solidFill>
                      <a:prstDash val="dash"/>
                    </a:lnT>
                    <a:lnB w="6350">
                      <a:solidFill>
                        <a:srgbClr val="3D557F"/>
                      </a:solidFill>
                      <a:prstDash val="dash"/>
                    </a:lnB>
                    <a:lnTlToBr w="12700" cmpd="sng">
                      <a:noFill/>
                      <a:prstDash val="solid"/>
                    </a:lnTlToBr>
                    <a:lnBlToTr w="12700" cmpd="sng">
                      <a:noFill/>
                      <a:prstDash val="solid"/>
                    </a:lnBlToTr>
                    <a:solidFill>
                      <a:srgbClr val="FFFFFF"/>
                    </a:solidFill>
                  </a:tcPr>
                </a:tc>
              </a:tr>
              <a:tr h="389255">
                <a:tc>
                  <a:txBody>
                    <a:bodyPr/>
                    <a:p>
                      <a:pPr indent="0" algn="ctr">
                        <a:lnSpc>
                          <a:spcPct val="120000"/>
                        </a:lnSpc>
                        <a:spcBef>
                          <a:spcPts val="0"/>
                        </a:spcBef>
                        <a:spcAft>
                          <a:spcPts val="0"/>
                        </a:spcAft>
                      </a:pPr>
                      <a:r>
                        <a:rPr lang="zh-CN" altLang="en-US" sz="1400" b="0" spc="120">
                          <a:solidFill>
                            <a:srgbClr val="3D557F"/>
                          </a:solidFill>
                          <a:latin typeface="微软雅黑" panose="020B0503020204020204" charset="-122"/>
                          <a:ea typeface="微软雅黑" panose="020B0503020204020204" charset="-122"/>
                        </a:rPr>
                        <a:t>收荒匠</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a:noFill/>
                    </a:lnL>
                    <a:lnR w="6350">
                      <a:solidFill>
                        <a:srgbClr val="3D557F"/>
                      </a:solidFill>
                      <a:prstDash val="dash"/>
                    </a:lnR>
                    <a:lnT w="6350">
                      <a:solidFill>
                        <a:srgbClr val="3D557F"/>
                      </a:solidFill>
                      <a:prstDash val="dash"/>
                    </a:lnT>
                    <a:lnB w="6350">
                      <a:solidFill>
                        <a:srgbClr val="3D557F"/>
                      </a:solidFill>
                      <a:prstDash val="dash"/>
                    </a:lnB>
                    <a:lnTlToBr w="12700" cmpd="sng">
                      <a:noFill/>
                      <a:prstDash val="solid"/>
                    </a:lnTlToBr>
                    <a:lnBlToTr w="12700" cmpd="sng">
                      <a:noFill/>
                      <a:prstDash val="solid"/>
                    </a:lnBlToTr>
                    <a:solidFill>
                      <a:srgbClr val="FFFFFF"/>
                    </a:solidFill>
                  </a:tcPr>
                </a:tc>
                <a:tc>
                  <a:txBody>
                    <a:bodyPr/>
                    <a:p>
                      <a:pPr indent="0" algn="ctr">
                        <a:lnSpc>
                          <a:spcPct val="120000"/>
                        </a:lnSpc>
                        <a:spcBef>
                          <a:spcPts val="0"/>
                        </a:spcBef>
                        <a:spcAft>
                          <a:spcPts val="0"/>
                        </a:spcAft>
                      </a:pPr>
                      <a:r>
                        <a:rPr lang="zh-CN" altLang="en-US" sz="1400" b="0" spc="120">
                          <a:solidFill>
                            <a:srgbClr val="3D557F"/>
                          </a:solidFill>
                          <a:latin typeface="微软雅黑" panose="020B0503020204020204" charset="-122"/>
                          <a:ea typeface="微软雅黑" panose="020B0503020204020204" charset="-122"/>
                        </a:rPr>
                        <a:t>2018年11月天使轮</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w="6350">
                      <a:solidFill>
                        <a:srgbClr val="3D557F"/>
                      </a:solidFill>
                      <a:prstDash val="dash"/>
                    </a:lnL>
                    <a:lnR w="6350">
                      <a:solidFill>
                        <a:srgbClr val="3D557F"/>
                      </a:solidFill>
                      <a:prstDash val="dash"/>
                    </a:lnR>
                    <a:lnT w="6350">
                      <a:solidFill>
                        <a:srgbClr val="3D557F"/>
                      </a:solidFill>
                      <a:prstDash val="dash"/>
                    </a:lnT>
                    <a:lnB w="6350">
                      <a:solidFill>
                        <a:srgbClr val="3D557F"/>
                      </a:solidFill>
                      <a:prstDash val="dash"/>
                    </a:lnB>
                    <a:lnTlToBr w="12700" cmpd="sng">
                      <a:noFill/>
                      <a:prstDash val="solid"/>
                    </a:lnTlToBr>
                    <a:lnBlToTr w="12700" cmpd="sng">
                      <a:noFill/>
                      <a:prstDash val="solid"/>
                    </a:lnBlToTr>
                    <a:solidFill>
                      <a:srgbClr val="FFFFFF"/>
                    </a:solidFill>
                  </a:tcPr>
                </a:tc>
                <a:tc>
                  <a:txBody>
                    <a:bodyPr/>
                    <a:p>
                      <a:pPr marR="0" indent="0" algn="ctr" defTabSz="914400" rtl="0" eaLnBrk="1" fontAlgn="auto" latinLnBrk="0" hangingPunct="1">
                        <a:lnSpc>
                          <a:spcPct val="120000"/>
                        </a:lnSpc>
                        <a:spcBef>
                          <a:spcPts val="0"/>
                        </a:spcBef>
                        <a:spcAft>
                          <a:spcPts val="0"/>
                        </a:spcAft>
                        <a:buClrTx/>
                        <a:buSzTx/>
                        <a:buFontTx/>
                        <a:buNone/>
                        <a:defRPr/>
                      </a:pPr>
                      <a:r>
                        <a:rPr lang="zh-CN" altLang="en-US" sz="1400" b="0" spc="120">
                          <a:solidFill>
                            <a:srgbClr val="3D557F"/>
                          </a:solidFill>
                          <a:latin typeface="微软雅黑" panose="020B0503020204020204" charset="-122"/>
                          <a:ea typeface="微软雅黑" panose="020B0503020204020204" charset="-122"/>
                        </a:rPr>
                        <a:t>1000万元</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w="6350">
                      <a:solidFill>
                        <a:srgbClr val="3D557F"/>
                      </a:solidFill>
                      <a:prstDash val="dash"/>
                    </a:lnL>
                    <a:lnR>
                      <a:noFill/>
                    </a:lnR>
                    <a:lnT w="6350">
                      <a:solidFill>
                        <a:srgbClr val="3D557F"/>
                      </a:solidFill>
                      <a:prstDash val="dash"/>
                    </a:lnT>
                    <a:lnB w="6350">
                      <a:solidFill>
                        <a:srgbClr val="3D557F"/>
                      </a:solidFill>
                      <a:prstDash val="dash"/>
                    </a:lnB>
                    <a:lnTlToBr w="12700" cmpd="sng">
                      <a:noFill/>
                      <a:prstDash val="solid"/>
                    </a:lnTlToBr>
                    <a:lnBlToTr w="12700" cmpd="sng">
                      <a:noFill/>
                      <a:prstDash val="solid"/>
                    </a:lnBlToTr>
                    <a:solidFill>
                      <a:srgbClr val="FFFFFF"/>
                    </a:solidFill>
                  </a:tcPr>
                </a:tc>
              </a:tr>
              <a:tr h="389255">
                <a:tc>
                  <a:txBody>
                    <a:bodyPr/>
                    <a:p>
                      <a:pPr indent="0" algn="ctr">
                        <a:lnSpc>
                          <a:spcPct val="120000"/>
                        </a:lnSpc>
                        <a:spcBef>
                          <a:spcPts val="0"/>
                        </a:spcBef>
                        <a:spcAft>
                          <a:spcPts val="0"/>
                        </a:spcAft>
                      </a:pPr>
                      <a:r>
                        <a:rPr lang="zh-CN" altLang="en-US" sz="1400" b="0" spc="120">
                          <a:solidFill>
                            <a:srgbClr val="3D557F"/>
                          </a:solidFill>
                          <a:latin typeface="微软雅黑" panose="020B0503020204020204" charset="-122"/>
                          <a:ea typeface="微软雅黑" panose="020B0503020204020204" charset="-122"/>
                        </a:rPr>
                        <a:t>爱博绿</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a:noFill/>
                    </a:lnL>
                    <a:lnR w="6350">
                      <a:solidFill>
                        <a:srgbClr val="3D557F"/>
                      </a:solidFill>
                      <a:prstDash val="dash"/>
                    </a:lnR>
                    <a:lnT w="6350">
                      <a:solidFill>
                        <a:srgbClr val="3D557F"/>
                      </a:solidFill>
                      <a:prstDash val="dash"/>
                    </a:lnT>
                    <a:lnB w="6350">
                      <a:solidFill>
                        <a:srgbClr val="3D557F"/>
                      </a:solidFill>
                      <a:prstDash val="dash"/>
                    </a:lnB>
                    <a:lnTlToBr w="12700" cmpd="sng">
                      <a:noFill/>
                      <a:prstDash val="solid"/>
                    </a:lnTlToBr>
                    <a:lnBlToTr w="12700" cmpd="sng">
                      <a:noFill/>
                      <a:prstDash val="solid"/>
                    </a:lnBlToTr>
                    <a:solidFill>
                      <a:srgbClr val="FFFFFF"/>
                    </a:solidFill>
                  </a:tcPr>
                </a:tc>
                <a:tc>
                  <a:txBody>
                    <a:bodyPr/>
                    <a:p>
                      <a:pPr indent="0" algn="ctr">
                        <a:lnSpc>
                          <a:spcPct val="120000"/>
                        </a:lnSpc>
                        <a:spcBef>
                          <a:spcPts val="0"/>
                        </a:spcBef>
                        <a:spcAft>
                          <a:spcPts val="0"/>
                        </a:spcAft>
                      </a:pPr>
                      <a:r>
                        <a:rPr lang="zh-CN" altLang="en-US" sz="1400" b="0" spc="120">
                          <a:solidFill>
                            <a:srgbClr val="3D557F"/>
                          </a:solidFill>
                          <a:latin typeface="微软雅黑" panose="020B0503020204020204" charset="-122"/>
                          <a:ea typeface="微软雅黑" panose="020B0503020204020204" charset="-122"/>
                        </a:rPr>
                        <a:t>2019年6月Pre-A轮</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w="6350">
                      <a:solidFill>
                        <a:srgbClr val="3D557F"/>
                      </a:solidFill>
                      <a:prstDash val="dash"/>
                    </a:lnL>
                    <a:lnR w="6350">
                      <a:solidFill>
                        <a:srgbClr val="3D557F"/>
                      </a:solidFill>
                      <a:prstDash val="dash"/>
                    </a:lnR>
                    <a:lnT w="6350">
                      <a:solidFill>
                        <a:srgbClr val="3D557F"/>
                      </a:solidFill>
                      <a:prstDash val="dash"/>
                    </a:lnT>
                    <a:lnB w="6350">
                      <a:solidFill>
                        <a:srgbClr val="3D557F"/>
                      </a:solidFill>
                      <a:prstDash val="dash"/>
                    </a:lnB>
                    <a:lnTlToBr w="12700" cmpd="sng">
                      <a:noFill/>
                      <a:prstDash val="solid"/>
                    </a:lnTlToBr>
                    <a:lnBlToTr w="12700" cmpd="sng">
                      <a:noFill/>
                      <a:prstDash val="solid"/>
                    </a:lnBlToTr>
                    <a:solidFill>
                      <a:srgbClr val="FFFFFF"/>
                    </a:solidFill>
                  </a:tcPr>
                </a:tc>
                <a:tc>
                  <a:txBody>
                    <a:bodyPr/>
                    <a:p>
                      <a:pPr indent="0" algn="ctr">
                        <a:lnSpc>
                          <a:spcPct val="120000"/>
                        </a:lnSpc>
                        <a:spcBef>
                          <a:spcPts val="0"/>
                        </a:spcBef>
                        <a:spcAft>
                          <a:spcPts val="0"/>
                        </a:spcAft>
                      </a:pPr>
                      <a:r>
                        <a:rPr lang="zh-CN" altLang="en-US" sz="1400" b="0" spc="120">
                          <a:solidFill>
                            <a:srgbClr val="3D557F"/>
                          </a:solidFill>
                          <a:latin typeface="微软雅黑" panose="020B0503020204020204" charset="-122"/>
                          <a:ea typeface="微软雅黑" panose="020B0503020204020204" charset="-122"/>
                        </a:rPr>
                        <a:t>2000万元</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w="6350">
                      <a:solidFill>
                        <a:srgbClr val="3D557F"/>
                      </a:solidFill>
                      <a:prstDash val="dash"/>
                    </a:lnL>
                    <a:lnR>
                      <a:noFill/>
                    </a:lnR>
                    <a:lnT w="6350">
                      <a:solidFill>
                        <a:srgbClr val="3D557F"/>
                      </a:solidFill>
                      <a:prstDash val="dash"/>
                    </a:lnT>
                    <a:lnB w="6350">
                      <a:solidFill>
                        <a:srgbClr val="3D557F"/>
                      </a:solidFill>
                      <a:prstDash val="dash"/>
                    </a:lnB>
                    <a:lnTlToBr w="12700" cmpd="sng">
                      <a:noFill/>
                      <a:prstDash val="solid"/>
                    </a:lnTlToBr>
                    <a:lnBlToTr w="12700" cmpd="sng">
                      <a:noFill/>
                      <a:prstDash val="solid"/>
                    </a:lnBlToTr>
                    <a:solidFill>
                      <a:srgbClr val="FFFFFF"/>
                    </a:solidFill>
                  </a:tcPr>
                </a:tc>
              </a:tr>
              <a:tr h="389255">
                <a:tc rowSpan="2">
                  <a:txBody>
                    <a:bodyPr/>
                    <a:p>
                      <a:pPr indent="0" algn="ctr">
                        <a:lnSpc>
                          <a:spcPct val="120000"/>
                        </a:lnSpc>
                        <a:spcBef>
                          <a:spcPts val="0"/>
                        </a:spcBef>
                        <a:spcAft>
                          <a:spcPts val="0"/>
                        </a:spcAft>
                      </a:pPr>
                      <a:r>
                        <a:rPr lang="zh-CN" altLang="en-US" sz="1400" b="0" spc="120">
                          <a:solidFill>
                            <a:srgbClr val="3D557F"/>
                          </a:solidFill>
                          <a:latin typeface="微软雅黑" panose="020B0503020204020204" charset="-122"/>
                          <a:ea typeface="微软雅黑" panose="020B0503020204020204" charset="-122"/>
                        </a:rPr>
                        <a:t>闲豆回收</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a:noFill/>
                    </a:lnL>
                    <a:lnR w="6350">
                      <a:solidFill>
                        <a:srgbClr val="3D557F"/>
                      </a:solidFill>
                      <a:prstDash val="dash"/>
                    </a:lnR>
                    <a:lnT w="6350">
                      <a:solidFill>
                        <a:srgbClr val="3D557F"/>
                      </a:solidFill>
                      <a:prstDash val="dash"/>
                    </a:lnT>
                    <a:lnB w="6350">
                      <a:solidFill>
                        <a:srgbClr val="3D557F"/>
                      </a:solidFill>
                      <a:prstDash val="dash"/>
                    </a:lnB>
                    <a:lnTlToBr w="12700" cmpd="sng">
                      <a:noFill/>
                      <a:prstDash val="solid"/>
                    </a:lnTlToBr>
                    <a:lnBlToTr w="12700" cmpd="sng">
                      <a:noFill/>
                      <a:prstDash val="solid"/>
                    </a:lnBlToTr>
                    <a:solidFill>
                      <a:srgbClr val="FFFFFF"/>
                    </a:solidFill>
                  </a:tcPr>
                </a:tc>
                <a:tc>
                  <a:txBody>
                    <a:bodyPr/>
                    <a:p>
                      <a:pPr indent="0" algn="ctr">
                        <a:lnSpc>
                          <a:spcPct val="120000"/>
                        </a:lnSpc>
                        <a:spcBef>
                          <a:spcPts val="0"/>
                        </a:spcBef>
                        <a:spcAft>
                          <a:spcPts val="0"/>
                        </a:spcAft>
                      </a:pPr>
                      <a:r>
                        <a:rPr lang="zh-CN" altLang="en-US" sz="1400" b="0" spc="120">
                          <a:solidFill>
                            <a:srgbClr val="3D557F"/>
                          </a:solidFill>
                          <a:latin typeface="微软雅黑" panose="020B0503020204020204" charset="-122"/>
                          <a:ea typeface="微软雅黑" panose="020B0503020204020204" charset="-122"/>
                        </a:rPr>
                        <a:t>2016年12月A轮</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w="6350">
                      <a:solidFill>
                        <a:srgbClr val="3D557F"/>
                      </a:solidFill>
                      <a:prstDash val="dash"/>
                    </a:lnL>
                    <a:lnR w="6350">
                      <a:solidFill>
                        <a:srgbClr val="3D557F"/>
                      </a:solidFill>
                      <a:prstDash val="dash"/>
                    </a:lnR>
                    <a:lnT w="6350">
                      <a:solidFill>
                        <a:srgbClr val="3D557F"/>
                      </a:solidFill>
                      <a:prstDash val="dash"/>
                    </a:lnT>
                    <a:lnB w="6350">
                      <a:solidFill>
                        <a:srgbClr val="3D557F"/>
                      </a:solidFill>
                      <a:prstDash val="dash"/>
                    </a:lnB>
                    <a:lnTlToBr w="12700" cmpd="sng">
                      <a:noFill/>
                      <a:prstDash val="solid"/>
                    </a:lnTlToBr>
                    <a:lnBlToTr w="12700" cmpd="sng">
                      <a:noFill/>
                      <a:prstDash val="solid"/>
                    </a:lnBlToTr>
                    <a:solidFill>
                      <a:srgbClr val="FFFFFF"/>
                    </a:solidFill>
                  </a:tcPr>
                </a:tc>
                <a:tc>
                  <a:txBody>
                    <a:bodyPr/>
                    <a:p>
                      <a:pPr indent="0" algn="ctr">
                        <a:lnSpc>
                          <a:spcPct val="120000"/>
                        </a:lnSpc>
                        <a:spcBef>
                          <a:spcPts val="0"/>
                        </a:spcBef>
                        <a:spcAft>
                          <a:spcPts val="0"/>
                        </a:spcAft>
                      </a:pPr>
                      <a:r>
                        <a:rPr lang="zh-CN" altLang="en-US" sz="1400" b="0" spc="120">
                          <a:solidFill>
                            <a:srgbClr val="3D557F"/>
                          </a:solidFill>
                          <a:latin typeface="微软雅黑" panose="020B0503020204020204" charset="-122"/>
                          <a:ea typeface="微软雅黑" panose="020B0503020204020204" charset="-122"/>
                        </a:rPr>
                        <a:t>3000万元</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w="6350">
                      <a:solidFill>
                        <a:srgbClr val="3D557F"/>
                      </a:solidFill>
                      <a:prstDash val="dash"/>
                    </a:lnL>
                    <a:lnR>
                      <a:noFill/>
                    </a:lnR>
                    <a:lnT w="6350">
                      <a:solidFill>
                        <a:srgbClr val="3D557F"/>
                      </a:solidFill>
                      <a:prstDash val="dash"/>
                    </a:lnT>
                    <a:lnB w="6350">
                      <a:solidFill>
                        <a:srgbClr val="3D557F"/>
                      </a:solidFill>
                      <a:prstDash val="dash"/>
                    </a:lnB>
                    <a:lnTlToBr w="12700" cmpd="sng">
                      <a:noFill/>
                      <a:prstDash val="solid"/>
                    </a:lnTlToBr>
                    <a:lnBlToTr w="12700" cmpd="sng">
                      <a:noFill/>
                      <a:prstDash val="solid"/>
                    </a:lnBlToTr>
                    <a:solidFill>
                      <a:srgbClr val="FFFFFF"/>
                    </a:solidFill>
                  </a:tcPr>
                </a:tc>
              </a:tr>
              <a:tr h="389255">
                <a:tc vMerge="1">
                  <a:tcPr marL="177800" marR="177800" marT="66675" marB="66675" anchor="ctr">
                    <a:lnL>
                      <a:noFill/>
                    </a:lnL>
                    <a:lnR w="6350">
                      <a:solidFill>
                        <a:srgbClr val="3D557F"/>
                      </a:solidFill>
                      <a:prstDash val="dash"/>
                    </a:lnR>
                    <a:lnT w="3175">
                      <a:solidFill>
                        <a:srgbClr val="144D73"/>
                      </a:solidFill>
                      <a:prstDash val="dot"/>
                    </a:lnT>
                    <a:lnB w="6350">
                      <a:solidFill>
                        <a:srgbClr val="3D557F"/>
                      </a:solidFill>
                      <a:prstDash val="dash"/>
                    </a:lnB>
                    <a:lnTlToBr w="12700" cmpd="sng">
                      <a:noFill/>
                      <a:prstDash val="solid"/>
                    </a:lnTlToBr>
                    <a:lnBlToTr w="12700" cmpd="sng">
                      <a:noFill/>
                      <a:prstDash val="solid"/>
                    </a:lnBlToTr>
                    <a:solidFill>
                      <a:srgbClr val="FFFFFF"/>
                    </a:solidFill>
                  </a:tcPr>
                </a:tc>
                <a:tc>
                  <a:txBody>
                    <a:bodyPr/>
                    <a:p>
                      <a:pPr indent="0" algn="ctr">
                        <a:lnSpc>
                          <a:spcPct val="120000"/>
                        </a:lnSpc>
                        <a:spcBef>
                          <a:spcPts val="0"/>
                        </a:spcBef>
                        <a:spcAft>
                          <a:spcPts val="0"/>
                        </a:spcAft>
                        <a:buNone/>
                      </a:pPr>
                      <a:r>
                        <a:rPr lang="zh-CN" altLang="en-US" sz="1400" b="0" spc="120">
                          <a:solidFill>
                            <a:srgbClr val="3D557F"/>
                          </a:solidFill>
                          <a:latin typeface="微软雅黑" panose="020B0503020204020204" charset="-122"/>
                          <a:ea typeface="微软雅黑" panose="020B0503020204020204" charset="-122"/>
                        </a:rPr>
                        <a:t>2017年10月B轮</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w="6350">
                      <a:solidFill>
                        <a:srgbClr val="3D557F"/>
                      </a:solidFill>
                      <a:prstDash val="dash"/>
                    </a:lnL>
                    <a:lnR w="6350">
                      <a:solidFill>
                        <a:srgbClr val="3D557F"/>
                      </a:solidFill>
                      <a:prstDash val="dash"/>
                    </a:lnR>
                    <a:lnT w="6350">
                      <a:solidFill>
                        <a:srgbClr val="3D557F"/>
                      </a:solidFill>
                      <a:prstDash val="dash"/>
                    </a:lnT>
                    <a:lnB w="6350">
                      <a:solidFill>
                        <a:srgbClr val="3D557F"/>
                      </a:solidFill>
                      <a:prstDash val="dash"/>
                    </a:lnB>
                    <a:lnTlToBr w="12700" cmpd="sng">
                      <a:noFill/>
                      <a:prstDash val="solid"/>
                    </a:lnTlToBr>
                    <a:lnBlToTr w="12700" cmpd="sng">
                      <a:noFill/>
                      <a:prstDash val="solid"/>
                    </a:lnBlToTr>
                    <a:solidFill>
                      <a:srgbClr val="FFFFFF"/>
                    </a:solidFill>
                  </a:tcPr>
                </a:tc>
                <a:tc>
                  <a:txBody>
                    <a:bodyPr/>
                    <a:p>
                      <a:pPr indent="0" algn="ctr">
                        <a:lnSpc>
                          <a:spcPct val="120000"/>
                        </a:lnSpc>
                        <a:spcBef>
                          <a:spcPts val="0"/>
                        </a:spcBef>
                        <a:spcAft>
                          <a:spcPts val="0"/>
                        </a:spcAft>
                        <a:buNone/>
                      </a:pPr>
                      <a:r>
                        <a:rPr lang="zh-CN" altLang="en-US" sz="1400" b="0" spc="120">
                          <a:solidFill>
                            <a:srgbClr val="3D557F"/>
                          </a:solidFill>
                          <a:latin typeface="微软雅黑" panose="020B0503020204020204" charset="-122"/>
                          <a:ea typeface="微软雅黑" panose="020B0503020204020204" charset="-122"/>
                        </a:rPr>
                        <a:t>1亿元</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w="6350">
                      <a:solidFill>
                        <a:srgbClr val="3D557F"/>
                      </a:solidFill>
                      <a:prstDash val="dash"/>
                    </a:lnL>
                    <a:lnR>
                      <a:noFill/>
                    </a:lnR>
                    <a:lnT w="6350">
                      <a:solidFill>
                        <a:srgbClr val="3D557F"/>
                      </a:solidFill>
                      <a:prstDash val="dash"/>
                    </a:lnT>
                    <a:lnB w="6350">
                      <a:solidFill>
                        <a:srgbClr val="3D557F"/>
                      </a:solidFill>
                      <a:prstDash val="dash"/>
                    </a:lnB>
                    <a:lnTlToBr w="12700" cmpd="sng">
                      <a:noFill/>
                      <a:prstDash val="solid"/>
                    </a:lnTlToBr>
                    <a:lnBlToTr w="12700" cmpd="sng">
                      <a:noFill/>
                      <a:prstDash val="solid"/>
                    </a:lnBlToTr>
                    <a:solidFill>
                      <a:srgbClr val="FFFFFF"/>
                    </a:solidFill>
                  </a:tcPr>
                </a:tc>
              </a:tr>
              <a:tr h="389255">
                <a:tc rowSpan="2">
                  <a:txBody>
                    <a:bodyPr/>
                    <a:p>
                      <a:pPr indent="0" algn="ctr">
                        <a:lnSpc>
                          <a:spcPct val="120000"/>
                        </a:lnSpc>
                        <a:spcBef>
                          <a:spcPts val="0"/>
                        </a:spcBef>
                        <a:spcAft>
                          <a:spcPts val="0"/>
                        </a:spcAft>
                      </a:pPr>
                      <a:r>
                        <a:rPr lang="zh-CN" altLang="en-US" sz="1400" b="0" spc="120">
                          <a:solidFill>
                            <a:srgbClr val="3D557F"/>
                          </a:solidFill>
                          <a:latin typeface="微软雅黑" panose="020B0503020204020204" charset="-122"/>
                          <a:ea typeface="微软雅黑" panose="020B0503020204020204" charset="-122"/>
                        </a:rPr>
                        <a:t>小黄狗</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a:noFill/>
                    </a:lnL>
                    <a:lnR w="6350">
                      <a:solidFill>
                        <a:srgbClr val="3D557F"/>
                      </a:solidFill>
                      <a:prstDash val="dash"/>
                    </a:lnR>
                    <a:lnT w="6350">
                      <a:solidFill>
                        <a:srgbClr val="3D557F"/>
                      </a:solidFill>
                      <a:prstDash val="dash"/>
                    </a:lnT>
                    <a:lnB w="6350">
                      <a:solidFill>
                        <a:srgbClr val="3D557F"/>
                      </a:solidFill>
                      <a:prstDash val="dash"/>
                    </a:lnB>
                    <a:lnTlToBr w="12700" cmpd="sng">
                      <a:noFill/>
                      <a:prstDash val="solid"/>
                    </a:lnTlToBr>
                    <a:lnBlToTr w="12700" cmpd="sng">
                      <a:noFill/>
                      <a:prstDash val="solid"/>
                    </a:lnBlToTr>
                    <a:solidFill>
                      <a:srgbClr val="FFFFFF"/>
                    </a:solidFill>
                  </a:tcPr>
                </a:tc>
                <a:tc>
                  <a:txBody>
                    <a:bodyPr/>
                    <a:p>
                      <a:pPr indent="0" algn="ctr">
                        <a:lnSpc>
                          <a:spcPct val="120000"/>
                        </a:lnSpc>
                        <a:spcBef>
                          <a:spcPts val="0"/>
                        </a:spcBef>
                        <a:spcAft>
                          <a:spcPts val="0"/>
                        </a:spcAft>
                      </a:pPr>
                      <a:r>
                        <a:rPr lang="zh-CN" altLang="en-US" sz="1400" b="0" spc="120">
                          <a:solidFill>
                            <a:srgbClr val="3D557F"/>
                          </a:solidFill>
                          <a:latin typeface="微软雅黑" panose="020B0503020204020204" charset="-122"/>
                          <a:ea typeface="微软雅黑" panose="020B0503020204020204" charset="-122"/>
                        </a:rPr>
                        <a:t>2018年6月A轮</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w="6350">
                      <a:solidFill>
                        <a:srgbClr val="3D557F"/>
                      </a:solidFill>
                      <a:prstDash val="dash"/>
                    </a:lnL>
                    <a:lnR w="6350">
                      <a:solidFill>
                        <a:srgbClr val="3D557F"/>
                      </a:solidFill>
                      <a:prstDash val="dash"/>
                    </a:lnR>
                    <a:lnT w="6350">
                      <a:solidFill>
                        <a:srgbClr val="3D557F"/>
                      </a:solidFill>
                      <a:prstDash val="dash"/>
                    </a:lnT>
                    <a:lnB w="6350">
                      <a:solidFill>
                        <a:srgbClr val="3D557F"/>
                      </a:solidFill>
                      <a:prstDash val="dash"/>
                    </a:lnB>
                    <a:lnTlToBr w="12700" cmpd="sng">
                      <a:noFill/>
                      <a:prstDash val="solid"/>
                    </a:lnTlToBr>
                    <a:lnBlToTr w="12700" cmpd="sng">
                      <a:noFill/>
                      <a:prstDash val="solid"/>
                    </a:lnBlToTr>
                    <a:solidFill>
                      <a:srgbClr val="FFFFFF"/>
                    </a:solidFill>
                  </a:tcPr>
                </a:tc>
                <a:tc>
                  <a:txBody>
                    <a:bodyPr/>
                    <a:p>
                      <a:pPr indent="0" algn="ctr">
                        <a:lnSpc>
                          <a:spcPct val="120000"/>
                        </a:lnSpc>
                        <a:spcBef>
                          <a:spcPts val="0"/>
                        </a:spcBef>
                        <a:spcAft>
                          <a:spcPts val="0"/>
                        </a:spcAft>
                      </a:pPr>
                      <a:r>
                        <a:rPr lang="zh-CN" altLang="en-US" sz="1400" b="0" spc="120">
                          <a:solidFill>
                            <a:srgbClr val="3D557F"/>
                          </a:solidFill>
                          <a:latin typeface="微软雅黑" panose="020B0503020204020204" charset="-122"/>
                          <a:ea typeface="微软雅黑" panose="020B0503020204020204" charset="-122"/>
                        </a:rPr>
                        <a:t>10.5亿元</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w="6350">
                      <a:solidFill>
                        <a:srgbClr val="3D557F"/>
                      </a:solidFill>
                      <a:prstDash val="dash"/>
                    </a:lnL>
                    <a:lnR>
                      <a:noFill/>
                    </a:lnR>
                    <a:lnT w="6350">
                      <a:solidFill>
                        <a:srgbClr val="3D557F"/>
                      </a:solidFill>
                      <a:prstDash val="dash"/>
                    </a:lnT>
                    <a:lnB w="6350">
                      <a:solidFill>
                        <a:srgbClr val="3D557F"/>
                      </a:solidFill>
                      <a:prstDash val="dash"/>
                    </a:lnB>
                    <a:lnTlToBr w="12700" cmpd="sng">
                      <a:noFill/>
                      <a:prstDash val="solid"/>
                    </a:lnTlToBr>
                    <a:lnBlToTr w="12700" cmpd="sng">
                      <a:noFill/>
                      <a:prstDash val="solid"/>
                    </a:lnBlToTr>
                    <a:solidFill>
                      <a:srgbClr val="FFFFFF"/>
                    </a:solidFill>
                  </a:tcPr>
                </a:tc>
              </a:tr>
              <a:tr h="389255">
                <a:tc vMerge="1">
                  <a:tcPr marL="177800" marR="177800" marT="66675" marB="66675" anchor="ctr">
                    <a:lnL>
                      <a:noFill/>
                    </a:lnL>
                    <a:lnR w="6350">
                      <a:solidFill>
                        <a:srgbClr val="3D557F"/>
                      </a:solidFill>
                      <a:prstDash val="dash"/>
                    </a:lnR>
                    <a:lnT w="3175">
                      <a:solidFill>
                        <a:srgbClr val="144D73"/>
                      </a:solidFill>
                      <a:prstDash val="dot"/>
                    </a:lnT>
                    <a:lnB w="6350">
                      <a:solidFill>
                        <a:srgbClr val="3D557F"/>
                      </a:solidFill>
                      <a:prstDash val="dash"/>
                    </a:lnB>
                    <a:lnTlToBr w="12700" cmpd="sng">
                      <a:noFill/>
                      <a:prstDash val="solid"/>
                    </a:lnTlToBr>
                    <a:lnBlToTr w="12700" cmpd="sng">
                      <a:noFill/>
                      <a:prstDash val="solid"/>
                    </a:lnBlToTr>
                    <a:solidFill>
                      <a:srgbClr val="F2F2F2"/>
                    </a:solidFill>
                  </a:tcPr>
                </a:tc>
                <a:tc>
                  <a:txBody>
                    <a:bodyPr/>
                    <a:p>
                      <a:pPr indent="0" algn="ctr">
                        <a:lnSpc>
                          <a:spcPct val="120000"/>
                        </a:lnSpc>
                        <a:spcBef>
                          <a:spcPts val="0"/>
                        </a:spcBef>
                        <a:spcAft>
                          <a:spcPts val="0"/>
                        </a:spcAft>
                        <a:buNone/>
                      </a:pPr>
                      <a:r>
                        <a:rPr lang="zh-CN" altLang="en-US" sz="1400" b="0" spc="120">
                          <a:solidFill>
                            <a:srgbClr val="3D557F"/>
                          </a:solidFill>
                          <a:latin typeface="微软雅黑" panose="020B0503020204020204" charset="-122"/>
                          <a:ea typeface="微软雅黑" panose="020B0503020204020204" charset="-122"/>
                        </a:rPr>
                        <a:t>2018年10月战略投资</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w="6350">
                      <a:solidFill>
                        <a:srgbClr val="3D557F"/>
                      </a:solidFill>
                      <a:prstDash val="dash"/>
                    </a:lnL>
                    <a:lnR w="6350">
                      <a:solidFill>
                        <a:srgbClr val="3D557F"/>
                      </a:solidFill>
                      <a:prstDash val="dash"/>
                    </a:lnR>
                    <a:lnT w="6350">
                      <a:solidFill>
                        <a:srgbClr val="3D557F"/>
                      </a:solidFill>
                      <a:prstDash val="dash"/>
                    </a:lnT>
                    <a:lnB w="6350">
                      <a:solidFill>
                        <a:srgbClr val="3D557F"/>
                      </a:solidFill>
                      <a:prstDash val="dash"/>
                    </a:lnB>
                    <a:lnTlToBr w="12700" cmpd="sng">
                      <a:noFill/>
                      <a:prstDash val="solid"/>
                    </a:lnTlToBr>
                    <a:lnBlToTr w="12700" cmpd="sng">
                      <a:noFill/>
                      <a:prstDash val="solid"/>
                    </a:lnBlToTr>
                    <a:solidFill>
                      <a:srgbClr val="FFFFFF"/>
                    </a:solidFill>
                  </a:tcPr>
                </a:tc>
                <a:tc>
                  <a:txBody>
                    <a:bodyPr/>
                    <a:p>
                      <a:pPr indent="0" algn="ctr">
                        <a:lnSpc>
                          <a:spcPct val="120000"/>
                        </a:lnSpc>
                        <a:spcBef>
                          <a:spcPts val="0"/>
                        </a:spcBef>
                        <a:spcAft>
                          <a:spcPts val="0"/>
                        </a:spcAft>
                        <a:buNone/>
                      </a:pPr>
                      <a:r>
                        <a:rPr lang="zh-CN" altLang="en-US" sz="1400" b="0" spc="120">
                          <a:solidFill>
                            <a:srgbClr val="3D557F"/>
                          </a:solidFill>
                          <a:latin typeface="微软雅黑" panose="020B0503020204020204" charset="-122"/>
                          <a:ea typeface="微软雅黑" panose="020B0503020204020204" charset="-122"/>
                        </a:rPr>
                        <a:t>1.5亿元</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w="6350">
                      <a:solidFill>
                        <a:srgbClr val="3D557F"/>
                      </a:solidFill>
                      <a:prstDash val="dash"/>
                    </a:lnL>
                    <a:lnR>
                      <a:noFill/>
                    </a:lnR>
                    <a:lnT w="6350">
                      <a:solidFill>
                        <a:srgbClr val="3D557F"/>
                      </a:solidFill>
                      <a:prstDash val="dash"/>
                    </a:lnT>
                    <a:lnB w="6350">
                      <a:solidFill>
                        <a:srgbClr val="3D557F"/>
                      </a:solidFill>
                      <a:prstDash val="dash"/>
                    </a:lnB>
                    <a:lnTlToBr w="12700" cmpd="sng">
                      <a:noFill/>
                      <a:prstDash val="solid"/>
                    </a:lnTlToBr>
                    <a:lnBlToTr w="12700" cmpd="sng">
                      <a:noFill/>
                      <a:prstDash val="solid"/>
                    </a:lnBlToTr>
                    <a:solidFill>
                      <a:srgbClr val="FFFFFF"/>
                    </a:solidFill>
                  </a:tcPr>
                </a:tc>
              </a:tr>
              <a:tr h="389255">
                <a:tc>
                  <a:txBody>
                    <a:bodyPr/>
                    <a:p>
                      <a:pPr indent="0" algn="ctr">
                        <a:lnSpc>
                          <a:spcPct val="120000"/>
                        </a:lnSpc>
                        <a:spcBef>
                          <a:spcPts val="0"/>
                        </a:spcBef>
                        <a:spcAft>
                          <a:spcPts val="0"/>
                        </a:spcAft>
                      </a:pPr>
                      <a:r>
                        <a:rPr lang="zh-CN" altLang="en-US" sz="1400" b="0" spc="120">
                          <a:solidFill>
                            <a:srgbClr val="3D557F"/>
                          </a:solidFill>
                          <a:latin typeface="微软雅黑" panose="020B0503020204020204" charset="-122"/>
                          <a:ea typeface="微软雅黑" panose="020B0503020204020204" charset="-122"/>
                        </a:rPr>
                        <a:t>回收宝</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a:noFill/>
                    </a:lnL>
                    <a:lnR w="6350">
                      <a:solidFill>
                        <a:srgbClr val="3D557F"/>
                      </a:solidFill>
                      <a:prstDash val="dash"/>
                    </a:lnR>
                    <a:lnT w="6350">
                      <a:solidFill>
                        <a:srgbClr val="3D557F"/>
                      </a:solidFill>
                      <a:prstDash val="dash"/>
                    </a:lnT>
                    <a:lnB w="19050">
                      <a:solidFill>
                        <a:srgbClr val="3D557F"/>
                      </a:solidFill>
                      <a:prstDash val="solid"/>
                    </a:lnB>
                    <a:lnTlToBr w="12700" cmpd="sng">
                      <a:noFill/>
                      <a:prstDash val="solid"/>
                    </a:lnTlToBr>
                    <a:lnBlToTr w="12700" cmpd="sng">
                      <a:noFill/>
                      <a:prstDash val="solid"/>
                    </a:lnBlToTr>
                    <a:solidFill>
                      <a:srgbClr val="FFFFFF"/>
                    </a:solidFill>
                  </a:tcPr>
                </a:tc>
                <a:tc>
                  <a:txBody>
                    <a:bodyPr/>
                    <a:p>
                      <a:pPr indent="0" algn="ctr">
                        <a:lnSpc>
                          <a:spcPct val="120000"/>
                        </a:lnSpc>
                        <a:spcBef>
                          <a:spcPts val="0"/>
                        </a:spcBef>
                        <a:spcAft>
                          <a:spcPts val="0"/>
                        </a:spcAft>
                      </a:pPr>
                      <a:r>
                        <a:rPr lang="zh-CN" altLang="en-US" sz="1400" b="0" spc="120">
                          <a:solidFill>
                            <a:srgbClr val="3D557F"/>
                          </a:solidFill>
                          <a:latin typeface="微软雅黑" panose="020B0503020204020204" charset="-122"/>
                          <a:ea typeface="微软雅黑" panose="020B0503020204020204" charset="-122"/>
                        </a:rPr>
                        <a:t>2016年5月A轮</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w="6350">
                      <a:solidFill>
                        <a:srgbClr val="3D557F"/>
                      </a:solidFill>
                      <a:prstDash val="dash"/>
                    </a:lnL>
                    <a:lnR w="6350">
                      <a:solidFill>
                        <a:srgbClr val="3D557F"/>
                      </a:solidFill>
                      <a:prstDash val="dash"/>
                    </a:lnR>
                    <a:lnT w="6350">
                      <a:solidFill>
                        <a:srgbClr val="3D557F"/>
                      </a:solidFill>
                      <a:prstDash val="dash"/>
                    </a:lnT>
                    <a:lnB w="19050">
                      <a:solidFill>
                        <a:srgbClr val="3D557F"/>
                      </a:solidFill>
                      <a:prstDash val="solid"/>
                    </a:lnB>
                    <a:lnTlToBr w="12700" cmpd="sng">
                      <a:noFill/>
                      <a:prstDash val="solid"/>
                    </a:lnTlToBr>
                    <a:lnBlToTr w="12700" cmpd="sng">
                      <a:noFill/>
                      <a:prstDash val="solid"/>
                    </a:lnBlToTr>
                    <a:solidFill>
                      <a:srgbClr val="FFFFFF"/>
                    </a:solidFill>
                  </a:tcPr>
                </a:tc>
                <a:tc>
                  <a:txBody>
                    <a:bodyPr/>
                    <a:p>
                      <a:pPr indent="0" algn="ctr">
                        <a:lnSpc>
                          <a:spcPct val="120000"/>
                        </a:lnSpc>
                        <a:spcBef>
                          <a:spcPts val="0"/>
                        </a:spcBef>
                        <a:spcAft>
                          <a:spcPts val="0"/>
                        </a:spcAft>
                      </a:pPr>
                      <a:r>
                        <a:rPr lang="zh-CN" altLang="en-US" sz="1400" b="0" spc="120">
                          <a:solidFill>
                            <a:srgbClr val="3D557F"/>
                          </a:solidFill>
                          <a:latin typeface="微软雅黑" panose="020B0503020204020204" charset="-122"/>
                          <a:ea typeface="微软雅黑" panose="020B0503020204020204" charset="-122"/>
                        </a:rPr>
                        <a:t>1亿元</a:t>
                      </a:r>
                      <a:endParaRPr lang="zh-CN" altLang="en-US" sz="1400" b="0" spc="120">
                        <a:solidFill>
                          <a:srgbClr val="3D557F"/>
                        </a:solidFill>
                        <a:latin typeface="微软雅黑" panose="020B0503020204020204" charset="-122"/>
                        <a:ea typeface="微软雅黑" panose="020B0503020204020204" charset="-122"/>
                      </a:endParaRPr>
                    </a:p>
                  </a:txBody>
                  <a:tcPr marL="177800" marR="177800" marT="66675" marB="66675" anchor="ctr">
                    <a:lnL w="6350">
                      <a:solidFill>
                        <a:srgbClr val="3D557F"/>
                      </a:solidFill>
                      <a:prstDash val="dash"/>
                    </a:lnL>
                    <a:lnR>
                      <a:noFill/>
                    </a:lnR>
                    <a:lnT w="6350">
                      <a:solidFill>
                        <a:srgbClr val="3D557F"/>
                      </a:solidFill>
                      <a:prstDash val="dash"/>
                    </a:lnT>
                    <a:lnB w="19050">
                      <a:solidFill>
                        <a:srgbClr val="3D557F"/>
                      </a:solidFill>
                      <a:prstDash val="solid"/>
                    </a:lnB>
                    <a:lnTlToBr w="12700" cmpd="sng">
                      <a:noFill/>
                      <a:prstDash val="solid"/>
                    </a:lnTlToBr>
                    <a:lnBlToTr w="12700" cmpd="sng">
                      <a:noFill/>
                      <a:prstDash val="solid"/>
                    </a:lnBlToTr>
                    <a:solidFill>
                      <a:srgbClr val="FFFFFF"/>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E46F">
            <a:alpha val="92000"/>
          </a:srgbClr>
        </a:solidFill>
        <a:effectLst/>
      </p:bgPr>
    </p:bg>
    <p:spTree>
      <p:nvGrpSpPr>
        <p:cNvPr id="1" name=""/>
        <p:cNvGrpSpPr/>
        <p:nvPr/>
      </p:nvGrpSpPr>
      <p:grpSpPr>
        <a:xfrm>
          <a:off x="0" y="0"/>
          <a:ext cx="0" cy="0"/>
          <a:chOff x="0" y="0"/>
          <a:chExt cx="0" cy="0"/>
        </a:xfrm>
      </p:grpSpPr>
      <p:sp>
        <p:nvSpPr>
          <p:cNvPr id="8" name="矩形 7"/>
          <p:cNvSpPr/>
          <p:nvPr/>
        </p:nvSpPr>
        <p:spPr>
          <a:xfrm>
            <a:off x="545910" y="641445"/>
            <a:ext cx="10972800" cy="5677469"/>
          </a:xfrm>
          <a:prstGeom prst="rect">
            <a:avLst/>
          </a:prstGeom>
          <a:solidFill>
            <a:schemeClr val="bg1"/>
          </a:solidFill>
          <a:ln>
            <a:solidFill>
              <a:schemeClr val="bg1"/>
            </a:solid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清刻本悦宋简体" panose="02000000000000000000" charset="-122"/>
              <a:ea typeface="方正清刻本悦宋简体" panose="02000000000000000000" charset="-122"/>
            </a:endParaRPr>
          </a:p>
        </p:txBody>
      </p:sp>
      <p:sp>
        <p:nvSpPr>
          <p:cNvPr id="9" name="圆角矩形 8"/>
          <p:cNvSpPr/>
          <p:nvPr/>
        </p:nvSpPr>
        <p:spPr>
          <a:xfrm>
            <a:off x="862965" y="914400"/>
            <a:ext cx="1884045" cy="409575"/>
          </a:xfrm>
          <a:prstGeom prst="roundRect">
            <a:avLst>
              <a:gd name="adj" fmla="val 50000"/>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grpSp>
        <p:nvGrpSpPr>
          <p:cNvPr id="15" name="组合 14"/>
          <p:cNvGrpSpPr/>
          <p:nvPr/>
        </p:nvGrpSpPr>
        <p:grpSpPr>
          <a:xfrm>
            <a:off x="914400" y="895350"/>
            <a:ext cx="1832610" cy="460375"/>
            <a:chOff x="1440" y="1410"/>
            <a:chExt cx="2886" cy="725"/>
          </a:xfrm>
        </p:grpSpPr>
        <p:sp>
          <p:nvSpPr>
            <p:cNvPr id="10" name="椭圆 9"/>
            <p:cNvSpPr/>
            <p:nvPr/>
          </p:nvSpPr>
          <p:spPr>
            <a:xfrm>
              <a:off x="1440" y="1526"/>
              <a:ext cx="494" cy="494"/>
            </a:xfrm>
            <a:prstGeom prst="ellipse">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2" name="矩形 1"/>
            <p:cNvSpPr/>
            <p:nvPr/>
          </p:nvSpPr>
          <p:spPr>
            <a:xfrm>
              <a:off x="2011" y="1410"/>
              <a:ext cx="2315" cy="725"/>
            </a:xfrm>
            <a:prstGeom prst="rect">
              <a:avLst/>
            </a:prstGeom>
          </p:spPr>
          <p:txBody>
            <a:bodyPr wrap="square">
              <a:spAutoFit/>
            </a:bodyPr>
            <a:lstStyle/>
            <a:p>
              <a:r>
                <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rPr>
                <a:t>项目</a:t>
              </a:r>
              <a:r>
                <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rPr>
                <a:t>愿景</a:t>
              </a:r>
              <a:endPar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endParaRPr>
            </a:p>
          </p:txBody>
        </p:sp>
      </p:grpSp>
      <p:pic>
        <p:nvPicPr>
          <p:cNvPr id="3" name="图片 2" descr="废链宝Logo"/>
          <p:cNvPicPr>
            <a:picLocks noChangeAspect="1"/>
          </p:cNvPicPr>
          <p:nvPr/>
        </p:nvPicPr>
        <p:blipFill>
          <a:blip r:embed="rId1"/>
          <a:stretch>
            <a:fillRect/>
          </a:stretch>
        </p:blipFill>
        <p:spPr>
          <a:xfrm>
            <a:off x="4474210" y="1868170"/>
            <a:ext cx="3116580" cy="3121660"/>
          </a:xfrm>
          <a:prstGeom prst="rect">
            <a:avLst/>
          </a:prstGeom>
          <a:effectLst>
            <a:outerShdw blurRad="50800" dist="38100" dir="5400000" algn="t" rotWithShape="0">
              <a:srgbClr val="F3D162">
                <a:alpha val="40000"/>
              </a:srgbClr>
            </a:outerShdw>
          </a:effectLst>
        </p:spPr>
      </p:pic>
      <p:sp>
        <p:nvSpPr>
          <p:cNvPr id="4" name="矩形 3"/>
          <p:cNvSpPr/>
          <p:nvPr/>
        </p:nvSpPr>
        <p:spPr>
          <a:xfrm>
            <a:off x="4264660" y="1652270"/>
            <a:ext cx="3535680" cy="3546475"/>
          </a:xfrm>
          <a:prstGeom prst="rect">
            <a:avLst/>
          </a:prstGeom>
          <a:noFill/>
          <a:ln w="25400" cmpd="dbl">
            <a:solidFill>
              <a:srgbClr val="F3D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方正清刻本悦宋简体" panose="02000000000000000000" charset="-122"/>
              <a:ea typeface="方正清刻本悦宋简体" panose="02000000000000000000" charset="-122"/>
            </a:endParaRPr>
          </a:p>
        </p:txBody>
      </p:sp>
      <p:sp>
        <p:nvSpPr>
          <p:cNvPr id="5" name="文本框 4"/>
          <p:cNvSpPr txBox="1"/>
          <p:nvPr/>
        </p:nvSpPr>
        <p:spPr>
          <a:xfrm>
            <a:off x="4331970" y="5458460"/>
            <a:ext cx="3401060" cy="368300"/>
          </a:xfrm>
          <a:prstGeom prst="rect">
            <a:avLst/>
          </a:prstGeom>
          <a:noFill/>
        </p:spPr>
        <p:txBody>
          <a:bodyPr wrap="none" rtlCol="0" anchor="t">
            <a:spAutoFit/>
          </a:bodyPr>
          <a:p>
            <a:r>
              <a:rPr lang="zh-CN" altLang="en-US" b="1" dirty="0" smtClean="0">
                <a:solidFill>
                  <a:schemeClr val="tx1">
                    <a:lumMod val="50000"/>
                    <a:lumOff val="50000"/>
                  </a:schemeClr>
                </a:solidFill>
                <a:latin typeface="方正清刻本悦宋简体" panose="02000000000000000000" charset="-122"/>
                <a:ea typeface="方正清刻本悦宋简体" panose="02000000000000000000" charset="-122"/>
                <a:sym typeface="+mn-ea"/>
              </a:rPr>
              <a:t>弘扬善度，利政便民，造福大众</a:t>
            </a:r>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alpha val="92000"/>
          </a:schemeClr>
        </a:solidFill>
        <a:effectLst/>
      </p:bgPr>
    </p:bg>
    <p:spTree>
      <p:nvGrpSpPr>
        <p:cNvPr id="1" name=""/>
        <p:cNvGrpSpPr/>
        <p:nvPr/>
      </p:nvGrpSpPr>
      <p:grpSpPr>
        <a:xfrm>
          <a:off x="0" y="0"/>
          <a:ext cx="0" cy="0"/>
          <a:chOff x="0" y="0"/>
          <a:chExt cx="0" cy="0"/>
        </a:xfrm>
      </p:grpSpPr>
      <p:sp>
        <p:nvSpPr>
          <p:cNvPr id="8" name="矩形 7"/>
          <p:cNvSpPr/>
          <p:nvPr/>
        </p:nvSpPr>
        <p:spPr>
          <a:xfrm>
            <a:off x="545910" y="641445"/>
            <a:ext cx="10972800" cy="5677469"/>
          </a:xfrm>
          <a:prstGeom prst="rect">
            <a:avLst/>
          </a:prstGeom>
          <a:solidFill>
            <a:schemeClr val="bg1"/>
          </a:solidFill>
          <a:ln>
            <a:solidFill>
              <a:schemeClr val="bg1"/>
            </a:solidFill>
          </a:ln>
          <a:effectLst>
            <a:outerShdw blurRad="469900" sx="102000" sy="102000" algn="ctr" rotWithShape="0">
              <a:schemeClr val="accent3">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清刻本悦宋简体" panose="02000000000000000000" charset="-122"/>
              <a:ea typeface="方正清刻本悦宋简体" panose="02000000000000000000" charset="-122"/>
            </a:endParaRPr>
          </a:p>
        </p:txBody>
      </p:sp>
      <p:pic>
        <p:nvPicPr>
          <p:cNvPr id="3" name="图片 2" descr="废链宝Logo"/>
          <p:cNvPicPr>
            <a:picLocks noChangeAspect="1"/>
          </p:cNvPicPr>
          <p:nvPr/>
        </p:nvPicPr>
        <p:blipFill>
          <a:blip r:embed="rId1"/>
          <a:stretch>
            <a:fillRect/>
          </a:stretch>
        </p:blipFill>
        <p:spPr>
          <a:xfrm>
            <a:off x="522605" y="629920"/>
            <a:ext cx="5707380" cy="5718175"/>
          </a:xfrm>
          <a:prstGeom prst="rect">
            <a:avLst/>
          </a:prstGeom>
          <a:effectLst>
            <a:outerShdw blurRad="50800" dist="38100" dir="5400000" algn="t" rotWithShape="0">
              <a:srgbClr val="F3D162">
                <a:alpha val="40000"/>
              </a:srgbClr>
            </a:outerShdw>
          </a:effectLst>
        </p:spPr>
      </p:pic>
      <p:sp>
        <p:nvSpPr>
          <p:cNvPr id="6" name="文本框 5"/>
          <p:cNvSpPr txBox="1"/>
          <p:nvPr/>
        </p:nvSpPr>
        <p:spPr>
          <a:xfrm>
            <a:off x="6574155" y="2614295"/>
            <a:ext cx="4318000" cy="1445260"/>
          </a:xfrm>
          <a:prstGeom prst="rect">
            <a:avLst/>
          </a:prstGeom>
          <a:noFill/>
        </p:spPr>
        <p:txBody>
          <a:bodyPr wrap="square" rtlCol="0">
            <a:spAutoFit/>
          </a:bodyPr>
          <a:p>
            <a:pPr algn="ctr"/>
            <a:r>
              <a:rPr lang="en-US" altLang="zh-CN" sz="8800">
                <a:solidFill>
                  <a:schemeClr val="tx1">
                    <a:lumMod val="75000"/>
                    <a:lumOff val="25000"/>
                  </a:schemeClr>
                </a:solidFill>
                <a:latin typeface="方正清刻本悦宋简体" panose="02000000000000000000" charset="-122"/>
                <a:ea typeface="方正清刻本悦宋简体" panose="02000000000000000000" charset="-122"/>
              </a:rPr>
              <a:t>THANKS</a:t>
            </a:r>
            <a:endParaRPr lang="en-US" altLang="zh-CN" sz="8800">
              <a:solidFill>
                <a:schemeClr val="tx1">
                  <a:lumMod val="75000"/>
                  <a:lumOff val="25000"/>
                </a:schemeClr>
              </a:solidFill>
              <a:latin typeface="方正清刻本悦宋简体" panose="02000000000000000000" charset="-122"/>
              <a:ea typeface="方正清刻本悦宋简体" panose="02000000000000000000"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46F">
            <a:alpha val="92000"/>
          </a:srgbClr>
        </a:solidFill>
        <a:effectLst/>
      </p:bgPr>
    </p:bg>
    <p:spTree>
      <p:nvGrpSpPr>
        <p:cNvPr id="1" name=""/>
        <p:cNvGrpSpPr/>
        <p:nvPr/>
      </p:nvGrpSpPr>
      <p:grpSpPr>
        <a:xfrm>
          <a:off x="0" y="0"/>
          <a:ext cx="0" cy="0"/>
          <a:chOff x="0" y="0"/>
          <a:chExt cx="0" cy="0"/>
        </a:xfrm>
      </p:grpSpPr>
      <p:sp>
        <p:nvSpPr>
          <p:cNvPr id="8" name="矩形 7"/>
          <p:cNvSpPr/>
          <p:nvPr/>
        </p:nvSpPr>
        <p:spPr>
          <a:xfrm>
            <a:off x="545910" y="641445"/>
            <a:ext cx="10972800" cy="5677469"/>
          </a:xfrm>
          <a:prstGeom prst="rect">
            <a:avLst/>
          </a:prstGeom>
          <a:solidFill>
            <a:schemeClr val="bg1"/>
          </a:solidFill>
          <a:ln>
            <a:solidFill>
              <a:schemeClr val="bg1"/>
            </a:solid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清刻本悦宋简体" panose="02000000000000000000" charset="-122"/>
              <a:ea typeface="方正清刻本悦宋简体" panose="02000000000000000000" charset="-122"/>
            </a:endParaRPr>
          </a:p>
        </p:txBody>
      </p:sp>
      <p:grpSp>
        <p:nvGrpSpPr>
          <p:cNvPr id="25" name="组合 24"/>
          <p:cNvGrpSpPr/>
          <p:nvPr/>
        </p:nvGrpSpPr>
        <p:grpSpPr>
          <a:xfrm>
            <a:off x="862965" y="895350"/>
            <a:ext cx="3261360" cy="459740"/>
            <a:chOff x="1359" y="1410"/>
            <a:chExt cx="5136" cy="724"/>
          </a:xfrm>
        </p:grpSpPr>
        <p:sp>
          <p:nvSpPr>
            <p:cNvPr id="9" name="圆角矩形 8"/>
            <p:cNvSpPr/>
            <p:nvPr/>
          </p:nvSpPr>
          <p:spPr>
            <a:xfrm>
              <a:off x="1359" y="1440"/>
              <a:ext cx="4822" cy="645"/>
            </a:xfrm>
            <a:prstGeom prst="roundRect">
              <a:avLst>
                <a:gd name="adj" fmla="val 50000"/>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10" name="椭圆 9"/>
            <p:cNvSpPr/>
            <p:nvPr/>
          </p:nvSpPr>
          <p:spPr>
            <a:xfrm>
              <a:off x="1440" y="1526"/>
              <a:ext cx="494" cy="494"/>
            </a:xfrm>
            <a:prstGeom prst="ellipse">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2" name="矩形 1"/>
            <p:cNvSpPr/>
            <p:nvPr/>
          </p:nvSpPr>
          <p:spPr>
            <a:xfrm>
              <a:off x="2011" y="1410"/>
              <a:ext cx="4485" cy="725"/>
            </a:xfrm>
            <a:prstGeom prst="rect">
              <a:avLst/>
            </a:prstGeom>
          </p:spPr>
          <p:txBody>
            <a:bodyPr wrap="square">
              <a:spAutoFit/>
            </a:bodyPr>
            <a:lstStyle/>
            <a:p>
              <a:r>
                <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rPr>
                <a:t>一、队伍作品简介</a:t>
              </a:r>
              <a:endPar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endParaRPr>
            </a:p>
          </p:txBody>
        </p:sp>
      </p:grpSp>
      <p:cxnSp>
        <p:nvCxnSpPr>
          <p:cNvPr id="64" name="直接连接符 63"/>
          <p:cNvCxnSpPr/>
          <p:nvPr/>
        </p:nvCxnSpPr>
        <p:spPr>
          <a:xfrm>
            <a:off x="6055677" y="2047371"/>
            <a:ext cx="0" cy="367124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862965" y="1575435"/>
            <a:ext cx="4472940" cy="4479290"/>
            <a:chOff x="1359" y="2481"/>
            <a:chExt cx="7044" cy="7054"/>
          </a:xfrm>
        </p:grpSpPr>
        <p:sp>
          <p:nvSpPr>
            <p:cNvPr id="31" name="矩形 30"/>
            <p:cNvSpPr/>
            <p:nvPr/>
          </p:nvSpPr>
          <p:spPr>
            <a:xfrm>
              <a:off x="1359" y="2481"/>
              <a:ext cx="7044" cy="7055"/>
            </a:xfrm>
            <a:prstGeom prst="rect">
              <a:avLst/>
            </a:prstGeom>
            <a:noFill/>
            <a:ln w="25400" cmpd="dbl">
              <a:solidFill>
                <a:srgbClr val="F3D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方正清刻本悦宋简体" panose="02000000000000000000" charset="-122"/>
                <a:ea typeface="方正清刻本悦宋简体" panose="02000000000000000000" charset="-122"/>
              </a:endParaRPr>
            </a:p>
          </p:txBody>
        </p:sp>
        <p:grpSp>
          <p:nvGrpSpPr>
            <p:cNvPr id="27" name="组合 26"/>
            <p:cNvGrpSpPr/>
            <p:nvPr/>
          </p:nvGrpSpPr>
          <p:grpSpPr>
            <a:xfrm>
              <a:off x="1880" y="2927"/>
              <a:ext cx="5890" cy="6116"/>
              <a:chOff x="1880" y="2927"/>
              <a:chExt cx="5890" cy="6116"/>
            </a:xfrm>
          </p:grpSpPr>
          <p:grpSp>
            <p:nvGrpSpPr>
              <p:cNvPr id="29" name="组合 28"/>
              <p:cNvGrpSpPr/>
              <p:nvPr/>
            </p:nvGrpSpPr>
            <p:grpSpPr>
              <a:xfrm rot="0">
                <a:off x="1880" y="2927"/>
                <a:ext cx="5891" cy="6116"/>
                <a:chOff x="2708" y="3460"/>
                <a:chExt cx="5051" cy="5244"/>
              </a:xfrm>
            </p:grpSpPr>
            <p:sp>
              <p:nvSpPr>
                <p:cNvPr id="32" name="矩形 31"/>
                <p:cNvSpPr/>
                <p:nvPr/>
              </p:nvSpPr>
              <p:spPr>
                <a:xfrm>
                  <a:off x="2708" y="3460"/>
                  <a:ext cx="5051" cy="5244"/>
                </a:xfrm>
                <a:prstGeom prst="rect">
                  <a:avLst/>
                </a:prstGeom>
                <a:solidFill>
                  <a:schemeClr val="bg1"/>
                </a:solidFill>
                <a:ln>
                  <a:solidFill>
                    <a:schemeClr val="accent3">
                      <a:lumMod val="40000"/>
                      <a:lumOff val="60000"/>
                    </a:schemeClr>
                  </a:solidFill>
                </a:ln>
                <a:effectLst>
                  <a:outerShdw blurRad="63500" sx="102000" sy="102000" algn="ctr" rotWithShape="0">
                    <a:schemeClr val="accent3">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方正清刻本悦宋简体" panose="02000000000000000000" charset="-122"/>
                    <a:ea typeface="方正清刻本悦宋简体" panose="02000000000000000000" charset="-122"/>
                  </a:endParaRPr>
                </a:p>
              </p:txBody>
            </p:sp>
            <p:sp>
              <p:nvSpPr>
                <p:cNvPr id="36" name="文本框 35"/>
                <p:cNvSpPr txBox="1"/>
                <p:nvPr/>
              </p:nvSpPr>
              <p:spPr>
                <a:xfrm>
                  <a:off x="3794" y="4073"/>
                  <a:ext cx="2876" cy="788"/>
                </a:xfrm>
                <a:prstGeom prst="rect">
                  <a:avLst/>
                </a:prstGeom>
                <a:noFill/>
              </p:spPr>
              <p:txBody>
                <a:bodyPr wrap="square" rtlCol="0">
                  <a:spAutoFit/>
                </a:bodyPr>
                <a:p>
                  <a:pPr algn="ctr"/>
                  <a:r>
                    <a:rPr lang="zh-CN" altLang="en-US" sz="3200" dirty="0" smtClean="0">
                      <a:solidFill>
                        <a:schemeClr val="tx1">
                          <a:lumMod val="75000"/>
                          <a:lumOff val="25000"/>
                        </a:schemeClr>
                      </a:solidFill>
                      <a:latin typeface="方正清刻本悦宋简体" panose="02000000000000000000" charset="-122"/>
                      <a:ea typeface="方正清刻本悦宋简体" panose="02000000000000000000" charset="-122"/>
                    </a:rPr>
                    <a:t>废链宝</a:t>
                  </a:r>
                  <a:endParaRPr lang="zh-CN" altLang="en-US" sz="3200" dirty="0" smtClean="0">
                    <a:solidFill>
                      <a:schemeClr val="tx1">
                        <a:lumMod val="75000"/>
                        <a:lumOff val="25000"/>
                      </a:schemeClr>
                    </a:solidFill>
                    <a:latin typeface="方正清刻本悦宋简体" panose="02000000000000000000" charset="-122"/>
                    <a:ea typeface="方正清刻本悦宋简体" panose="02000000000000000000" charset="-122"/>
                  </a:endParaRPr>
                </a:p>
              </p:txBody>
            </p:sp>
            <p:sp>
              <p:nvSpPr>
                <p:cNvPr id="38" name="矩形 37"/>
                <p:cNvSpPr/>
                <p:nvPr/>
              </p:nvSpPr>
              <p:spPr>
                <a:xfrm>
                  <a:off x="2963" y="6040"/>
                  <a:ext cx="4540" cy="2494"/>
                </a:xfrm>
                <a:prstGeom prst="rect">
                  <a:avLst/>
                </a:prstGeom>
              </p:spPr>
              <p:txBody>
                <a:bodyPr wrap="square">
                  <a:spAutoFit/>
                </a:bodyPr>
                <a:p>
                  <a:pPr lvl="0" algn="just">
                    <a:lnSpc>
                      <a:spcPct val="150000"/>
                    </a:lnSpc>
                  </a:pPr>
                  <a:r>
                    <a:rPr lang="zh-CN" altLang="en-US" sz="1100" dirty="0" smtClean="0">
                      <a:solidFill>
                        <a:schemeClr val="tx1">
                          <a:lumMod val="50000"/>
                          <a:lumOff val="50000"/>
                        </a:schemeClr>
                      </a:solidFill>
                      <a:latin typeface="方正清刻本悦宋简体" panose="02000000000000000000" charset="-122"/>
                      <a:ea typeface="方正清刻本悦宋简体" panose="02000000000000000000" charset="-122"/>
                      <a:sym typeface="+mn-ea"/>
                    </a:rPr>
                    <a:t>本作品旨在通过区块链构建再生资源产业服务平台，配合积分激励、智能税收、透明赞助、订单追溯、监督审计等链上机制健全活化传统再生资源回收市场，调动广大人民群众的环保积极性，实现政企民对环保事业的多方监督，三元共治，优化传统循环经济产业结构，降本增效，形成全民环保新范式。</a:t>
                  </a:r>
                  <a:r>
                    <a:rPr lang="zh-CN" altLang="en-US" sz="1100" b="1" dirty="0" smtClean="0">
                      <a:solidFill>
                        <a:schemeClr val="tx1">
                          <a:lumMod val="50000"/>
                          <a:lumOff val="50000"/>
                        </a:schemeClr>
                      </a:solidFill>
                      <a:latin typeface="方正清刻本悦宋简体" panose="02000000000000000000" charset="-122"/>
                      <a:ea typeface="方正清刻本悦宋简体" panose="02000000000000000000" charset="-122"/>
                      <a:sym typeface="+mn-ea"/>
                    </a:rPr>
                    <a:t>弘扬善度，利政便民，造福大众。</a:t>
                  </a:r>
                  <a:endParaRPr lang="zh-CN" altLang="en-US" sz="1100" b="1" dirty="0" smtClean="0">
                    <a:solidFill>
                      <a:schemeClr val="tx1">
                        <a:lumMod val="50000"/>
                        <a:lumOff val="50000"/>
                      </a:schemeClr>
                    </a:solidFill>
                    <a:latin typeface="方正清刻本悦宋简体" panose="02000000000000000000" charset="-122"/>
                    <a:ea typeface="方正清刻本悦宋简体" panose="02000000000000000000" charset="-122"/>
                    <a:sym typeface="+mn-ea"/>
                  </a:endParaRPr>
                </a:p>
              </p:txBody>
            </p:sp>
          </p:grpSp>
          <p:pic>
            <p:nvPicPr>
              <p:cNvPr id="59" name="图片 58" descr="废链宝Logo"/>
              <p:cNvPicPr>
                <a:picLocks noChangeAspect="1"/>
              </p:cNvPicPr>
              <p:nvPr/>
            </p:nvPicPr>
            <p:blipFill>
              <a:blip r:embed="rId1"/>
              <a:stretch>
                <a:fillRect/>
              </a:stretch>
            </p:blipFill>
            <p:spPr>
              <a:xfrm>
                <a:off x="2342" y="3429"/>
                <a:ext cx="1180" cy="1182"/>
              </a:xfrm>
              <a:prstGeom prst="rect">
                <a:avLst/>
              </a:prstGeom>
              <a:effectLst>
                <a:outerShdw blurRad="50800" dist="38100" dir="5400000" algn="t" rotWithShape="0">
                  <a:srgbClr val="F3D162">
                    <a:alpha val="40000"/>
                  </a:srgbClr>
                </a:outerShdw>
              </a:effectLst>
            </p:spPr>
          </p:pic>
          <p:sp>
            <p:nvSpPr>
              <p:cNvPr id="60" name="矩形 59"/>
              <p:cNvSpPr/>
              <p:nvPr/>
            </p:nvSpPr>
            <p:spPr>
              <a:xfrm>
                <a:off x="2262" y="3343"/>
                <a:ext cx="1339" cy="1343"/>
              </a:xfrm>
              <a:prstGeom prst="rect">
                <a:avLst/>
              </a:prstGeom>
              <a:noFill/>
              <a:ln w="25400" cmpd="dbl">
                <a:solidFill>
                  <a:srgbClr val="F3D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方正清刻本悦宋简体" panose="02000000000000000000" charset="-122"/>
                  <a:ea typeface="方正清刻本悦宋简体" panose="02000000000000000000" charset="-122"/>
                </a:endParaRPr>
              </a:p>
            </p:txBody>
          </p:sp>
          <p:sp>
            <p:nvSpPr>
              <p:cNvPr id="76" name="矩形 75"/>
              <p:cNvSpPr/>
              <p:nvPr/>
            </p:nvSpPr>
            <p:spPr>
              <a:xfrm>
                <a:off x="2832" y="4764"/>
                <a:ext cx="3984" cy="822"/>
              </a:xfrm>
              <a:prstGeom prst="rect">
                <a:avLst/>
              </a:prstGeom>
            </p:spPr>
            <p:txBody>
              <a:bodyPr wrap="square">
                <a:spAutoFit/>
              </a:bodyPr>
              <a:p>
                <a:pPr algn="ctr"/>
                <a:r>
                  <a:rPr lang="zh-CN" altLang="en-US" sz="1400" dirty="0">
                    <a:solidFill>
                      <a:schemeClr val="tx1">
                        <a:lumMod val="50000"/>
                        <a:lumOff val="50000"/>
                      </a:schemeClr>
                    </a:solidFill>
                    <a:latin typeface="方正清刻本悦宋简体" panose="02000000000000000000" charset="-122"/>
                    <a:ea typeface="方正清刻本悦宋简体" panose="02000000000000000000" charset="-122"/>
                    <a:cs typeface="方正清刻本悦宋简体" panose="02000000000000000000" charset="-122"/>
                  </a:rPr>
                  <a:t>一款基于区块链的</a:t>
                </a:r>
                <a:br>
                  <a:rPr lang="zh-CN" altLang="en-US" sz="1400" dirty="0">
                    <a:solidFill>
                      <a:schemeClr val="tx1">
                        <a:lumMod val="50000"/>
                        <a:lumOff val="50000"/>
                      </a:schemeClr>
                    </a:solidFill>
                    <a:latin typeface="方正清刻本悦宋简体" panose="02000000000000000000" charset="-122"/>
                    <a:ea typeface="方正清刻本悦宋简体" panose="02000000000000000000" charset="-122"/>
                    <a:cs typeface="方正清刻本悦宋简体" panose="02000000000000000000" charset="-122"/>
                  </a:rPr>
                </a:br>
                <a:r>
                  <a:rPr lang="zh-CN" altLang="en-US" sz="1400" dirty="0">
                    <a:solidFill>
                      <a:schemeClr val="tx1">
                        <a:lumMod val="50000"/>
                        <a:lumOff val="50000"/>
                      </a:schemeClr>
                    </a:solidFill>
                    <a:latin typeface="方正清刻本悦宋简体" panose="02000000000000000000" charset="-122"/>
                    <a:ea typeface="方正清刻本悦宋简体" panose="02000000000000000000" charset="-122"/>
                    <a:cs typeface="方正清刻本悦宋简体" panose="02000000000000000000" charset="-122"/>
                  </a:rPr>
                  <a:t>再生资源回收交易小程序</a:t>
                </a:r>
                <a:endParaRPr lang="zh-CN" altLang="en-US" sz="1400" dirty="0">
                  <a:solidFill>
                    <a:schemeClr val="tx1">
                      <a:lumMod val="50000"/>
                      <a:lumOff val="50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grpSp>
      </p:grpSp>
      <p:grpSp>
        <p:nvGrpSpPr>
          <p:cNvPr id="30" name="组合 29"/>
          <p:cNvGrpSpPr/>
          <p:nvPr/>
        </p:nvGrpSpPr>
        <p:grpSpPr>
          <a:xfrm>
            <a:off x="6530340" y="1597025"/>
            <a:ext cx="4646930" cy="4458335"/>
            <a:chOff x="10284" y="2515"/>
            <a:chExt cx="7318" cy="7021"/>
          </a:xfrm>
        </p:grpSpPr>
        <p:grpSp>
          <p:nvGrpSpPr>
            <p:cNvPr id="40" name="组合 39"/>
            <p:cNvGrpSpPr/>
            <p:nvPr/>
          </p:nvGrpSpPr>
          <p:grpSpPr>
            <a:xfrm rot="0">
              <a:off x="10285" y="2515"/>
              <a:ext cx="7317" cy="953"/>
              <a:chOff x="1248" y="2695"/>
              <a:chExt cx="7111" cy="953"/>
            </a:xfrm>
          </p:grpSpPr>
          <p:grpSp>
            <p:nvGrpSpPr>
              <p:cNvPr id="62" name="组合 61"/>
              <p:cNvGrpSpPr/>
              <p:nvPr/>
            </p:nvGrpSpPr>
            <p:grpSpPr>
              <a:xfrm rot="0">
                <a:off x="1248" y="2695"/>
                <a:ext cx="7111" cy="919"/>
                <a:chOff x="2352" y="2184"/>
                <a:chExt cx="7211" cy="919"/>
              </a:xfrm>
            </p:grpSpPr>
            <p:sp>
              <p:nvSpPr>
                <p:cNvPr id="35" name="文本框 34"/>
                <p:cNvSpPr txBox="1"/>
                <p:nvPr/>
              </p:nvSpPr>
              <p:spPr>
                <a:xfrm>
                  <a:off x="2352" y="2184"/>
                  <a:ext cx="7211" cy="919"/>
                </a:xfrm>
                <a:prstGeom prst="rect">
                  <a:avLst/>
                </a:prstGeom>
                <a:gradFill>
                  <a:gsLst>
                    <a:gs pos="50000">
                      <a:srgbClr val="FFE46F"/>
                    </a:gs>
                    <a:gs pos="0">
                      <a:srgbClr val="FFE46F"/>
                    </a:gs>
                    <a:gs pos="100000">
                      <a:schemeClr val="bg1"/>
                    </a:gs>
                  </a:gsLst>
                  <a:lin scaled="1"/>
                </a:gradFill>
                <a:ln w="12700" cmpd="sng">
                  <a:noFill/>
                  <a:prstDash val="solid"/>
                </a:ln>
                <a:effectLst/>
              </p:spPr>
              <p:txBody>
                <a:bodyPr wrap="square" rtlCol="0">
                  <a:spAutoFit/>
                </a:bodyPr>
                <a:p>
                  <a:endParaRPr lang="zh-CN" altLang="en-US" sz="3200" spc="300" dirty="0">
                    <a:solidFill>
                      <a:schemeClr val="bg1"/>
                    </a:solidFill>
                    <a:highlight>
                      <a:srgbClr val="7BA8CB"/>
                    </a:highlight>
                    <a:latin typeface="方正清刻本悦宋简体" panose="02000000000000000000" charset="-122"/>
                    <a:ea typeface="方正清刻本悦宋简体" panose="02000000000000000000" charset="-122"/>
                  </a:endParaRPr>
                </a:p>
              </p:txBody>
            </p:sp>
            <p:sp>
              <p:nvSpPr>
                <p:cNvPr id="37" name="圆角矩形 36"/>
                <p:cNvSpPr/>
                <p:nvPr/>
              </p:nvSpPr>
              <p:spPr>
                <a:xfrm>
                  <a:off x="2420" y="2321"/>
                  <a:ext cx="4371" cy="64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方正清刻本悦宋简体" panose="02000000000000000000" charset="-122"/>
                    <a:ea typeface="方正清刻本悦宋简体" panose="02000000000000000000" charset="-122"/>
                  </a:endParaRPr>
                </a:p>
              </p:txBody>
            </p:sp>
          </p:grpSp>
          <p:sp>
            <p:nvSpPr>
              <p:cNvPr id="3" name="文本框 2"/>
              <p:cNvSpPr txBox="1"/>
              <p:nvPr/>
            </p:nvSpPr>
            <p:spPr>
              <a:xfrm>
                <a:off x="1987" y="2729"/>
                <a:ext cx="5257" cy="919"/>
              </a:xfrm>
              <a:prstGeom prst="rect">
                <a:avLst/>
              </a:prstGeom>
              <a:noFill/>
            </p:spPr>
            <p:txBody>
              <a:bodyPr wrap="square" rtlCol="0">
                <a:spAutoFit/>
              </a:bodyPr>
              <a:lstStyle/>
              <a:p>
                <a:r>
                  <a:rPr lang="en-US" altLang="zh-CN" sz="3200" dirty="0" smtClean="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rPr>
                  <a:t> </a:t>
                </a:r>
                <a:r>
                  <a:rPr lang="zh-CN" altLang="en-US" sz="3200" dirty="0" smtClean="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rPr>
                  <a:t>广大人民群众</a:t>
                </a:r>
                <a:endParaRPr lang="zh-CN" altLang="en-US" sz="3200" dirty="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grpSp>
        <p:cxnSp>
          <p:nvCxnSpPr>
            <p:cNvPr id="5" name="直接连接符 4"/>
            <p:cNvCxnSpPr/>
            <p:nvPr/>
          </p:nvCxnSpPr>
          <p:spPr>
            <a:xfrm>
              <a:off x="10285" y="3732"/>
              <a:ext cx="3756"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0284" y="3928"/>
              <a:ext cx="7318" cy="434"/>
            </a:xfrm>
            <a:prstGeom prst="rect">
              <a:avLst/>
            </a:prstGeom>
          </p:spPr>
          <p:txBody>
            <a:bodyPr wrap="square">
              <a:spAutoFit/>
            </a:bodyPr>
            <a:lstStyle/>
            <a:p>
              <a:r>
                <a:rPr lang="zh-CN" altLang="en-US" sz="1200" dirty="0">
                  <a:solidFill>
                    <a:schemeClr val="tx1">
                      <a:lumMod val="50000"/>
                      <a:lumOff val="50000"/>
                    </a:schemeClr>
                  </a:solidFill>
                  <a:latin typeface="方正清刻本悦宋简体" panose="02000000000000000000" charset="-122"/>
                  <a:ea typeface="方正清刻本悦宋简体" panose="02000000000000000000" charset="-122"/>
                </a:rPr>
                <a:t>以服务广大人民群众为初心，以技术向善弘扬善度为己任。</a:t>
              </a:r>
              <a:endParaRPr lang="zh-CN" altLang="en-US" sz="1200" dirty="0">
                <a:solidFill>
                  <a:schemeClr val="tx1">
                    <a:lumMod val="50000"/>
                    <a:lumOff val="50000"/>
                  </a:schemeClr>
                </a:solidFill>
                <a:latin typeface="方正清刻本悦宋简体" panose="02000000000000000000" charset="-122"/>
                <a:ea typeface="方正清刻本悦宋简体" panose="02000000000000000000" charset="-122"/>
              </a:endParaRPr>
            </a:p>
          </p:txBody>
        </p:sp>
        <p:grpSp>
          <p:nvGrpSpPr>
            <p:cNvPr id="44" name="组合 43"/>
            <p:cNvGrpSpPr/>
            <p:nvPr/>
          </p:nvGrpSpPr>
          <p:grpSpPr>
            <a:xfrm rot="0">
              <a:off x="10285" y="8634"/>
              <a:ext cx="2243" cy="902"/>
              <a:chOff x="8478" y="8017"/>
              <a:chExt cx="2243" cy="902"/>
            </a:xfrm>
          </p:grpSpPr>
          <p:grpSp>
            <p:nvGrpSpPr>
              <p:cNvPr id="19" name="组合 18"/>
              <p:cNvGrpSpPr/>
              <p:nvPr/>
            </p:nvGrpSpPr>
            <p:grpSpPr>
              <a:xfrm>
                <a:off x="8478" y="8017"/>
                <a:ext cx="2243" cy="902"/>
                <a:chOff x="8447" y="8017"/>
                <a:chExt cx="3180" cy="902"/>
              </a:xfrm>
            </p:grpSpPr>
            <p:sp>
              <p:nvSpPr>
                <p:cNvPr id="14" name="矩形 13"/>
                <p:cNvSpPr/>
                <p:nvPr/>
              </p:nvSpPr>
              <p:spPr>
                <a:xfrm>
                  <a:off x="8447" y="8017"/>
                  <a:ext cx="3181" cy="903"/>
                </a:xfrm>
                <a:prstGeom prst="rect">
                  <a:avLst/>
                </a:prstGeom>
                <a:noFill/>
                <a:ln>
                  <a:solidFill>
                    <a:srgbClr val="F3D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22" name="矩形 21"/>
                <p:cNvSpPr/>
                <p:nvPr/>
              </p:nvSpPr>
              <p:spPr>
                <a:xfrm>
                  <a:off x="8640" y="8124"/>
                  <a:ext cx="2837" cy="688"/>
                </a:xfrm>
                <a:prstGeom prst="rect">
                  <a:avLst/>
                </a:prstGeom>
                <a:solidFill>
                  <a:srgbClr val="FAE254"/>
                </a:solidFill>
                <a:ln>
                  <a:noFill/>
                </a:ln>
                <a:effectLst>
                  <a:outerShdw blurRad="50800" dist="38100" dir="5400000" algn="t" rotWithShape="0">
                    <a:srgbClr val="F3D16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grpSp>
          <p:sp>
            <p:nvSpPr>
              <p:cNvPr id="26" name="文本框 25"/>
              <p:cNvSpPr txBox="1"/>
              <p:nvPr/>
            </p:nvSpPr>
            <p:spPr>
              <a:xfrm>
                <a:off x="8752" y="8127"/>
                <a:ext cx="1728" cy="725"/>
              </a:xfrm>
              <a:prstGeom prst="rect">
                <a:avLst/>
              </a:prstGeom>
              <a:noFill/>
            </p:spPr>
            <p:txBody>
              <a:bodyPr wrap="none" rtlCol="0">
                <a:spAutoFit/>
              </a:bodyPr>
              <a:lstStyle/>
              <a:p>
                <a:r>
                  <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rPr>
                  <a:t>朱嘉维</a:t>
                </a:r>
                <a:endPar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endParaRPr>
              </a:p>
            </p:txBody>
          </p:sp>
        </p:grpSp>
        <p:grpSp>
          <p:nvGrpSpPr>
            <p:cNvPr id="41" name="组合 40"/>
            <p:cNvGrpSpPr/>
            <p:nvPr/>
          </p:nvGrpSpPr>
          <p:grpSpPr>
            <a:xfrm rot="0">
              <a:off x="10285" y="4790"/>
              <a:ext cx="2244" cy="902"/>
              <a:chOff x="8477" y="2764"/>
              <a:chExt cx="2244" cy="902"/>
            </a:xfrm>
          </p:grpSpPr>
          <p:grpSp>
            <p:nvGrpSpPr>
              <p:cNvPr id="4" name="组合 3"/>
              <p:cNvGrpSpPr/>
              <p:nvPr/>
            </p:nvGrpSpPr>
            <p:grpSpPr>
              <a:xfrm>
                <a:off x="8477" y="2764"/>
                <a:ext cx="2244" cy="902"/>
                <a:chOff x="8425" y="2751"/>
                <a:chExt cx="3180" cy="902"/>
              </a:xfrm>
            </p:grpSpPr>
            <p:sp>
              <p:nvSpPr>
                <p:cNvPr id="7" name="矩形 6"/>
                <p:cNvSpPr/>
                <p:nvPr/>
              </p:nvSpPr>
              <p:spPr>
                <a:xfrm>
                  <a:off x="8425" y="2751"/>
                  <a:ext cx="3181" cy="903"/>
                </a:xfrm>
                <a:prstGeom prst="rect">
                  <a:avLst/>
                </a:prstGeom>
                <a:noFill/>
                <a:ln>
                  <a:solidFill>
                    <a:srgbClr val="F3D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16" name="矩形 15"/>
                <p:cNvSpPr/>
                <p:nvPr/>
              </p:nvSpPr>
              <p:spPr>
                <a:xfrm>
                  <a:off x="8597" y="2859"/>
                  <a:ext cx="2837" cy="688"/>
                </a:xfrm>
                <a:prstGeom prst="rect">
                  <a:avLst/>
                </a:prstGeom>
                <a:solidFill>
                  <a:srgbClr val="FAE254"/>
                </a:solidFill>
                <a:ln>
                  <a:noFill/>
                </a:ln>
                <a:effectLst>
                  <a:outerShdw blurRad="50800" dist="38100" dir="5400000" algn="t" rotWithShape="0">
                    <a:srgbClr val="F3D16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grpSp>
          <p:sp>
            <p:nvSpPr>
              <p:cNvPr id="23" name="文本框 22"/>
              <p:cNvSpPr txBox="1"/>
              <p:nvPr/>
            </p:nvSpPr>
            <p:spPr>
              <a:xfrm>
                <a:off x="8736" y="2889"/>
                <a:ext cx="1728" cy="725"/>
              </a:xfrm>
              <a:prstGeom prst="rect">
                <a:avLst/>
              </a:prstGeom>
              <a:noFill/>
            </p:spPr>
            <p:txBody>
              <a:bodyPr wrap="none" rtlCol="0">
                <a:spAutoFit/>
              </a:bodyPr>
              <a:lstStyle/>
              <a:p>
                <a:r>
                  <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rPr>
                  <a:t>邢慈湃</a:t>
                </a:r>
                <a:endPar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endParaRPr>
              </a:p>
            </p:txBody>
          </p:sp>
        </p:grpSp>
        <p:grpSp>
          <p:nvGrpSpPr>
            <p:cNvPr id="46" name="组合 45"/>
            <p:cNvGrpSpPr/>
            <p:nvPr/>
          </p:nvGrpSpPr>
          <p:grpSpPr>
            <a:xfrm rot="0">
              <a:off x="12977" y="5001"/>
              <a:ext cx="3565" cy="484"/>
              <a:chOff x="7319" y="4917"/>
              <a:chExt cx="3565" cy="484"/>
            </a:xfrm>
            <a:effectLst>
              <a:outerShdw blurRad="50800" dist="38100" dir="5400000" algn="t" rotWithShape="0">
                <a:srgbClr val="F3D162">
                  <a:alpha val="40000"/>
                </a:srgbClr>
              </a:outerShdw>
            </a:effectLst>
          </p:grpSpPr>
          <p:sp>
            <p:nvSpPr>
              <p:cNvPr id="71" name="文本框 70"/>
              <p:cNvSpPr txBox="1"/>
              <p:nvPr/>
            </p:nvSpPr>
            <p:spPr>
              <a:xfrm>
                <a:off x="7319" y="4917"/>
                <a:ext cx="815" cy="481"/>
              </a:xfrm>
              <a:prstGeom prst="roundRect">
                <a:avLst/>
              </a:prstGeom>
              <a:solidFill>
                <a:srgbClr val="FFEA00"/>
              </a:solidFill>
              <a:ln w="25400" cap="flat">
                <a:noFill/>
                <a:prstDash val="solid"/>
              </a:ln>
            </p:spPr>
            <p:txBody>
              <a:bodyPr wrap="none" rtlCol="0">
                <a:spAutoFit/>
              </a:bodyPr>
              <a:p>
                <a:pPr algn="l"/>
                <a:r>
                  <a:rPr lang="zh-CN" altLang="en-US" sz="1200" dirty="0" smtClean="0">
                    <a:solidFill>
                      <a:schemeClr val="tx1">
                        <a:lumMod val="50000"/>
                        <a:lumOff val="50000"/>
                      </a:schemeClr>
                    </a:solidFill>
                    <a:latin typeface="方正清刻本悦宋简体" panose="02000000000000000000" charset="-122"/>
                    <a:ea typeface="方正清刻本悦宋简体" panose="02000000000000000000" charset="-122"/>
                  </a:rPr>
                  <a:t>队长</a:t>
                </a:r>
                <a:endParaRPr lang="zh-CN" altLang="en-US" sz="1200" dirty="0" smtClean="0">
                  <a:solidFill>
                    <a:schemeClr val="tx1">
                      <a:lumMod val="50000"/>
                      <a:lumOff val="50000"/>
                    </a:schemeClr>
                  </a:solidFill>
                  <a:latin typeface="方正清刻本悦宋简体" panose="02000000000000000000" charset="-122"/>
                  <a:ea typeface="方正清刻本悦宋简体" panose="02000000000000000000" charset="-122"/>
                </a:endParaRPr>
              </a:p>
            </p:txBody>
          </p:sp>
          <p:sp>
            <p:nvSpPr>
              <p:cNvPr id="33" name="文本框 32"/>
              <p:cNvSpPr txBox="1"/>
              <p:nvPr/>
            </p:nvSpPr>
            <p:spPr>
              <a:xfrm>
                <a:off x="8239" y="4917"/>
                <a:ext cx="815" cy="481"/>
              </a:xfrm>
              <a:prstGeom prst="roundRect">
                <a:avLst/>
              </a:prstGeom>
              <a:solidFill>
                <a:srgbClr val="FFEA00"/>
              </a:solidFill>
              <a:ln w="25400" cap="flat">
                <a:noFill/>
                <a:prstDash val="solid"/>
              </a:ln>
            </p:spPr>
            <p:txBody>
              <a:bodyPr wrap="none" rtlCol="0">
                <a:spAutoFit/>
              </a:bodyPr>
              <a:p>
                <a:pPr algn="l"/>
                <a:r>
                  <a:rPr lang="zh-CN" altLang="en-US" sz="1200" dirty="0" smtClean="0">
                    <a:solidFill>
                      <a:schemeClr val="tx1">
                        <a:lumMod val="50000"/>
                        <a:lumOff val="50000"/>
                      </a:schemeClr>
                    </a:solidFill>
                    <a:latin typeface="方正清刻本悦宋简体" panose="02000000000000000000" charset="-122"/>
                    <a:ea typeface="方正清刻本悦宋简体" panose="02000000000000000000" charset="-122"/>
                  </a:rPr>
                  <a:t>后端</a:t>
                </a:r>
                <a:endParaRPr lang="zh-CN" altLang="en-US" sz="1200" dirty="0" smtClean="0">
                  <a:solidFill>
                    <a:schemeClr val="tx1">
                      <a:lumMod val="50000"/>
                      <a:lumOff val="50000"/>
                    </a:schemeClr>
                  </a:solidFill>
                  <a:latin typeface="方正清刻本悦宋简体" panose="02000000000000000000" charset="-122"/>
                  <a:ea typeface="方正清刻本悦宋简体" panose="02000000000000000000" charset="-122"/>
                </a:endParaRPr>
              </a:p>
            </p:txBody>
          </p:sp>
          <p:sp>
            <p:nvSpPr>
              <p:cNvPr id="34" name="文本框 33"/>
              <p:cNvSpPr txBox="1"/>
              <p:nvPr/>
            </p:nvSpPr>
            <p:spPr>
              <a:xfrm>
                <a:off x="9131" y="4917"/>
                <a:ext cx="815" cy="481"/>
              </a:xfrm>
              <a:prstGeom prst="roundRect">
                <a:avLst/>
              </a:prstGeom>
              <a:solidFill>
                <a:srgbClr val="FFEA00"/>
              </a:solidFill>
              <a:ln w="25400" cap="flat">
                <a:noFill/>
                <a:prstDash val="solid"/>
              </a:ln>
            </p:spPr>
            <p:txBody>
              <a:bodyPr wrap="none" rtlCol="0">
                <a:spAutoFit/>
              </a:bodyPr>
              <a:p>
                <a:pPr algn="l"/>
                <a:r>
                  <a:rPr lang="zh-CN" altLang="en-US" sz="1200" dirty="0" smtClean="0">
                    <a:solidFill>
                      <a:schemeClr val="tx1">
                        <a:lumMod val="50000"/>
                        <a:lumOff val="50000"/>
                      </a:schemeClr>
                    </a:solidFill>
                    <a:latin typeface="方正清刻本悦宋简体" panose="02000000000000000000" charset="-122"/>
                    <a:ea typeface="方正清刻本悦宋简体" panose="02000000000000000000" charset="-122"/>
                  </a:rPr>
                  <a:t>产品</a:t>
                </a:r>
                <a:endParaRPr lang="zh-CN" altLang="en-US" sz="1200" dirty="0" smtClean="0">
                  <a:solidFill>
                    <a:schemeClr val="tx1">
                      <a:lumMod val="50000"/>
                      <a:lumOff val="50000"/>
                    </a:schemeClr>
                  </a:solidFill>
                  <a:latin typeface="方正清刻本悦宋简体" panose="02000000000000000000" charset="-122"/>
                  <a:ea typeface="方正清刻本悦宋简体" panose="02000000000000000000" charset="-122"/>
                </a:endParaRPr>
              </a:p>
            </p:txBody>
          </p:sp>
          <p:sp>
            <p:nvSpPr>
              <p:cNvPr id="45" name="文本框 44"/>
              <p:cNvSpPr txBox="1"/>
              <p:nvPr/>
            </p:nvSpPr>
            <p:spPr>
              <a:xfrm>
                <a:off x="10069" y="4920"/>
                <a:ext cx="815" cy="481"/>
              </a:xfrm>
              <a:prstGeom prst="roundRect">
                <a:avLst/>
              </a:prstGeom>
              <a:solidFill>
                <a:srgbClr val="FFEA00"/>
              </a:solidFill>
              <a:ln w="25400" cap="flat">
                <a:noFill/>
                <a:prstDash val="solid"/>
              </a:ln>
            </p:spPr>
            <p:txBody>
              <a:bodyPr wrap="none" rtlCol="0">
                <a:spAutoFit/>
              </a:bodyPr>
              <a:p>
                <a:pPr algn="l"/>
                <a:r>
                  <a:rPr lang="zh-CN" altLang="en-US" sz="1200" dirty="0" smtClean="0">
                    <a:solidFill>
                      <a:schemeClr val="tx1">
                        <a:lumMod val="50000"/>
                        <a:lumOff val="50000"/>
                      </a:schemeClr>
                    </a:solidFill>
                    <a:latin typeface="方正清刻本悦宋简体" panose="02000000000000000000" charset="-122"/>
                    <a:ea typeface="方正清刻本悦宋简体" panose="02000000000000000000" charset="-122"/>
                  </a:rPr>
                  <a:t>文档</a:t>
                </a:r>
                <a:endParaRPr lang="zh-CN" altLang="en-US" sz="1200" dirty="0" smtClean="0">
                  <a:solidFill>
                    <a:schemeClr val="tx1">
                      <a:lumMod val="50000"/>
                      <a:lumOff val="50000"/>
                    </a:schemeClr>
                  </a:solidFill>
                  <a:latin typeface="方正清刻本悦宋简体" panose="02000000000000000000" charset="-122"/>
                  <a:ea typeface="方正清刻本悦宋简体" panose="02000000000000000000" charset="-122"/>
                </a:endParaRPr>
              </a:p>
            </p:txBody>
          </p:sp>
        </p:grpSp>
        <p:grpSp>
          <p:nvGrpSpPr>
            <p:cNvPr id="51" name="组合 50"/>
            <p:cNvGrpSpPr/>
            <p:nvPr/>
          </p:nvGrpSpPr>
          <p:grpSpPr>
            <a:xfrm rot="0">
              <a:off x="12977" y="6330"/>
              <a:ext cx="2626" cy="486"/>
              <a:chOff x="7319" y="7000"/>
              <a:chExt cx="2626" cy="486"/>
            </a:xfrm>
            <a:effectLst>
              <a:outerShdw blurRad="50800" dist="38100" dir="5400000" algn="t" rotWithShape="0">
                <a:srgbClr val="F3D162">
                  <a:alpha val="40000"/>
                </a:srgbClr>
              </a:outerShdw>
            </a:effectLst>
          </p:grpSpPr>
          <p:sp>
            <p:nvSpPr>
              <p:cNvPr id="48" name="文本框 47"/>
              <p:cNvSpPr txBox="1"/>
              <p:nvPr/>
            </p:nvSpPr>
            <p:spPr>
              <a:xfrm>
                <a:off x="7319" y="7000"/>
                <a:ext cx="820" cy="486"/>
              </a:xfrm>
              <a:prstGeom prst="roundRect">
                <a:avLst/>
              </a:prstGeom>
              <a:solidFill>
                <a:srgbClr val="FFEA00"/>
              </a:solidFill>
              <a:ln w="25400" cap="flat">
                <a:noFill/>
                <a:prstDash val="solid"/>
              </a:ln>
            </p:spPr>
            <p:txBody>
              <a:bodyPr wrap="none" rtlCol="0">
                <a:spAutoFit/>
              </a:bodyPr>
              <a:p>
                <a:pPr algn="l"/>
                <a:r>
                  <a:rPr lang="zh-CN" altLang="en-US" sz="1200" dirty="0" smtClean="0">
                    <a:solidFill>
                      <a:schemeClr val="tx1">
                        <a:lumMod val="50000"/>
                        <a:lumOff val="50000"/>
                      </a:schemeClr>
                    </a:solidFill>
                    <a:latin typeface="方正清刻本悦宋简体" panose="02000000000000000000" charset="-122"/>
                    <a:ea typeface="方正清刻本悦宋简体" panose="02000000000000000000" charset="-122"/>
                  </a:rPr>
                  <a:t>后端</a:t>
                </a:r>
                <a:endParaRPr lang="zh-CN" altLang="en-US" sz="1200" dirty="0" smtClean="0">
                  <a:solidFill>
                    <a:schemeClr val="tx1">
                      <a:lumMod val="50000"/>
                      <a:lumOff val="50000"/>
                    </a:schemeClr>
                  </a:solidFill>
                  <a:latin typeface="方正清刻本悦宋简体" panose="02000000000000000000" charset="-122"/>
                  <a:ea typeface="方正清刻本悦宋简体" panose="02000000000000000000" charset="-122"/>
                </a:endParaRPr>
              </a:p>
            </p:txBody>
          </p:sp>
          <p:sp>
            <p:nvSpPr>
              <p:cNvPr id="49" name="文本框 48"/>
              <p:cNvSpPr txBox="1"/>
              <p:nvPr/>
            </p:nvSpPr>
            <p:spPr>
              <a:xfrm>
                <a:off x="8239" y="7000"/>
                <a:ext cx="815" cy="481"/>
              </a:xfrm>
              <a:prstGeom prst="roundRect">
                <a:avLst/>
              </a:prstGeom>
              <a:solidFill>
                <a:srgbClr val="FFEA00"/>
              </a:solidFill>
              <a:ln w="25400" cap="flat">
                <a:noFill/>
                <a:prstDash val="solid"/>
              </a:ln>
            </p:spPr>
            <p:txBody>
              <a:bodyPr wrap="none" rtlCol="0">
                <a:spAutoFit/>
              </a:bodyPr>
              <a:p>
                <a:pPr algn="l"/>
                <a:r>
                  <a:rPr lang="zh-CN" altLang="en-US" sz="1200" dirty="0" smtClean="0">
                    <a:solidFill>
                      <a:schemeClr val="tx1">
                        <a:lumMod val="50000"/>
                        <a:lumOff val="50000"/>
                      </a:schemeClr>
                    </a:solidFill>
                    <a:latin typeface="方正清刻本悦宋简体" panose="02000000000000000000" charset="-122"/>
                    <a:ea typeface="方正清刻本悦宋简体" panose="02000000000000000000" charset="-122"/>
                  </a:rPr>
                  <a:t>产品</a:t>
                </a:r>
                <a:endParaRPr lang="zh-CN" altLang="en-US" sz="1200" dirty="0" smtClean="0">
                  <a:solidFill>
                    <a:schemeClr val="tx1">
                      <a:lumMod val="50000"/>
                      <a:lumOff val="50000"/>
                    </a:schemeClr>
                  </a:solidFill>
                  <a:latin typeface="方正清刻本悦宋简体" panose="02000000000000000000" charset="-122"/>
                  <a:ea typeface="方正清刻本悦宋简体" panose="02000000000000000000" charset="-122"/>
                </a:endParaRPr>
              </a:p>
            </p:txBody>
          </p:sp>
          <p:sp>
            <p:nvSpPr>
              <p:cNvPr id="50" name="文本框 49"/>
              <p:cNvSpPr txBox="1"/>
              <p:nvPr/>
            </p:nvSpPr>
            <p:spPr>
              <a:xfrm>
                <a:off x="9131" y="7002"/>
                <a:ext cx="815" cy="481"/>
              </a:xfrm>
              <a:prstGeom prst="roundRect">
                <a:avLst/>
              </a:prstGeom>
              <a:solidFill>
                <a:srgbClr val="FFEA00"/>
              </a:solidFill>
              <a:ln w="25400" cap="flat">
                <a:noFill/>
                <a:prstDash val="solid"/>
              </a:ln>
            </p:spPr>
            <p:txBody>
              <a:bodyPr wrap="none" rtlCol="0">
                <a:spAutoFit/>
              </a:bodyPr>
              <a:p>
                <a:pPr algn="l"/>
                <a:r>
                  <a:rPr lang="zh-CN" altLang="en-US" sz="1200" dirty="0" smtClean="0">
                    <a:solidFill>
                      <a:schemeClr val="tx1">
                        <a:lumMod val="50000"/>
                        <a:lumOff val="50000"/>
                      </a:schemeClr>
                    </a:solidFill>
                    <a:latin typeface="方正清刻本悦宋简体" panose="02000000000000000000" charset="-122"/>
                    <a:ea typeface="方正清刻本悦宋简体" panose="02000000000000000000" charset="-122"/>
                  </a:rPr>
                  <a:t>设计</a:t>
                </a:r>
                <a:endParaRPr lang="zh-CN" altLang="en-US" sz="1200" dirty="0" smtClean="0">
                  <a:solidFill>
                    <a:schemeClr val="tx1">
                      <a:lumMod val="50000"/>
                      <a:lumOff val="50000"/>
                    </a:schemeClr>
                  </a:solidFill>
                  <a:latin typeface="方正清刻本悦宋简体" panose="02000000000000000000" charset="-122"/>
                  <a:ea typeface="方正清刻本悦宋简体" panose="02000000000000000000" charset="-122"/>
                </a:endParaRPr>
              </a:p>
            </p:txBody>
          </p:sp>
        </p:grpSp>
        <p:grpSp>
          <p:nvGrpSpPr>
            <p:cNvPr id="52" name="组合 51"/>
            <p:cNvGrpSpPr/>
            <p:nvPr/>
          </p:nvGrpSpPr>
          <p:grpSpPr>
            <a:xfrm rot="0">
              <a:off x="12977" y="7553"/>
              <a:ext cx="1735" cy="481"/>
              <a:chOff x="9517" y="4078"/>
              <a:chExt cx="1735" cy="481"/>
            </a:xfrm>
            <a:effectLst>
              <a:outerShdw blurRad="50800" dist="38100" dir="5400000" algn="t" rotWithShape="0">
                <a:srgbClr val="F3D162">
                  <a:alpha val="40000"/>
                </a:srgbClr>
              </a:outerShdw>
            </a:effectLst>
          </p:grpSpPr>
          <p:sp>
            <p:nvSpPr>
              <p:cNvPr id="53" name="文本框 52"/>
              <p:cNvSpPr txBox="1"/>
              <p:nvPr/>
            </p:nvSpPr>
            <p:spPr>
              <a:xfrm>
                <a:off x="9517" y="4078"/>
                <a:ext cx="815" cy="481"/>
              </a:xfrm>
              <a:prstGeom prst="roundRect">
                <a:avLst/>
              </a:prstGeom>
              <a:solidFill>
                <a:srgbClr val="FFEA00"/>
              </a:solidFill>
              <a:ln w="25400" cap="flat">
                <a:noFill/>
                <a:prstDash val="solid"/>
              </a:ln>
            </p:spPr>
            <p:txBody>
              <a:bodyPr wrap="none" rtlCol="0">
                <a:spAutoFit/>
              </a:bodyPr>
              <a:p>
                <a:pPr algn="l"/>
                <a:r>
                  <a:rPr lang="zh-CN" altLang="en-US" sz="1200" dirty="0" smtClean="0">
                    <a:solidFill>
                      <a:schemeClr val="tx1">
                        <a:lumMod val="50000"/>
                        <a:lumOff val="50000"/>
                      </a:schemeClr>
                    </a:solidFill>
                    <a:latin typeface="方正清刻本悦宋简体" panose="02000000000000000000" charset="-122"/>
                    <a:ea typeface="方正清刻本悦宋简体" panose="02000000000000000000" charset="-122"/>
                  </a:rPr>
                  <a:t>前端</a:t>
                </a:r>
                <a:endParaRPr lang="zh-CN" altLang="en-US" sz="1200" dirty="0" smtClean="0">
                  <a:solidFill>
                    <a:schemeClr val="tx1">
                      <a:lumMod val="50000"/>
                      <a:lumOff val="50000"/>
                    </a:schemeClr>
                  </a:solidFill>
                  <a:latin typeface="方正清刻本悦宋简体" panose="02000000000000000000" charset="-122"/>
                  <a:ea typeface="方正清刻本悦宋简体" panose="02000000000000000000" charset="-122"/>
                </a:endParaRPr>
              </a:p>
            </p:txBody>
          </p:sp>
          <p:sp>
            <p:nvSpPr>
              <p:cNvPr id="54" name="文本框 53"/>
              <p:cNvSpPr txBox="1"/>
              <p:nvPr/>
            </p:nvSpPr>
            <p:spPr>
              <a:xfrm>
                <a:off x="10437" y="4078"/>
                <a:ext cx="815" cy="481"/>
              </a:xfrm>
              <a:prstGeom prst="roundRect">
                <a:avLst/>
              </a:prstGeom>
              <a:solidFill>
                <a:srgbClr val="FFEA00"/>
              </a:solidFill>
              <a:ln w="25400" cap="flat">
                <a:noFill/>
                <a:prstDash val="solid"/>
              </a:ln>
            </p:spPr>
            <p:txBody>
              <a:bodyPr wrap="none" rtlCol="0">
                <a:spAutoFit/>
              </a:bodyPr>
              <a:p>
                <a:pPr algn="l"/>
                <a:r>
                  <a:rPr lang="zh-CN" altLang="en-US" sz="1200" dirty="0" smtClean="0">
                    <a:solidFill>
                      <a:schemeClr val="tx1">
                        <a:lumMod val="50000"/>
                        <a:lumOff val="50000"/>
                      </a:schemeClr>
                    </a:solidFill>
                    <a:latin typeface="方正清刻本悦宋简体" panose="02000000000000000000" charset="-122"/>
                    <a:ea typeface="方正清刻本悦宋简体" panose="02000000000000000000" charset="-122"/>
                  </a:rPr>
                  <a:t>产品</a:t>
                </a:r>
                <a:endParaRPr lang="zh-CN" altLang="en-US" sz="1200" dirty="0" smtClean="0">
                  <a:solidFill>
                    <a:schemeClr val="tx1">
                      <a:lumMod val="50000"/>
                      <a:lumOff val="50000"/>
                    </a:schemeClr>
                  </a:solidFill>
                  <a:latin typeface="方正清刻本悦宋简体" panose="02000000000000000000" charset="-122"/>
                  <a:ea typeface="方正清刻本悦宋简体" panose="02000000000000000000" charset="-122"/>
                </a:endParaRPr>
              </a:p>
            </p:txBody>
          </p:sp>
        </p:grpSp>
        <p:grpSp>
          <p:nvGrpSpPr>
            <p:cNvPr id="57" name="组合 56"/>
            <p:cNvGrpSpPr/>
            <p:nvPr/>
          </p:nvGrpSpPr>
          <p:grpSpPr>
            <a:xfrm rot="0">
              <a:off x="12977" y="8845"/>
              <a:ext cx="1735" cy="481"/>
              <a:chOff x="12205" y="7000"/>
              <a:chExt cx="1735" cy="481"/>
            </a:xfrm>
            <a:effectLst>
              <a:outerShdw blurRad="50800" dist="38100" dir="5400000" algn="t" rotWithShape="0">
                <a:srgbClr val="F3D162">
                  <a:alpha val="40000"/>
                </a:srgbClr>
              </a:outerShdw>
            </a:effectLst>
          </p:grpSpPr>
          <p:sp>
            <p:nvSpPr>
              <p:cNvPr id="55" name="文本框 54"/>
              <p:cNvSpPr txBox="1"/>
              <p:nvPr/>
            </p:nvSpPr>
            <p:spPr>
              <a:xfrm>
                <a:off x="12205" y="7000"/>
                <a:ext cx="815" cy="481"/>
              </a:xfrm>
              <a:prstGeom prst="roundRect">
                <a:avLst/>
              </a:prstGeom>
              <a:solidFill>
                <a:srgbClr val="FFEA00"/>
              </a:solidFill>
              <a:ln w="25400" cap="flat">
                <a:noFill/>
                <a:prstDash val="solid"/>
              </a:ln>
            </p:spPr>
            <p:txBody>
              <a:bodyPr wrap="none" rtlCol="0">
                <a:spAutoFit/>
              </a:bodyPr>
              <a:p>
                <a:pPr algn="l"/>
                <a:r>
                  <a:rPr lang="zh-CN" altLang="en-US" sz="1200" dirty="0" smtClean="0">
                    <a:solidFill>
                      <a:schemeClr val="tx1">
                        <a:lumMod val="50000"/>
                        <a:lumOff val="50000"/>
                      </a:schemeClr>
                    </a:solidFill>
                    <a:latin typeface="方正清刻本悦宋简体" panose="02000000000000000000" charset="-122"/>
                    <a:ea typeface="方正清刻本悦宋简体" panose="02000000000000000000" charset="-122"/>
                  </a:rPr>
                  <a:t>调研</a:t>
                </a:r>
                <a:endParaRPr lang="zh-CN" altLang="en-US" sz="1200" dirty="0" smtClean="0">
                  <a:solidFill>
                    <a:schemeClr val="tx1">
                      <a:lumMod val="50000"/>
                      <a:lumOff val="50000"/>
                    </a:schemeClr>
                  </a:solidFill>
                  <a:latin typeface="方正清刻本悦宋简体" panose="02000000000000000000" charset="-122"/>
                  <a:ea typeface="方正清刻本悦宋简体" panose="02000000000000000000" charset="-122"/>
                </a:endParaRPr>
              </a:p>
            </p:txBody>
          </p:sp>
          <p:sp>
            <p:nvSpPr>
              <p:cNvPr id="56" name="文本框 55"/>
              <p:cNvSpPr txBox="1"/>
              <p:nvPr/>
            </p:nvSpPr>
            <p:spPr>
              <a:xfrm>
                <a:off x="13125" y="7000"/>
                <a:ext cx="815" cy="481"/>
              </a:xfrm>
              <a:prstGeom prst="roundRect">
                <a:avLst/>
              </a:prstGeom>
              <a:solidFill>
                <a:srgbClr val="FFEA00"/>
              </a:solidFill>
              <a:ln w="25400" cap="flat">
                <a:noFill/>
                <a:prstDash val="solid"/>
              </a:ln>
            </p:spPr>
            <p:txBody>
              <a:bodyPr wrap="none" rtlCol="0">
                <a:spAutoFit/>
              </a:bodyPr>
              <a:p>
                <a:pPr algn="l"/>
                <a:r>
                  <a:rPr lang="zh-CN" altLang="en-US" sz="1200" dirty="0" smtClean="0">
                    <a:solidFill>
                      <a:schemeClr val="tx1">
                        <a:lumMod val="50000"/>
                        <a:lumOff val="50000"/>
                      </a:schemeClr>
                    </a:solidFill>
                    <a:latin typeface="方正清刻本悦宋简体" panose="02000000000000000000" charset="-122"/>
                    <a:ea typeface="方正清刻本悦宋简体" panose="02000000000000000000" charset="-122"/>
                  </a:rPr>
                  <a:t>文档</a:t>
                </a:r>
                <a:endParaRPr lang="zh-CN" altLang="en-US" sz="1200" dirty="0" smtClean="0">
                  <a:solidFill>
                    <a:schemeClr val="tx1">
                      <a:lumMod val="50000"/>
                      <a:lumOff val="50000"/>
                    </a:schemeClr>
                  </a:solidFill>
                  <a:latin typeface="方正清刻本悦宋简体" panose="02000000000000000000" charset="-122"/>
                  <a:ea typeface="方正清刻本悦宋简体" panose="02000000000000000000" charset="-122"/>
                </a:endParaRPr>
              </a:p>
            </p:txBody>
          </p:sp>
        </p:grpSp>
        <p:grpSp>
          <p:nvGrpSpPr>
            <p:cNvPr id="65" name="组合 64"/>
            <p:cNvGrpSpPr/>
            <p:nvPr/>
          </p:nvGrpSpPr>
          <p:grpSpPr>
            <a:xfrm rot="0">
              <a:off x="10284" y="6085"/>
              <a:ext cx="2244" cy="902"/>
              <a:chOff x="8477" y="2764"/>
              <a:chExt cx="2244" cy="902"/>
            </a:xfrm>
          </p:grpSpPr>
          <p:grpSp>
            <p:nvGrpSpPr>
              <p:cNvPr id="66" name="组合 65"/>
              <p:cNvGrpSpPr/>
              <p:nvPr/>
            </p:nvGrpSpPr>
            <p:grpSpPr>
              <a:xfrm>
                <a:off x="8477" y="2764"/>
                <a:ext cx="2244" cy="902"/>
                <a:chOff x="8425" y="2751"/>
                <a:chExt cx="3180" cy="902"/>
              </a:xfrm>
            </p:grpSpPr>
            <p:sp>
              <p:nvSpPr>
                <p:cNvPr id="67" name="矩形 66"/>
                <p:cNvSpPr/>
                <p:nvPr/>
              </p:nvSpPr>
              <p:spPr>
                <a:xfrm>
                  <a:off x="8425" y="2751"/>
                  <a:ext cx="3181" cy="903"/>
                </a:xfrm>
                <a:prstGeom prst="rect">
                  <a:avLst/>
                </a:prstGeom>
                <a:noFill/>
                <a:ln>
                  <a:solidFill>
                    <a:srgbClr val="F3D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方正清刻本悦宋简体" panose="02000000000000000000" charset="-122"/>
                    <a:ea typeface="方正清刻本悦宋简体" panose="02000000000000000000" charset="-122"/>
                  </a:endParaRPr>
                </a:p>
              </p:txBody>
            </p:sp>
            <p:sp>
              <p:nvSpPr>
                <p:cNvPr id="68" name="矩形 67"/>
                <p:cNvSpPr/>
                <p:nvPr/>
              </p:nvSpPr>
              <p:spPr>
                <a:xfrm>
                  <a:off x="8597" y="2859"/>
                  <a:ext cx="2837" cy="688"/>
                </a:xfrm>
                <a:prstGeom prst="rect">
                  <a:avLst/>
                </a:prstGeom>
                <a:solidFill>
                  <a:srgbClr val="FAE254"/>
                </a:solidFill>
                <a:ln>
                  <a:noFill/>
                </a:ln>
                <a:effectLst>
                  <a:outerShdw blurRad="50800" dist="38100" dir="5400000" algn="t" rotWithShape="0">
                    <a:srgbClr val="F3D16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方正清刻本悦宋简体" panose="02000000000000000000" charset="-122"/>
                    <a:ea typeface="方正清刻本悦宋简体" panose="02000000000000000000" charset="-122"/>
                  </a:endParaRPr>
                </a:p>
              </p:txBody>
            </p:sp>
          </p:grpSp>
          <p:sp>
            <p:nvSpPr>
              <p:cNvPr id="69" name="文本框 68"/>
              <p:cNvSpPr txBox="1"/>
              <p:nvPr/>
            </p:nvSpPr>
            <p:spPr>
              <a:xfrm>
                <a:off x="8736" y="2889"/>
                <a:ext cx="1728" cy="725"/>
              </a:xfrm>
              <a:prstGeom prst="rect">
                <a:avLst/>
              </a:prstGeom>
              <a:noFill/>
            </p:spPr>
            <p:txBody>
              <a:bodyPr wrap="none" rtlCol="0">
                <a:spAutoFit/>
              </a:bodyPr>
              <a:p>
                <a:r>
                  <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rPr>
                  <a:t>许汝超</a:t>
                </a:r>
                <a:endPar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endParaRPr>
              </a:p>
            </p:txBody>
          </p:sp>
        </p:grpSp>
        <p:grpSp>
          <p:nvGrpSpPr>
            <p:cNvPr id="70" name="组合 69"/>
            <p:cNvGrpSpPr/>
            <p:nvPr/>
          </p:nvGrpSpPr>
          <p:grpSpPr>
            <a:xfrm rot="0">
              <a:off x="10286" y="7306"/>
              <a:ext cx="2244" cy="902"/>
              <a:chOff x="8477" y="2764"/>
              <a:chExt cx="2244" cy="902"/>
            </a:xfrm>
          </p:grpSpPr>
          <p:grpSp>
            <p:nvGrpSpPr>
              <p:cNvPr id="72" name="组合 71"/>
              <p:cNvGrpSpPr/>
              <p:nvPr/>
            </p:nvGrpSpPr>
            <p:grpSpPr>
              <a:xfrm>
                <a:off x="8477" y="2764"/>
                <a:ext cx="2244" cy="902"/>
                <a:chOff x="8425" y="2751"/>
                <a:chExt cx="3180" cy="902"/>
              </a:xfrm>
            </p:grpSpPr>
            <p:sp>
              <p:nvSpPr>
                <p:cNvPr id="73" name="矩形 72"/>
                <p:cNvSpPr/>
                <p:nvPr/>
              </p:nvSpPr>
              <p:spPr>
                <a:xfrm>
                  <a:off x="8425" y="2751"/>
                  <a:ext cx="3181" cy="903"/>
                </a:xfrm>
                <a:prstGeom prst="rect">
                  <a:avLst/>
                </a:prstGeom>
                <a:noFill/>
                <a:ln>
                  <a:solidFill>
                    <a:srgbClr val="F3D1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74" name="矩形 73"/>
                <p:cNvSpPr/>
                <p:nvPr/>
              </p:nvSpPr>
              <p:spPr>
                <a:xfrm>
                  <a:off x="8597" y="2859"/>
                  <a:ext cx="2837" cy="688"/>
                </a:xfrm>
                <a:prstGeom prst="rect">
                  <a:avLst/>
                </a:prstGeom>
                <a:solidFill>
                  <a:srgbClr val="FAE254"/>
                </a:solidFill>
                <a:ln>
                  <a:noFill/>
                </a:ln>
                <a:effectLst>
                  <a:outerShdw blurRad="50800" dist="38100" dir="5400000" algn="t" rotWithShape="0">
                    <a:srgbClr val="F3D162">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grpSp>
          <p:sp>
            <p:nvSpPr>
              <p:cNvPr id="75" name="文本框 74"/>
              <p:cNvSpPr txBox="1"/>
              <p:nvPr/>
            </p:nvSpPr>
            <p:spPr>
              <a:xfrm>
                <a:off x="8736" y="2889"/>
                <a:ext cx="1728" cy="725"/>
              </a:xfrm>
              <a:prstGeom prst="rect">
                <a:avLst/>
              </a:prstGeom>
              <a:noFill/>
            </p:spPr>
            <p:txBody>
              <a:bodyPr wrap="none" rtlCol="0">
                <a:spAutoFit/>
              </a:bodyPr>
              <a:lstStyle/>
              <a:p>
                <a:r>
                  <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rPr>
                  <a:t>池泽宇</a:t>
                </a:r>
                <a:endPar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endParaRPr>
              </a:p>
            </p:txBody>
          </p:sp>
        </p:grpSp>
        <p:pic>
          <p:nvPicPr>
            <p:cNvPr id="18" name="图片 17" descr="365879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59" y="2594"/>
              <a:ext cx="660" cy="66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ox(in)">
                                      <p:cBhvr>
                                        <p:cTn id="7" dur="20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1000"/>
                                        <p:tgtEl>
                                          <p:spTgt spid="64"/>
                                        </p:tgtEl>
                                      </p:cBhvr>
                                    </p:animEffect>
                                    <p:anim calcmode="lin" valueType="num">
                                      <p:cBhvr>
                                        <p:cTn id="13" dur="1000" fill="hold"/>
                                        <p:tgtEl>
                                          <p:spTgt spid="64"/>
                                        </p:tgtEl>
                                        <p:attrNameLst>
                                          <p:attrName>ppt_x</p:attrName>
                                        </p:attrNameLst>
                                      </p:cBhvr>
                                      <p:tavLst>
                                        <p:tav tm="0">
                                          <p:val>
                                            <p:strVal val="#ppt_x"/>
                                          </p:val>
                                        </p:tav>
                                        <p:tav tm="100000">
                                          <p:val>
                                            <p:strVal val="#ppt_x"/>
                                          </p:val>
                                        </p:tav>
                                      </p:tavLst>
                                    </p:anim>
                                    <p:anim calcmode="lin" valueType="num">
                                      <p:cBhvr>
                                        <p:cTn id="14"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46F">
            <a:alpha val="92000"/>
          </a:srgbClr>
        </a:solidFill>
        <a:effectLst/>
      </p:bgPr>
    </p:bg>
    <p:spTree>
      <p:nvGrpSpPr>
        <p:cNvPr id="1" name=""/>
        <p:cNvGrpSpPr/>
        <p:nvPr/>
      </p:nvGrpSpPr>
      <p:grpSpPr>
        <a:xfrm>
          <a:off x="0" y="0"/>
          <a:ext cx="0" cy="0"/>
          <a:chOff x="0" y="0"/>
          <a:chExt cx="0" cy="0"/>
        </a:xfrm>
      </p:grpSpPr>
      <p:sp>
        <p:nvSpPr>
          <p:cNvPr id="8" name="矩形 7"/>
          <p:cNvSpPr/>
          <p:nvPr>
            <p:custDataLst>
              <p:tags r:id="rId1"/>
            </p:custDataLst>
          </p:nvPr>
        </p:nvSpPr>
        <p:spPr>
          <a:xfrm>
            <a:off x="545910" y="641445"/>
            <a:ext cx="10972800" cy="5677469"/>
          </a:xfrm>
          <a:prstGeom prst="rect">
            <a:avLst/>
          </a:prstGeom>
          <a:solidFill>
            <a:schemeClr val="bg1"/>
          </a:solidFill>
          <a:ln>
            <a:solidFill>
              <a:schemeClr val="bg1"/>
            </a:solid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清刻本悦宋简体" panose="02000000000000000000" charset="-122"/>
              <a:ea typeface="方正清刻本悦宋简体" panose="02000000000000000000" charset="-122"/>
            </a:endParaRPr>
          </a:p>
        </p:txBody>
      </p:sp>
      <p:sp>
        <p:nvSpPr>
          <p:cNvPr id="9" name="圆角矩形 8"/>
          <p:cNvSpPr/>
          <p:nvPr>
            <p:custDataLst>
              <p:tags r:id="rId2"/>
            </p:custDataLst>
          </p:nvPr>
        </p:nvSpPr>
        <p:spPr>
          <a:xfrm>
            <a:off x="862965" y="914400"/>
            <a:ext cx="3995420" cy="409575"/>
          </a:xfrm>
          <a:prstGeom prst="roundRect">
            <a:avLst>
              <a:gd name="adj" fmla="val 50000"/>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grpSp>
        <p:nvGrpSpPr>
          <p:cNvPr id="15" name="组合 14"/>
          <p:cNvGrpSpPr/>
          <p:nvPr/>
        </p:nvGrpSpPr>
        <p:grpSpPr>
          <a:xfrm>
            <a:off x="914400" y="895350"/>
            <a:ext cx="3943985" cy="460375"/>
            <a:chOff x="1440" y="1410"/>
            <a:chExt cx="6211" cy="725"/>
          </a:xfrm>
        </p:grpSpPr>
        <p:sp>
          <p:nvSpPr>
            <p:cNvPr id="10" name="椭圆 9"/>
            <p:cNvSpPr/>
            <p:nvPr>
              <p:custDataLst>
                <p:tags r:id="rId3"/>
              </p:custDataLst>
            </p:nvPr>
          </p:nvSpPr>
          <p:spPr>
            <a:xfrm>
              <a:off x="1440" y="1526"/>
              <a:ext cx="494" cy="494"/>
            </a:xfrm>
            <a:prstGeom prst="ellipse">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2" name="矩形 1"/>
            <p:cNvSpPr/>
            <p:nvPr>
              <p:custDataLst>
                <p:tags r:id="rId4"/>
              </p:custDataLst>
            </p:nvPr>
          </p:nvSpPr>
          <p:spPr>
            <a:xfrm>
              <a:off x="2011" y="1410"/>
              <a:ext cx="5640" cy="725"/>
            </a:xfrm>
            <a:prstGeom prst="rect">
              <a:avLst/>
            </a:prstGeom>
          </p:spPr>
          <p:txBody>
            <a:bodyPr wrap="square">
              <a:spAutoFit/>
            </a:bodyPr>
            <a:lstStyle/>
            <a:p>
              <a:r>
                <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rPr>
                <a:t>二、业务概况及痛点分析</a:t>
              </a:r>
              <a:endPar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endParaRPr>
            </a:p>
          </p:txBody>
        </p:sp>
      </p:grpSp>
      <p:grpSp>
        <p:nvGrpSpPr>
          <p:cNvPr id="129" name="组合 128"/>
          <p:cNvGrpSpPr/>
          <p:nvPr/>
        </p:nvGrpSpPr>
        <p:grpSpPr>
          <a:xfrm>
            <a:off x="-722630" y="1788795"/>
            <a:ext cx="11982450" cy="3870325"/>
            <a:chOff x="-1138" y="2817"/>
            <a:chExt cx="18870" cy="6095"/>
          </a:xfrm>
        </p:grpSpPr>
        <p:grpSp>
          <p:nvGrpSpPr>
            <p:cNvPr id="62" name="Группа 109"/>
            <p:cNvGrpSpPr/>
            <p:nvPr/>
          </p:nvGrpSpPr>
          <p:grpSpPr>
            <a:xfrm rot="0">
              <a:off x="1856" y="2930"/>
              <a:ext cx="3479" cy="3490"/>
              <a:chOff x="947738" y="1535969"/>
              <a:chExt cx="4799138" cy="4800095"/>
            </a:xfrm>
          </p:grpSpPr>
          <p:sp>
            <p:nvSpPr>
              <p:cNvPr id="63" name="AutoShape 4"/>
              <p:cNvSpPr/>
              <p:nvPr>
                <p:custDataLst>
                  <p:tags r:id="rId5"/>
                </p:custDataLst>
              </p:nvPr>
            </p:nvSpPr>
            <p:spPr bwMode="auto">
              <a:xfrm>
                <a:off x="947738" y="1535969"/>
                <a:ext cx="4799138" cy="480009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95000"/>
                </a:schemeClr>
              </a:solidFill>
              <a:ln>
                <a:noFill/>
              </a:ln>
              <a:effectLst/>
            </p:spPr>
            <p:txBody>
              <a:bodyPr lIns="0" tIns="0" rIns="0" bIns="0" anchor="ctr"/>
              <a:p>
                <a:pPr algn="ctr"/>
                <a:endParaRPr lang="ru-RU" altLang="ru-RU" sz="900">
                  <a:solidFill>
                    <a:schemeClr val="bg1"/>
                  </a:solidFill>
                  <a:latin typeface="方正清刻本悦宋简体" panose="02000000000000000000" charset="-122"/>
                  <a:ea typeface="方正清刻本悦宋简体" panose="02000000000000000000" charset="-122"/>
                  <a:cs typeface="Helvetica Light" charset="0"/>
                  <a:sym typeface="Helvetica Light" charset="0"/>
                </a:endParaRPr>
              </a:p>
            </p:txBody>
          </p:sp>
          <p:grpSp>
            <p:nvGrpSpPr>
              <p:cNvPr id="64" name="Группа 111"/>
              <p:cNvGrpSpPr/>
              <p:nvPr/>
            </p:nvGrpSpPr>
            <p:grpSpPr>
              <a:xfrm>
                <a:off x="1160291" y="1744561"/>
                <a:ext cx="4374033" cy="4382911"/>
                <a:chOff x="8489177" y="1925638"/>
                <a:chExt cx="2826940" cy="2832678"/>
              </a:xfrm>
            </p:grpSpPr>
            <p:sp>
              <p:nvSpPr>
                <p:cNvPr id="65" name="Shape 4084"/>
                <p:cNvSpPr/>
                <p:nvPr>
                  <p:custDataLst>
                    <p:tags r:id="rId6"/>
                  </p:custDataLst>
                </p:nvPr>
              </p:nvSpPr>
              <p:spPr>
                <a:xfrm>
                  <a:off x="8489177" y="1931375"/>
                  <a:ext cx="2826940" cy="2826941"/>
                </a:xfrm>
                <a:custGeom>
                  <a:avLst/>
                  <a:gdLst/>
                  <a:ahLst/>
                  <a:cxnLst>
                    <a:cxn ang="0">
                      <a:pos x="wd2" y="hd2"/>
                    </a:cxn>
                    <a:cxn ang="5400000">
                      <a:pos x="wd2" y="hd2"/>
                    </a:cxn>
                    <a:cxn ang="10800000">
                      <a:pos x="wd2" y="hd2"/>
                    </a:cxn>
                    <a:cxn ang="16200000">
                      <a:pos x="wd2" y="hd2"/>
                    </a:cxn>
                  </a:cxnLst>
                  <a:rect l="0" t="0" r="r" b="b"/>
                  <a:pathLst>
                    <a:path w="19679"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8100">
                  <a:solidFill>
                    <a:schemeClr val="accent4"/>
                  </a:solidFill>
                  <a:miter lim="400000"/>
                </a:ln>
              </p:spPr>
              <p:txBody>
                <a:bodyPr lIns="60959" tIns="60959" rIns="60959" bIns="60959" anchor="ctr"/>
                <a:p>
                  <a:pPr lvl="0" algn="l" defTabSz="456565">
                    <a:defRPr sz="11600">
                      <a:solidFill>
                        <a:srgbClr val="77716C"/>
                      </a:solidFill>
                      <a:latin typeface="Open Sans Light" panose="020B0306030504020204"/>
                      <a:ea typeface="Open Sans Light" panose="020B0306030504020204"/>
                      <a:cs typeface="Open Sans Light" panose="020B0306030504020204"/>
                      <a:sym typeface="Open Sans Light" panose="020B0306030504020204"/>
                    </a:defRPr>
                  </a:pPr>
                  <a:endParaRPr sz="5800">
                    <a:latin typeface="方正清刻本悦宋简体" panose="02000000000000000000" charset="-122"/>
                    <a:ea typeface="方正清刻本悦宋简体" panose="02000000000000000000" charset="-122"/>
                  </a:endParaRPr>
                </a:p>
              </p:txBody>
            </p:sp>
            <p:sp>
              <p:nvSpPr>
                <p:cNvPr id="66" name="Shape 4085"/>
                <p:cNvSpPr/>
                <p:nvPr>
                  <p:custDataLst>
                    <p:tags r:id="rId7"/>
                  </p:custDataLst>
                </p:nvPr>
              </p:nvSpPr>
              <p:spPr>
                <a:xfrm>
                  <a:off x="8817172" y="1925638"/>
                  <a:ext cx="962534" cy="584434"/>
                </a:xfrm>
                <a:custGeom>
                  <a:avLst/>
                  <a:gdLst/>
                  <a:ahLst/>
                  <a:cxnLst>
                    <a:cxn ang="0">
                      <a:pos x="wd2" y="hd2"/>
                    </a:cxn>
                    <a:cxn ang="5400000">
                      <a:pos x="wd2" y="hd2"/>
                    </a:cxn>
                    <a:cxn ang="10800000">
                      <a:pos x="wd2" y="hd2"/>
                    </a:cxn>
                    <a:cxn ang="16200000">
                      <a:pos x="wd2" y="hd2"/>
                    </a:cxn>
                  </a:cxnLst>
                  <a:rect l="0" t="0" r="r" b="b"/>
                  <a:pathLst>
                    <a:path w="21600" h="21600" extrusionOk="0">
                      <a:moveTo>
                        <a:pt x="0" y="19197"/>
                      </a:moveTo>
                      <a:lnTo>
                        <a:pt x="279" y="19602"/>
                      </a:lnTo>
                      <a:lnTo>
                        <a:pt x="761" y="19842"/>
                      </a:lnTo>
                      <a:lnTo>
                        <a:pt x="1034" y="19808"/>
                      </a:lnTo>
                      <a:lnTo>
                        <a:pt x="1143" y="19521"/>
                      </a:lnTo>
                      <a:lnTo>
                        <a:pt x="1306" y="19521"/>
                      </a:lnTo>
                      <a:lnTo>
                        <a:pt x="1339" y="19790"/>
                      </a:lnTo>
                      <a:lnTo>
                        <a:pt x="729" y="20236"/>
                      </a:lnTo>
                      <a:lnTo>
                        <a:pt x="630" y="20605"/>
                      </a:lnTo>
                      <a:lnTo>
                        <a:pt x="548" y="20901"/>
                      </a:lnTo>
                      <a:lnTo>
                        <a:pt x="821" y="21000"/>
                      </a:lnTo>
                      <a:lnTo>
                        <a:pt x="1067" y="20703"/>
                      </a:lnTo>
                      <a:lnTo>
                        <a:pt x="1438" y="20649"/>
                      </a:lnTo>
                      <a:cubicBezTo>
                        <a:pt x="1465" y="20754"/>
                        <a:pt x="1528" y="20822"/>
                        <a:pt x="1597" y="20819"/>
                      </a:cubicBezTo>
                      <a:cubicBezTo>
                        <a:pt x="1723" y="20813"/>
                        <a:pt x="1792" y="20605"/>
                        <a:pt x="1865" y="20432"/>
                      </a:cubicBezTo>
                      <a:cubicBezTo>
                        <a:pt x="1938" y="20257"/>
                        <a:pt x="2033" y="20110"/>
                        <a:pt x="2143" y="20001"/>
                      </a:cubicBezTo>
                      <a:lnTo>
                        <a:pt x="2335" y="19615"/>
                      </a:lnTo>
                      <a:cubicBezTo>
                        <a:pt x="2286" y="19572"/>
                        <a:pt x="2231" y="19554"/>
                        <a:pt x="2176" y="19563"/>
                      </a:cubicBezTo>
                      <a:cubicBezTo>
                        <a:pt x="2095" y="19577"/>
                        <a:pt x="2021" y="19649"/>
                        <a:pt x="1974" y="19760"/>
                      </a:cubicBezTo>
                      <a:lnTo>
                        <a:pt x="1784" y="19921"/>
                      </a:lnTo>
                      <a:cubicBezTo>
                        <a:pt x="1738" y="19809"/>
                        <a:pt x="1732" y="19665"/>
                        <a:pt x="1768" y="19543"/>
                      </a:cubicBezTo>
                      <a:cubicBezTo>
                        <a:pt x="1811" y="19393"/>
                        <a:pt x="1907" y="19313"/>
                        <a:pt x="1981" y="19201"/>
                      </a:cubicBezTo>
                      <a:cubicBezTo>
                        <a:pt x="2054" y="19090"/>
                        <a:pt x="2107" y="18946"/>
                        <a:pt x="2132" y="18787"/>
                      </a:cubicBezTo>
                      <a:cubicBezTo>
                        <a:pt x="2131" y="18693"/>
                        <a:pt x="2142" y="18598"/>
                        <a:pt x="2165" y="18512"/>
                      </a:cubicBezTo>
                      <a:cubicBezTo>
                        <a:pt x="2220" y="18310"/>
                        <a:pt x="2333" y="18167"/>
                        <a:pt x="2466" y="18133"/>
                      </a:cubicBezTo>
                      <a:cubicBezTo>
                        <a:pt x="2536" y="18047"/>
                        <a:pt x="2607" y="17961"/>
                        <a:pt x="2678" y="17875"/>
                      </a:cubicBezTo>
                      <a:cubicBezTo>
                        <a:pt x="2780" y="17751"/>
                        <a:pt x="2882" y="17627"/>
                        <a:pt x="2984" y="17503"/>
                      </a:cubicBezTo>
                      <a:lnTo>
                        <a:pt x="3005" y="16902"/>
                      </a:lnTo>
                      <a:cubicBezTo>
                        <a:pt x="2891" y="17035"/>
                        <a:pt x="2732" y="16966"/>
                        <a:pt x="2672" y="16759"/>
                      </a:cubicBezTo>
                      <a:cubicBezTo>
                        <a:pt x="2475" y="16078"/>
                        <a:pt x="3279" y="15698"/>
                        <a:pt x="3332" y="16447"/>
                      </a:cubicBezTo>
                      <a:lnTo>
                        <a:pt x="3479" y="16655"/>
                      </a:lnTo>
                      <a:lnTo>
                        <a:pt x="3369" y="16925"/>
                      </a:lnTo>
                      <a:lnTo>
                        <a:pt x="3206" y="17113"/>
                      </a:lnTo>
                      <a:lnTo>
                        <a:pt x="3075" y="17740"/>
                      </a:lnTo>
                      <a:lnTo>
                        <a:pt x="3026" y="18089"/>
                      </a:lnTo>
                      <a:lnTo>
                        <a:pt x="3501" y="17890"/>
                      </a:lnTo>
                      <a:lnTo>
                        <a:pt x="3665" y="17522"/>
                      </a:lnTo>
                      <a:lnTo>
                        <a:pt x="3926" y="17522"/>
                      </a:lnTo>
                      <a:lnTo>
                        <a:pt x="4122" y="17549"/>
                      </a:lnTo>
                      <a:lnTo>
                        <a:pt x="4062" y="17890"/>
                      </a:lnTo>
                      <a:lnTo>
                        <a:pt x="3680" y="18151"/>
                      </a:lnTo>
                      <a:lnTo>
                        <a:pt x="3369" y="18565"/>
                      </a:lnTo>
                      <a:lnTo>
                        <a:pt x="3113" y="18851"/>
                      </a:lnTo>
                      <a:lnTo>
                        <a:pt x="2889" y="19076"/>
                      </a:lnTo>
                      <a:lnTo>
                        <a:pt x="2692" y="19463"/>
                      </a:lnTo>
                      <a:lnTo>
                        <a:pt x="2600" y="19804"/>
                      </a:lnTo>
                      <a:lnTo>
                        <a:pt x="2730" y="20467"/>
                      </a:lnTo>
                      <a:lnTo>
                        <a:pt x="2604" y="20629"/>
                      </a:lnTo>
                      <a:lnTo>
                        <a:pt x="2604" y="20986"/>
                      </a:lnTo>
                      <a:lnTo>
                        <a:pt x="2945" y="20877"/>
                      </a:lnTo>
                      <a:lnTo>
                        <a:pt x="2717" y="21335"/>
                      </a:lnTo>
                      <a:lnTo>
                        <a:pt x="2761" y="21600"/>
                      </a:lnTo>
                      <a:lnTo>
                        <a:pt x="3123" y="21332"/>
                      </a:lnTo>
                      <a:lnTo>
                        <a:pt x="3449" y="20768"/>
                      </a:lnTo>
                      <a:lnTo>
                        <a:pt x="3433" y="20391"/>
                      </a:lnTo>
                      <a:lnTo>
                        <a:pt x="3542" y="20068"/>
                      </a:lnTo>
                      <a:lnTo>
                        <a:pt x="3590" y="19745"/>
                      </a:lnTo>
                      <a:lnTo>
                        <a:pt x="3867" y="19378"/>
                      </a:lnTo>
                      <a:lnTo>
                        <a:pt x="3738" y="19127"/>
                      </a:lnTo>
                      <a:lnTo>
                        <a:pt x="3770" y="18750"/>
                      </a:lnTo>
                      <a:lnTo>
                        <a:pt x="3917" y="18588"/>
                      </a:lnTo>
                      <a:lnTo>
                        <a:pt x="4217" y="18408"/>
                      </a:lnTo>
                      <a:cubicBezTo>
                        <a:pt x="4334" y="18303"/>
                        <a:pt x="4447" y="18185"/>
                        <a:pt x="4556" y="18057"/>
                      </a:cubicBezTo>
                      <a:cubicBezTo>
                        <a:pt x="4729" y="17853"/>
                        <a:pt x="4890" y="17621"/>
                        <a:pt x="5037" y="17365"/>
                      </a:cubicBezTo>
                      <a:cubicBezTo>
                        <a:pt x="5070" y="17294"/>
                        <a:pt x="5102" y="17222"/>
                        <a:pt x="5135" y="17150"/>
                      </a:cubicBezTo>
                      <a:cubicBezTo>
                        <a:pt x="5222" y="16957"/>
                        <a:pt x="5307" y="16762"/>
                        <a:pt x="5391" y="16565"/>
                      </a:cubicBezTo>
                      <a:cubicBezTo>
                        <a:pt x="5358" y="16341"/>
                        <a:pt x="5388" y="16103"/>
                        <a:pt x="5473" y="15920"/>
                      </a:cubicBezTo>
                      <a:cubicBezTo>
                        <a:pt x="5525" y="15808"/>
                        <a:pt x="5595" y="15723"/>
                        <a:pt x="5676" y="15674"/>
                      </a:cubicBezTo>
                      <a:lnTo>
                        <a:pt x="5877" y="15549"/>
                      </a:lnTo>
                      <a:lnTo>
                        <a:pt x="5969" y="14964"/>
                      </a:lnTo>
                      <a:lnTo>
                        <a:pt x="6035" y="14622"/>
                      </a:lnTo>
                      <a:lnTo>
                        <a:pt x="6133" y="14307"/>
                      </a:lnTo>
                      <a:lnTo>
                        <a:pt x="6719" y="13396"/>
                      </a:lnTo>
                      <a:lnTo>
                        <a:pt x="7232" y="12680"/>
                      </a:lnTo>
                      <a:lnTo>
                        <a:pt x="7560" y="12357"/>
                      </a:lnTo>
                      <a:cubicBezTo>
                        <a:pt x="7614" y="12268"/>
                        <a:pt x="7665" y="12175"/>
                        <a:pt x="7713" y="12079"/>
                      </a:cubicBezTo>
                      <a:cubicBezTo>
                        <a:pt x="7806" y="11895"/>
                        <a:pt x="7890" y="11699"/>
                        <a:pt x="7964" y="11493"/>
                      </a:cubicBezTo>
                      <a:lnTo>
                        <a:pt x="8046" y="11222"/>
                      </a:lnTo>
                      <a:lnTo>
                        <a:pt x="7786" y="11374"/>
                      </a:lnTo>
                      <a:lnTo>
                        <a:pt x="7333" y="11803"/>
                      </a:lnTo>
                      <a:lnTo>
                        <a:pt x="7131" y="11803"/>
                      </a:lnTo>
                      <a:cubicBezTo>
                        <a:pt x="7075" y="11748"/>
                        <a:pt x="7036" y="11656"/>
                        <a:pt x="7023" y="11551"/>
                      </a:cubicBezTo>
                      <a:cubicBezTo>
                        <a:pt x="6984" y="11244"/>
                        <a:pt x="7147" y="10972"/>
                        <a:pt x="7334" y="11030"/>
                      </a:cubicBezTo>
                      <a:lnTo>
                        <a:pt x="7525" y="10885"/>
                      </a:lnTo>
                      <a:cubicBezTo>
                        <a:pt x="7639" y="10761"/>
                        <a:pt x="7752" y="10635"/>
                        <a:pt x="7863" y="10507"/>
                      </a:cubicBezTo>
                      <a:cubicBezTo>
                        <a:pt x="7938" y="10421"/>
                        <a:pt x="8013" y="10333"/>
                        <a:pt x="8087" y="10245"/>
                      </a:cubicBezTo>
                      <a:lnTo>
                        <a:pt x="8310" y="10003"/>
                      </a:lnTo>
                      <a:lnTo>
                        <a:pt x="8706" y="9491"/>
                      </a:lnTo>
                      <a:cubicBezTo>
                        <a:pt x="8725" y="9459"/>
                        <a:pt x="8745" y="9426"/>
                        <a:pt x="8764" y="9394"/>
                      </a:cubicBezTo>
                      <a:cubicBezTo>
                        <a:pt x="8783" y="9361"/>
                        <a:pt x="8802" y="9327"/>
                        <a:pt x="8820" y="9293"/>
                      </a:cubicBezTo>
                      <a:cubicBezTo>
                        <a:pt x="8883" y="9178"/>
                        <a:pt x="8943" y="9058"/>
                        <a:pt x="9000" y="8934"/>
                      </a:cubicBezTo>
                      <a:lnTo>
                        <a:pt x="9115" y="8311"/>
                      </a:lnTo>
                      <a:lnTo>
                        <a:pt x="8689" y="8594"/>
                      </a:lnTo>
                      <a:cubicBezTo>
                        <a:pt x="8587" y="8694"/>
                        <a:pt x="8477" y="8773"/>
                        <a:pt x="8362" y="8829"/>
                      </a:cubicBezTo>
                      <a:cubicBezTo>
                        <a:pt x="8219" y="8899"/>
                        <a:pt x="8070" y="8932"/>
                        <a:pt x="7920" y="8928"/>
                      </a:cubicBezTo>
                      <a:lnTo>
                        <a:pt x="8653" y="8344"/>
                      </a:lnTo>
                      <a:lnTo>
                        <a:pt x="8790" y="8156"/>
                      </a:lnTo>
                      <a:lnTo>
                        <a:pt x="9362" y="8117"/>
                      </a:lnTo>
                      <a:lnTo>
                        <a:pt x="9536" y="8066"/>
                      </a:lnTo>
                      <a:lnTo>
                        <a:pt x="9858" y="8092"/>
                      </a:lnTo>
                      <a:lnTo>
                        <a:pt x="9776" y="8370"/>
                      </a:lnTo>
                      <a:cubicBezTo>
                        <a:pt x="9695" y="8428"/>
                        <a:pt x="9617" y="8495"/>
                        <a:pt x="9541" y="8568"/>
                      </a:cubicBezTo>
                      <a:cubicBezTo>
                        <a:pt x="9427" y="8680"/>
                        <a:pt x="9319" y="8809"/>
                        <a:pt x="9219" y="8954"/>
                      </a:cubicBezTo>
                      <a:lnTo>
                        <a:pt x="8928" y="9569"/>
                      </a:lnTo>
                      <a:lnTo>
                        <a:pt x="8913" y="9857"/>
                      </a:lnTo>
                      <a:lnTo>
                        <a:pt x="8766" y="10016"/>
                      </a:lnTo>
                      <a:lnTo>
                        <a:pt x="8487" y="10313"/>
                      </a:lnTo>
                      <a:lnTo>
                        <a:pt x="8323" y="10682"/>
                      </a:lnTo>
                      <a:lnTo>
                        <a:pt x="8433" y="10916"/>
                      </a:lnTo>
                      <a:cubicBezTo>
                        <a:pt x="8525" y="10831"/>
                        <a:pt x="8616" y="10741"/>
                        <a:pt x="8706" y="10646"/>
                      </a:cubicBezTo>
                      <a:cubicBezTo>
                        <a:pt x="8787" y="10560"/>
                        <a:pt x="8868" y="10470"/>
                        <a:pt x="8946" y="10376"/>
                      </a:cubicBezTo>
                      <a:lnTo>
                        <a:pt x="9126" y="10268"/>
                      </a:lnTo>
                      <a:lnTo>
                        <a:pt x="9459" y="10214"/>
                      </a:lnTo>
                      <a:lnTo>
                        <a:pt x="9634" y="10061"/>
                      </a:lnTo>
                      <a:lnTo>
                        <a:pt x="9980" y="9670"/>
                      </a:lnTo>
                      <a:lnTo>
                        <a:pt x="9964" y="9328"/>
                      </a:lnTo>
                      <a:lnTo>
                        <a:pt x="10319" y="8905"/>
                      </a:lnTo>
                      <a:lnTo>
                        <a:pt x="10516" y="8716"/>
                      </a:lnTo>
                      <a:lnTo>
                        <a:pt x="10876" y="8401"/>
                      </a:lnTo>
                      <a:lnTo>
                        <a:pt x="10973" y="8697"/>
                      </a:lnTo>
                      <a:lnTo>
                        <a:pt x="10729" y="8912"/>
                      </a:lnTo>
                      <a:lnTo>
                        <a:pt x="10407" y="9155"/>
                      </a:lnTo>
                      <a:lnTo>
                        <a:pt x="10287" y="9415"/>
                      </a:lnTo>
                      <a:lnTo>
                        <a:pt x="10697" y="9541"/>
                      </a:lnTo>
                      <a:lnTo>
                        <a:pt x="10926" y="9379"/>
                      </a:lnTo>
                      <a:lnTo>
                        <a:pt x="11128" y="9199"/>
                      </a:lnTo>
                      <a:lnTo>
                        <a:pt x="11450" y="8668"/>
                      </a:lnTo>
                      <a:lnTo>
                        <a:pt x="11613" y="8353"/>
                      </a:lnTo>
                      <a:lnTo>
                        <a:pt x="11832" y="7930"/>
                      </a:lnTo>
                      <a:lnTo>
                        <a:pt x="12056" y="7583"/>
                      </a:lnTo>
                      <a:lnTo>
                        <a:pt x="12269" y="7395"/>
                      </a:lnTo>
                      <a:lnTo>
                        <a:pt x="12661" y="7101"/>
                      </a:lnTo>
                      <a:lnTo>
                        <a:pt x="13071" y="6859"/>
                      </a:lnTo>
                      <a:lnTo>
                        <a:pt x="13366" y="6535"/>
                      </a:lnTo>
                      <a:cubicBezTo>
                        <a:pt x="13397" y="6455"/>
                        <a:pt x="13431" y="6380"/>
                        <a:pt x="13469" y="6309"/>
                      </a:cubicBezTo>
                      <a:cubicBezTo>
                        <a:pt x="13590" y="6082"/>
                        <a:pt x="13742" y="5905"/>
                        <a:pt x="13912" y="5793"/>
                      </a:cubicBezTo>
                      <a:lnTo>
                        <a:pt x="14289" y="5635"/>
                      </a:lnTo>
                      <a:lnTo>
                        <a:pt x="14562" y="5392"/>
                      </a:lnTo>
                      <a:cubicBezTo>
                        <a:pt x="14638" y="5313"/>
                        <a:pt x="14709" y="5223"/>
                        <a:pt x="14775" y="5121"/>
                      </a:cubicBezTo>
                      <a:cubicBezTo>
                        <a:pt x="14866" y="4980"/>
                        <a:pt x="14945" y="4820"/>
                        <a:pt x="15010" y="4644"/>
                      </a:cubicBezTo>
                      <a:lnTo>
                        <a:pt x="15091" y="4237"/>
                      </a:lnTo>
                      <a:lnTo>
                        <a:pt x="15091" y="3937"/>
                      </a:lnTo>
                      <a:lnTo>
                        <a:pt x="14786" y="3960"/>
                      </a:lnTo>
                      <a:lnTo>
                        <a:pt x="14295" y="3946"/>
                      </a:lnTo>
                      <a:lnTo>
                        <a:pt x="14617" y="3596"/>
                      </a:lnTo>
                      <a:lnTo>
                        <a:pt x="15228" y="3333"/>
                      </a:lnTo>
                      <a:lnTo>
                        <a:pt x="15599" y="3182"/>
                      </a:lnTo>
                      <a:cubicBezTo>
                        <a:pt x="15695" y="3140"/>
                        <a:pt x="15792" y="3104"/>
                        <a:pt x="15889" y="3074"/>
                      </a:cubicBezTo>
                      <a:cubicBezTo>
                        <a:pt x="15969" y="3049"/>
                        <a:pt x="16049" y="3028"/>
                        <a:pt x="16129" y="3011"/>
                      </a:cubicBezTo>
                      <a:lnTo>
                        <a:pt x="15992" y="3494"/>
                      </a:lnTo>
                      <a:lnTo>
                        <a:pt x="15721" y="3736"/>
                      </a:lnTo>
                      <a:lnTo>
                        <a:pt x="15586" y="3913"/>
                      </a:lnTo>
                      <a:lnTo>
                        <a:pt x="15444" y="4210"/>
                      </a:lnTo>
                      <a:lnTo>
                        <a:pt x="15728" y="4523"/>
                      </a:lnTo>
                      <a:lnTo>
                        <a:pt x="16105" y="4118"/>
                      </a:lnTo>
                      <a:lnTo>
                        <a:pt x="16198" y="3803"/>
                      </a:lnTo>
                      <a:lnTo>
                        <a:pt x="16378" y="3480"/>
                      </a:lnTo>
                      <a:lnTo>
                        <a:pt x="16613" y="3561"/>
                      </a:lnTo>
                      <a:lnTo>
                        <a:pt x="16487" y="3831"/>
                      </a:lnTo>
                      <a:lnTo>
                        <a:pt x="16330" y="4233"/>
                      </a:lnTo>
                      <a:lnTo>
                        <a:pt x="16674" y="4277"/>
                      </a:lnTo>
                      <a:lnTo>
                        <a:pt x="16997" y="4169"/>
                      </a:lnTo>
                      <a:cubicBezTo>
                        <a:pt x="17148" y="4174"/>
                        <a:pt x="17299" y="4174"/>
                        <a:pt x="17450" y="4169"/>
                      </a:cubicBezTo>
                      <a:cubicBezTo>
                        <a:pt x="17580" y="4164"/>
                        <a:pt x="17709" y="4155"/>
                        <a:pt x="17838" y="4142"/>
                      </a:cubicBezTo>
                      <a:lnTo>
                        <a:pt x="18314" y="4142"/>
                      </a:lnTo>
                      <a:cubicBezTo>
                        <a:pt x="18432" y="4145"/>
                        <a:pt x="18551" y="4154"/>
                        <a:pt x="18669" y="4169"/>
                      </a:cubicBezTo>
                      <a:cubicBezTo>
                        <a:pt x="18836" y="4190"/>
                        <a:pt x="19001" y="4223"/>
                        <a:pt x="19166" y="4268"/>
                      </a:cubicBezTo>
                      <a:cubicBezTo>
                        <a:pt x="19189" y="4369"/>
                        <a:pt x="19177" y="4482"/>
                        <a:pt x="19133" y="4564"/>
                      </a:cubicBezTo>
                      <a:cubicBezTo>
                        <a:pt x="19048" y="4724"/>
                        <a:pt x="18893" y="4706"/>
                        <a:pt x="18822" y="4528"/>
                      </a:cubicBezTo>
                      <a:lnTo>
                        <a:pt x="18587" y="4528"/>
                      </a:lnTo>
                      <a:lnTo>
                        <a:pt x="18320" y="4555"/>
                      </a:lnTo>
                      <a:lnTo>
                        <a:pt x="17758" y="4492"/>
                      </a:lnTo>
                      <a:lnTo>
                        <a:pt x="17034" y="4484"/>
                      </a:lnTo>
                      <a:lnTo>
                        <a:pt x="16860" y="4619"/>
                      </a:lnTo>
                      <a:cubicBezTo>
                        <a:pt x="16796" y="4609"/>
                        <a:pt x="16732" y="4609"/>
                        <a:pt x="16668" y="4619"/>
                      </a:cubicBezTo>
                      <a:cubicBezTo>
                        <a:pt x="16549" y="4638"/>
                        <a:pt x="16433" y="4692"/>
                        <a:pt x="16325" y="4780"/>
                      </a:cubicBezTo>
                      <a:cubicBezTo>
                        <a:pt x="16237" y="4812"/>
                        <a:pt x="16154" y="4873"/>
                        <a:pt x="16080" y="4959"/>
                      </a:cubicBezTo>
                      <a:cubicBezTo>
                        <a:pt x="16031" y="5015"/>
                        <a:pt x="15987" y="5081"/>
                        <a:pt x="15949" y="5157"/>
                      </a:cubicBezTo>
                      <a:lnTo>
                        <a:pt x="16161" y="5614"/>
                      </a:lnTo>
                      <a:cubicBezTo>
                        <a:pt x="16108" y="5784"/>
                        <a:pt x="16029" y="5928"/>
                        <a:pt x="15932" y="6034"/>
                      </a:cubicBezTo>
                      <a:cubicBezTo>
                        <a:pt x="15816" y="6161"/>
                        <a:pt x="15679" y="6227"/>
                        <a:pt x="15539" y="6223"/>
                      </a:cubicBezTo>
                      <a:cubicBezTo>
                        <a:pt x="15445" y="6250"/>
                        <a:pt x="15352" y="6286"/>
                        <a:pt x="15261" y="6331"/>
                      </a:cubicBezTo>
                      <a:cubicBezTo>
                        <a:pt x="15108" y="6406"/>
                        <a:pt x="14960" y="6506"/>
                        <a:pt x="14819" y="6628"/>
                      </a:cubicBezTo>
                      <a:lnTo>
                        <a:pt x="14640" y="6870"/>
                      </a:lnTo>
                      <a:lnTo>
                        <a:pt x="14460" y="7112"/>
                      </a:lnTo>
                      <a:lnTo>
                        <a:pt x="14208" y="7319"/>
                      </a:lnTo>
                      <a:lnTo>
                        <a:pt x="13756" y="7481"/>
                      </a:lnTo>
                      <a:lnTo>
                        <a:pt x="13820" y="7830"/>
                      </a:lnTo>
                      <a:lnTo>
                        <a:pt x="14034" y="7857"/>
                      </a:lnTo>
                      <a:lnTo>
                        <a:pt x="13941" y="8205"/>
                      </a:lnTo>
                      <a:lnTo>
                        <a:pt x="13717" y="8385"/>
                      </a:lnTo>
                      <a:lnTo>
                        <a:pt x="13445" y="8412"/>
                      </a:lnTo>
                      <a:lnTo>
                        <a:pt x="13364" y="8653"/>
                      </a:lnTo>
                      <a:lnTo>
                        <a:pt x="13268" y="8869"/>
                      </a:lnTo>
                      <a:lnTo>
                        <a:pt x="12811" y="8922"/>
                      </a:lnTo>
                      <a:lnTo>
                        <a:pt x="12570" y="9102"/>
                      </a:lnTo>
                      <a:lnTo>
                        <a:pt x="12195" y="9291"/>
                      </a:lnTo>
                      <a:lnTo>
                        <a:pt x="11921" y="9471"/>
                      </a:lnTo>
                      <a:lnTo>
                        <a:pt x="11676" y="9579"/>
                      </a:lnTo>
                      <a:lnTo>
                        <a:pt x="11311" y="9839"/>
                      </a:lnTo>
                      <a:lnTo>
                        <a:pt x="11099" y="10135"/>
                      </a:lnTo>
                      <a:lnTo>
                        <a:pt x="10817" y="10562"/>
                      </a:lnTo>
                      <a:lnTo>
                        <a:pt x="10632" y="10892"/>
                      </a:lnTo>
                      <a:lnTo>
                        <a:pt x="10446" y="11306"/>
                      </a:lnTo>
                      <a:lnTo>
                        <a:pt x="10108" y="11629"/>
                      </a:lnTo>
                      <a:lnTo>
                        <a:pt x="9862" y="12124"/>
                      </a:lnTo>
                      <a:lnTo>
                        <a:pt x="9670" y="12403"/>
                      </a:lnTo>
                      <a:lnTo>
                        <a:pt x="9414" y="12943"/>
                      </a:lnTo>
                      <a:lnTo>
                        <a:pt x="9217" y="13240"/>
                      </a:lnTo>
                      <a:lnTo>
                        <a:pt x="9151" y="13717"/>
                      </a:lnTo>
                      <a:lnTo>
                        <a:pt x="9244" y="14140"/>
                      </a:lnTo>
                      <a:lnTo>
                        <a:pt x="9097" y="14743"/>
                      </a:lnTo>
                      <a:lnTo>
                        <a:pt x="9299" y="14940"/>
                      </a:lnTo>
                      <a:cubicBezTo>
                        <a:pt x="9407" y="14817"/>
                        <a:pt x="9519" y="14707"/>
                        <a:pt x="9636" y="14608"/>
                      </a:cubicBezTo>
                      <a:cubicBezTo>
                        <a:pt x="9735" y="14524"/>
                        <a:pt x="9837" y="14449"/>
                        <a:pt x="9941" y="14384"/>
                      </a:cubicBezTo>
                      <a:lnTo>
                        <a:pt x="10459" y="13980"/>
                      </a:lnTo>
                      <a:lnTo>
                        <a:pt x="10842" y="13719"/>
                      </a:lnTo>
                      <a:cubicBezTo>
                        <a:pt x="10939" y="13641"/>
                        <a:pt x="11032" y="13551"/>
                        <a:pt x="11121" y="13449"/>
                      </a:cubicBezTo>
                      <a:cubicBezTo>
                        <a:pt x="11244" y="13308"/>
                        <a:pt x="11357" y="13145"/>
                        <a:pt x="11460" y="12963"/>
                      </a:cubicBezTo>
                      <a:lnTo>
                        <a:pt x="11727" y="12531"/>
                      </a:lnTo>
                      <a:lnTo>
                        <a:pt x="11891" y="12477"/>
                      </a:lnTo>
                      <a:lnTo>
                        <a:pt x="12408" y="12477"/>
                      </a:lnTo>
                      <a:lnTo>
                        <a:pt x="12817" y="12612"/>
                      </a:lnTo>
                      <a:cubicBezTo>
                        <a:pt x="12860" y="12543"/>
                        <a:pt x="12908" y="12483"/>
                        <a:pt x="12960" y="12432"/>
                      </a:cubicBezTo>
                      <a:cubicBezTo>
                        <a:pt x="13118" y="12277"/>
                        <a:pt x="13301" y="12222"/>
                        <a:pt x="13479" y="12144"/>
                      </a:cubicBezTo>
                      <a:cubicBezTo>
                        <a:pt x="13641" y="12074"/>
                        <a:pt x="13799" y="11983"/>
                        <a:pt x="13953" y="11874"/>
                      </a:cubicBezTo>
                      <a:lnTo>
                        <a:pt x="14281" y="11793"/>
                      </a:lnTo>
                      <a:cubicBezTo>
                        <a:pt x="14360" y="11825"/>
                        <a:pt x="14440" y="11849"/>
                        <a:pt x="14521" y="11865"/>
                      </a:cubicBezTo>
                      <a:cubicBezTo>
                        <a:pt x="14767" y="11916"/>
                        <a:pt x="15017" y="11898"/>
                        <a:pt x="15259" y="11811"/>
                      </a:cubicBezTo>
                      <a:lnTo>
                        <a:pt x="16161" y="11757"/>
                      </a:lnTo>
                      <a:lnTo>
                        <a:pt x="16531" y="11622"/>
                      </a:lnTo>
                      <a:lnTo>
                        <a:pt x="16723" y="11227"/>
                      </a:lnTo>
                      <a:cubicBezTo>
                        <a:pt x="16800" y="11082"/>
                        <a:pt x="16871" y="10929"/>
                        <a:pt x="16936" y="10768"/>
                      </a:cubicBezTo>
                      <a:cubicBezTo>
                        <a:pt x="17005" y="10598"/>
                        <a:pt x="17067" y="10421"/>
                        <a:pt x="17122" y="10237"/>
                      </a:cubicBezTo>
                      <a:cubicBezTo>
                        <a:pt x="17212" y="10207"/>
                        <a:pt x="17300" y="10162"/>
                        <a:pt x="17384" y="10102"/>
                      </a:cubicBezTo>
                      <a:cubicBezTo>
                        <a:pt x="17505" y="10017"/>
                        <a:pt x="17617" y="9902"/>
                        <a:pt x="17717" y="9761"/>
                      </a:cubicBezTo>
                      <a:lnTo>
                        <a:pt x="17947" y="9761"/>
                      </a:lnTo>
                      <a:cubicBezTo>
                        <a:pt x="18045" y="9773"/>
                        <a:pt x="18142" y="9725"/>
                        <a:pt x="18220" y="9626"/>
                      </a:cubicBezTo>
                      <a:cubicBezTo>
                        <a:pt x="18279" y="9552"/>
                        <a:pt x="18324" y="9453"/>
                        <a:pt x="18351" y="9338"/>
                      </a:cubicBezTo>
                      <a:lnTo>
                        <a:pt x="18711" y="9176"/>
                      </a:lnTo>
                      <a:lnTo>
                        <a:pt x="18853" y="8915"/>
                      </a:lnTo>
                      <a:lnTo>
                        <a:pt x="18963" y="8726"/>
                      </a:lnTo>
                      <a:cubicBezTo>
                        <a:pt x="18976" y="8683"/>
                        <a:pt x="18978" y="8633"/>
                        <a:pt x="18969" y="8587"/>
                      </a:cubicBezTo>
                      <a:cubicBezTo>
                        <a:pt x="18896" y="8213"/>
                        <a:pt x="18532" y="8454"/>
                        <a:pt x="18637" y="8807"/>
                      </a:cubicBezTo>
                      <a:lnTo>
                        <a:pt x="19215" y="8144"/>
                      </a:lnTo>
                      <a:lnTo>
                        <a:pt x="19558" y="8144"/>
                      </a:lnTo>
                      <a:lnTo>
                        <a:pt x="19689" y="7866"/>
                      </a:lnTo>
                      <a:lnTo>
                        <a:pt x="19770" y="7491"/>
                      </a:lnTo>
                      <a:lnTo>
                        <a:pt x="19999" y="7060"/>
                      </a:lnTo>
                      <a:lnTo>
                        <a:pt x="20381" y="6735"/>
                      </a:lnTo>
                      <a:lnTo>
                        <a:pt x="20691" y="6600"/>
                      </a:lnTo>
                      <a:lnTo>
                        <a:pt x="21040" y="6465"/>
                      </a:lnTo>
                      <a:lnTo>
                        <a:pt x="21334" y="6336"/>
                      </a:lnTo>
                      <a:lnTo>
                        <a:pt x="21600" y="6123"/>
                      </a:lnTo>
                      <a:lnTo>
                        <a:pt x="21257" y="5980"/>
                      </a:lnTo>
                      <a:lnTo>
                        <a:pt x="21138" y="5575"/>
                      </a:lnTo>
                      <a:lnTo>
                        <a:pt x="21284" y="5251"/>
                      </a:lnTo>
                      <a:lnTo>
                        <a:pt x="21284" y="4963"/>
                      </a:lnTo>
                      <a:lnTo>
                        <a:pt x="21071" y="4694"/>
                      </a:lnTo>
                      <a:lnTo>
                        <a:pt x="20667" y="4613"/>
                      </a:lnTo>
                      <a:lnTo>
                        <a:pt x="20339" y="4586"/>
                      </a:lnTo>
                      <a:lnTo>
                        <a:pt x="20051" y="4613"/>
                      </a:lnTo>
                      <a:lnTo>
                        <a:pt x="19859" y="4613"/>
                      </a:lnTo>
                      <a:lnTo>
                        <a:pt x="19603" y="4586"/>
                      </a:lnTo>
                      <a:lnTo>
                        <a:pt x="19603" y="4272"/>
                      </a:lnTo>
                      <a:lnTo>
                        <a:pt x="19396" y="4353"/>
                      </a:lnTo>
                      <a:lnTo>
                        <a:pt x="19894" y="4038"/>
                      </a:lnTo>
                      <a:lnTo>
                        <a:pt x="20146" y="3642"/>
                      </a:lnTo>
                      <a:lnTo>
                        <a:pt x="20155" y="3249"/>
                      </a:lnTo>
                      <a:lnTo>
                        <a:pt x="19903" y="3356"/>
                      </a:lnTo>
                      <a:lnTo>
                        <a:pt x="19778" y="2934"/>
                      </a:lnTo>
                      <a:lnTo>
                        <a:pt x="19385" y="2765"/>
                      </a:lnTo>
                      <a:lnTo>
                        <a:pt x="18988" y="2727"/>
                      </a:lnTo>
                      <a:lnTo>
                        <a:pt x="18732" y="2753"/>
                      </a:lnTo>
                      <a:lnTo>
                        <a:pt x="18557" y="2807"/>
                      </a:lnTo>
                      <a:lnTo>
                        <a:pt x="18114" y="2834"/>
                      </a:lnTo>
                      <a:lnTo>
                        <a:pt x="17852" y="2969"/>
                      </a:lnTo>
                      <a:lnTo>
                        <a:pt x="17727" y="3230"/>
                      </a:lnTo>
                      <a:lnTo>
                        <a:pt x="17400" y="3436"/>
                      </a:lnTo>
                      <a:lnTo>
                        <a:pt x="17126" y="3436"/>
                      </a:lnTo>
                      <a:lnTo>
                        <a:pt x="16984" y="3275"/>
                      </a:lnTo>
                      <a:lnTo>
                        <a:pt x="17191" y="2871"/>
                      </a:lnTo>
                      <a:lnTo>
                        <a:pt x="17469" y="3023"/>
                      </a:lnTo>
                      <a:lnTo>
                        <a:pt x="17948" y="2637"/>
                      </a:lnTo>
                      <a:lnTo>
                        <a:pt x="18303" y="2501"/>
                      </a:lnTo>
                      <a:lnTo>
                        <a:pt x="18615" y="2408"/>
                      </a:lnTo>
                      <a:lnTo>
                        <a:pt x="19053" y="2336"/>
                      </a:lnTo>
                      <a:lnTo>
                        <a:pt x="19146" y="1959"/>
                      </a:lnTo>
                      <a:lnTo>
                        <a:pt x="19551" y="1618"/>
                      </a:lnTo>
                      <a:lnTo>
                        <a:pt x="20266" y="0"/>
                      </a:lnTo>
                      <a:cubicBezTo>
                        <a:pt x="16269" y="714"/>
                        <a:pt x="12406" y="2786"/>
                        <a:pt x="8920" y="6085"/>
                      </a:cubicBezTo>
                      <a:cubicBezTo>
                        <a:pt x="5427" y="9390"/>
                        <a:pt x="2390" y="13855"/>
                        <a:pt x="0" y="19197"/>
                      </a:cubicBezTo>
                      <a:close/>
                    </a:path>
                  </a:pathLst>
                </a:custGeom>
                <a:solidFill>
                  <a:schemeClr val="accent4"/>
                </a:solidFill>
                <a:ln w="12700">
                  <a:miter lim="400000"/>
                </a:ln>
              </p:spPr>
              <p:txBody>
                <a:bodyPr lIns="60959" tIns="60959" rIns="60959" bIns="60959" anchor="ctr"/>
                <a:p>
                  <a:pPr lvl="0" algn="l" defTabSz="456565">
                    <a:defRPr sz="8400">
                      <a:solidFill>
                        <a:srgbClr val="070707"/>
                      </a:solidFill>
                      <a:latin typeface="Calibri" panose="020F0502020204030204"/>
                      <a:ea typeface="Calibri" panose="020F0502020204030204"/>
                      <a:cs typeface="Calibri" panose="020F0502020204030204"/>
                      <a:sym typeface="Calibri" panose="020F0502020204030204"/>
                    </a:defRPr>
                  </a:pPr>
                  <a:endParaRPr sz="4200">
                    <a:latin typeface="方正清刻本悦宋简体" panose="02000000000000000000" charset="-122"/>
                    <a:ea typeface="方正清刻本悦宋简体" panose="02000000000000000000" charset="-122"/>
                  </a:endParaRPr>
                </a:p>
              </p:txBody>
            </p:sp>
            <p:sp>
              <p:nvSpPr>
                <p:cNvPr id="67" name="Shape 4086"/>
                <p:cNvSpPr/>
                <p:nvPr>
                  <p:custDataLst>
                    <p:tags r:id="rId8"/>
                  </p:custDataLst>
                </p:nvPr>
              </p:nvSpPr>
              <p:spPr>
                <a:xfrm>
                  <a:off x="9452584" y="2281746"/>
                  <a:ext cx="102615" cy="72487"/>
                </a:xfrm>
                <a:custGeom>
                  <a:avLst/>
                  <a:gdLst/>
                  <a:ahLst/>
                  <a:cxnLst>
                    <a:cxn ang="0">
                      <a:pos x="wd2" y="hd2"/>
                    </a:cxn>
                    <a:cxn ang="5400000">
                      <a:pos x="wd2" y="hd2"/>
                    </a:cxn>
                    <a:cxn ang="10800000">
                      <a:pos x="wd2" y="hd2"/>
                    </a:cxn>
                    <a:cxn ang="16200000">
                      <a:pos x="wd2" y="hd2"/>
                    </a:cxn>
                  </a:cxnLst>
                  <a:rect l="0" t="0" r="r" b="b"/>
                  <a:pathLst>
                    <a:path w="21600" h="21600" extrusionOk="0">
                      <a:moveTo>
                        <a:pt x="9552" y="3048"/>
                      </a:moveTo>
                      <a:lnTo>
                        <a:pt x="8988" y="0"/>
                      </a:lnTo>
                      <a:lnTo>
                        <a:pt x="7149" y="1300"/>
                      </a:lnTo>
                      <a:lnTo>
                        <a:pt x="3657" y="2334"/>
                      </a:lnTo>
                      <a:lnTo>
                        <a:pt x="0" y="3641"/>
                      </a:lnTo>
                      <a:lnTo>
                        <a:pt x="2310" y="6398"/>
                      </a:lnTo>
                      <a:lnTo>
                        <a:pt x="507" y="9646"/>
                      </a:lnTo>
                      <a:lnTo>
                        <a:pt x="148" y="12031"/>
                      </a:lnTo>
                      <a:lnTo>
                        <a:pt x="609" y="16384"/>
                      </a:lnTo>
                      <a:lnTo>
                        <a:pt x="4761" y="18707"/>
                      </a:lnTo>
                      <a:lnTo>
                        <a:pt x="7067" y="21600"/>
                      </a:lnTo>
                      <a:cubicBezTo>
                        <a:pt x="7928" y="21195"/>
                        <a:pt x="8798" y="20832"/>
                        <a:pt x="9676" y="20512"/>
                      </a:cubicBezTo>
                      <a:cubicBezTo>
                        <a:pt x="11261" y="19935"/>
                        <a:pt x="12870" y="19499"/>
                        <a:pt x="14494" y="19206"/>
                      </a:cubicBezTo>
                      <a:cubicBezTo>
                        <a:pt x="15569" y="19227"/>
                        <a:pt x="16639" y="19007"/>
                        <a:pt x="17666" y="18553"/>
                      </a:cubicBezTo>
                      <a:cubicBezTo>
                        <a:pt x="18830" y="18037"/>
                        <a:pt x="19920" y="17229"/>
                        <a:pt x="20882" y="16167"/>
                      </a:cubicBezTo>
                      <a:lnTo>
                        <a:pt x="21600" y="13845"/>
                      </a:lnTo>
                      <a:lnTo>
                        <a:pt x="21292" y="10370"/>
                      </a:lnTo>
                      <a:lnTo>
                        <a:pt x="20997" y="5245"/>
                      </a:lnTo>
                      <a:lnTo>
                        <a:pt x="18440" y="5245"/>
                      </a:lnTo>
                      <a:lnTo>
                        <a:pt x="17262" y="6987"/>
                      </a:lnTo>
                      <a:lnTo>
                        <a:pt x="15775" y="5681"/>
                      </a:lnTo>
                      <a:lnTo>
                        <a:pt x="13571" y="5463"/>
                      </a:lnTo>
                      <a:lnTo>
                        <a:pt x="12091" y="5681"/>
                      </a:lnTo>
                      <a:lnTo>
                        <a:pt x="9195" y="6543"/>
                      </a:lnTo>
                      <a:lnTo>
                        <a:pt x="9552" y="3048"/>
                      </a:lnTo>
                      <a:close/>
                    </a:path>
                  </a:pathLst>
                </a:custGeom>
                <a:solidFill>
                  <a:schemeClr val="accent4"/>
                </a:solidFill>
                <a:ln w="12700">
                  <a:miter lim="400000"/>
                </a:ln>
              </p:spPr>
              <p:txBody>
                <a:bodyPr lIns="60959" tIns="60959" rIns="60959" bIns="60959" anchor="ctr"/>
                <a:p>
                  <a:pPr lvl="0" algn="l" defTabSz="456565">
                    <a:defRPr sz="8400">
                      <a:solidFill>
                        <a:srgbClr val="070707"/>
                      </a:solidFill>
                      <a:latin typeface="Calibri" panose="020F0502020204030204"/>
                      <a:ea typeface="Calibri" panose="020F0502020204030204"/>
                      <a:cs typeface="Calibri" panose="020F0502020204030204"/>
                      <a:sym typeface="Calibri" panose="020F0502020204030204"/>
                    </a:defRPr>
                  </a:pPr>
                  <a:endParaRPr sz="4200">
                    <a:latin typeface="方正清刻本悦宋简体" panose="02000000000000000000" charset="-122"/>
                    <a:ea typeface="方正清刻本悦宋简体" panose="02000000000000000000" charset="-122"/>
                  </a:endParaRPr>
                </a:p>
              </p:txBody>
            </p:sp>
            <p:sp>
              <p:nvSpPr>
                <p:cNvPr id="68" name="Shape 4087"/>
                <p:cNvSpPr/>
                <p:nvPr>
                  <p:custDataLst>
                    <p:tags r:id="rId9"/>
                  </p:custDataLst>
                </p:nvPr>
              </p:nvSpPr>
              <p:spPr>
                <a:xfrm>
                  <a:off x="9576675" y="2381420"/>
                  <a:ext cx="24199" cy="30450"/>
                </a:xfrm>
                <a:custGeom>
                  <a:avLst/>
                  <a:gdLst/>
                  <a:ahLst/>
                  <a:cxnLst>
                    <a:cxn ang="0">
                      <a:pos x="wd2" y="hd2"/>
                    </a:cxn>
                    <a:cxn ang="5400000">
                      <a:pos x="wd2" y="hd2"/>
                    </a:cxn>
                    <a:cxn ang="10800000">
                      <a:pos x="wd2" y="hd2"/>
                    </a:cxn>
                    <a:cxn ang="16200000">
                      <a:pos x="wd2" y="hd2"/>
                    </a:cxn>
                  </a:cxnLst>
                  <a:rect l="0" t="0" r="r" b="b"/>
                  <a:pathLst>
                    <a:path w="21600" h="21600" extrusionOk="0">
                      <a:moveTo>
                        <a:pt x="9207" y="0"/>
                      </a:moveTo>
                      <a:lnTo>
                        <a:pt x="650" y="5915"/>
                      </a:lnTo>
                      <a:lnTo>
                        <a:pt x="411" y="11257"/>
                      </a:lnTo>
                      <a:lnTo>
                        <a:pt x="0" y="17454"/>
                      </a:lnTo>
                      <a:lnTo>
                        <a:pt x="4997" y="21600"/>
                      </a:lnTo>
                      <a:lnTo>
                        <a:pt x="11194" y="15771"/>
                      </a:lnTo>
                      <a:lnTo>
                        <a:pt x="16412" y="8017"/>
                      </a:lnTo>
                      <a:lnTo>
                        <a:pt x="21600" y="1819"/>
                      </a:lnTo>
                      <a:lnTo>
                        <a:pt x="9207" y="0"/>
                      </a:lnTo>
                      <a:close/>
                    </a:path>
                  </a:pathLst>
                </a:custGeom>
                <a:solidFill>
                  <a:schemeClr val="accent4"/>
                </a:solidFill>
                <a:ln w="12700">
                  <a:miter lim="400000"/>
                </a:ln>
              </p:spPr>
              <p:txBody>
                <a:bodyPr lIns="60959" tIns="60959" rIns="60959" bIns="60959" anchor="ctr"/>
                <a:p>
                  <a:pPr lvl="0" algn="l" defTabSz="456565">
                    <a:defRPr sz="8400">
                      <a:solidFill>
                        <a:srgbClr val="070707"/>
                      </a:solidFill>
                      <a:latin typeface="Calibri" panose="020F0502020204030204"/>
                      <a:ea typeface="Calibri" panose="020F0502020204030204"/>
                      <a:cs typeface="Calibri" panose="020F0502020204030204"/>
                      <a:sym typeface="Calibri" panose="020F0502020204030204"/>
                    </a:defRPr>
                  </a:pPr>
                  <a:endParaRPr sz="4200">
                    <a:latin typeface="方正清刻本悦宋简体" panose="02000000000000000000" charset="-122"/>
                    <a:ea typeface="方正清刻本悦宋简体" panose="02000000000000000000" charset="-122"/>
                  </a:endParaRPr>
                </a:p>
              </p:txBody>
            </p:sp>
            <p:sp>
              <p:nvSpPr>
                <p:cNvPr id="69" name="Shape 4088"/>
                <p:cNvSpPr/>
                <p:nvPr>
                  <p:custDataLst>
                    <p:tags r:id="rId10"/>
                  </p:custDataLst>
                </p:nvPr>
              </p:nvSpPr>
              <p:spPr>
                <a:xfrm>
                  <a:off x="9036048" y="1959688"/>
                  <a:ext cx="2264072" cy="2642726"/>
                </a:xfrm>
                <a:custGeom>
                  <a:avLst/>
                  <a:gdLst/>
                  <a:ahLst/>
                  <a:cxnLst>
                    <a:cxn ang="0">
                      <a:pos x="wd2" y="hd2"/>
                    </a:cxn>
                    <a:cxn ang="5400000">
                      <a:pos x="wd2" y="hd2"/>
                    </a:cxn>
                    <a:cxn ang="10800000">
                      <a:pos x="wd2" y="hd2"/>
                    </a:cxn>
                    <a:cxn ang="16200000">
                      <a:pos x="wd2" y="hd2"/>
                    </a:cxn>
                  </a:cxnLst>
                  <a:rect l="0" t="0" r="r" b="b"/>
                  <a:pathLst>
                    <a:path w="21600" h="21600" extrusionOk="0">
                      <a:moveTo>
                        <a:pt x="5144" y="4147"/>
                      </a:moveTo>
                      <a:lnTo>
                        <a:pt x="5022" y="4189"/>
                      </a:lnTo>
                      <a:lnTo>
                        <a:pt x="4921" y="4242"/>
                      </a:lnTo>
                      <a:lnTo>
                        <a:pt x="4947" y="4142"/>
                      </a:lnTo>
                      <a:lnTo>
                        <a:pt x="4925" y="4073"/>
                      </a:lnTo>
                      <a:lnTo>
                        <a:pt x="4841" y="4150"/>
                      </a:lnTo>
                      <a:cubicBezTo>
                        <a:pt x="4817" y="4180"/>
                        <a:pt x="4789" y="4208"/>
                        <a:pt x="4757" y="4233"/>
                      </a:cubicBezTo>
                      <a:cubicBezTo>
                        <a:pt x="4719" y="4264"/>
                        <a:pt x="4676" y="4291"/>
                        <a:pt x="4630" y="4312"/>
                      </a:cubicBezTo>
                      <a:lnTo>
                        <a:pt x="4701" y="4380"/>
                      </a:lnTo>
                      <a:lnTo>
                        <a:pt x="4729" y="4509"/>
                      </a:lnTo>
                      <a:lnTo>
                        <a:pt x="4667" y="4606"/>
                      </a:lnTo>
                      <a:cubicBezTo>
                        <a:pt x="4610" y="4594"/>
                        <a:pt x="4551" y="4596"/>
                        <a:pt x="4495" y="4612"/>
                      </a:cubicBezTo>
                      <a:cubicBezTo>
                        <a:pt x="4452" y="4625"/>
                        <a:pt x="4412" y="4647"/>
                        <a:pt x="4380" y="4676"/>
                      </a:cubicBezTo>
                      <a:lnTo>
                        <a:pt x="4285" y="4733"/>
                      </a:lnTo>
                      <a:lnTo>
                        <a:pt x="4124" y="4743"/>
                      </a:lnTo>
                      <a:lnTo>
                        <a:pt x="4018" y="4813"/>
                      </a:lnTo>
                      <a:lnTo>
                        <a:pt x="3992" y="4903"/>
                      </a:lnTo>
                      <a:lnTo>
                        <a:pt x="3998" y="4972"/>
                      </a:lnTo>
                      <a:cubicBezTo>
                        <a:pt x="3949" y="4989"/>
                        <a:pt x="3903" y="5012"/>
                        <a:pt x="3861" y="5040"/>
                      </a:cubicBezTo>
                      <a:cubicBezTo>
                        <a:pt x="3834" y="5058"/>
                        <a:pt x="3808" y="5079"/>
                        <a:pt x="3797" y="5107"/>
                      </a:cubicBezTo>
                      <a:cubicBezTo>
                        <a:pt x="3780" y="5151"/>
                        <a:pt x="3800" y="5198"/>
                        <a:pt x="3840" y="5231"/>
                      </a:cubicBezTo>
                      <a:cubicBezTo>
                        <a:pt x="3893" y="5273"/>
                        <a:pt x="3969" y="5284"/>
                        <a:pt x="4036" y="5260"/>
                      </a:cubicBezTo>
                      <a:lnTo>
                        <a:pt x="4147" y="5219"/>
                      </a:lnTo>
                      <a:lnTo>
                        <a:pt x="4259" y="5181"/>
                      </a:lnTo>
                      <a:cubicBezTo>
                        <a:pt x="4305" y="5178"/>
                        <a:pt x="4349" y="5167"/>
                        <a:pt x="4389" y="5147"/>
                      </a:cubicBezTo>
                      <a:cubicBezTo>
                        <a:pt x="4433" y="5125"/>
                        <a:pt x="4469" y="5094"/>
                        <a:pt x="4495" y="5057"/>
                      </a:cubicBezTo>
                      <a:lnTo>
                        <a:pt x="4528" y="4922"/>
                      </a:lnTo>
                      <a:lnTo>
                        <a:pt x="4602" y="4789"/>
                      </a:lnTo>
                      <a:lnTo>
                        <a:pt x="4706" y="4696"/>
                      </a:lnTo>
                      <a:lnTo>
                        <a:pt x="4801" y="4666"/>
                      </a:lnTo>
                      <a:lnTo>
                        <a:pt x="4870" y="4761"/>
                      </a:lnTo>
                      <a:lnTo>
                        <a:pt x="4817" y="4795"/>
                      </a:lnTo>
                      <a:lnTo>
                        <a:pt x="4866" y="4872"/>
                      </a:lnTo>
                      <a:cubicBezTo>
                        <a:pt x="4896" y="4876"/>
                        <a:pt x="4923" y="4886"/>
                        <a:pt x="4947" y="4902"/>
                      </a:cubicBezTo>
                      <a:cubicBezTo>
                        <a:pt x="4984" y="4926"/>
                        <a:pt x="5008" y="4963"/>
                        <a:pt x="5014" y="5003"/>
                      </a:cubicBezTo>
                      <a:lnTo>
                        <a:pt x="4919" y="5045"/>
                      </a:lnTo>
                      <a:lnTo>
                        <a:pt x="4794" y="5009"/>
                      </a:lnTo>
                      <a:lnTo>
                        <a:pt x="4722" y="5090"/>
                      </a:lnTo>
                      <a:lnTo>
                        <a:pt x="4748" y="5193"/>
                      </a:lnTo>
                      <a:lnTo>
                        <a:pt x="4694" y="5242"/>
                      </a:lnTo>
                      <a:lnTo>
                        <a:pt x="4577" y="5246"/>
                      </a:lnTo>
                      <a:lnTo>
                        <a:pt x="4551" y="5334"/>
                      </a:lnTo>
                      <a:cubicBezTo>
                        <a:pt x="4589" y="5327"/>
                        <a:pt x="4629" y="5340"/>
                        <a:pt x="4651" y="5367"/>
                      </a:cubicBezTo>
                      <a:cubicBezTo>
                        <a:pt x="4698" y="5426"/>
                        <a:pt x="4656" y="5506"/>
                        <a:pt x="4574" y="5514"/>
                      </a:cubicBezTo>
                      <a:cubicBezTo>
                        <a:pt x="4539" y="5512"/>
                        <a:pt x="4505" y="5514"/>
                        <a:pt x="4471" y="5520"/>
                      </a:cubicBezTo>
                      <a:cubicBezTo>
                        <a:pt x="4426" y="5529"/>
                        <a:pt x="4384" y="5545"/>
                        <a:pt x="4346" y="5568"/>
                      </a:cubicBezTo>
                      <a:lnTo>
                        <a:pt x="4467" y="5663"/>
                      </a:lnTo>
                      <a:cubicBezTo>
                        <a:pt x="4481" y="5632"/>
                        <a:pt x="4509" y="5606"/>
                        <a:pt x="4544" y="5591"/>
                      </a:cubicBezTo>
                      <a:cubicBezTo>
                        <a:pt x="4573" y="5579"/>
                        <a:pt x="4606" y="5575"/>
                        <a:pt x="4639" y="5579"/>
                      </a:cubicBezTo>
                      <a:lnTo>
                        <a:pt x="4787" y="5587"/>
                      </a:lnTo>
                      <a:lnTo>
                        <a:pt x="4940" y="5545"/>
                      </a:lnTo>
                      <a:cubicBezTo>
                        <a:pt x="4985" y="5544"/>
                        <a:pt x="5030" y="5544"/>
                        <a:pt x="5075" y="5545"/>
                      </a:cubicBezTo>
                      <a:cubicBezTo>
                        <a:pt x="5116" y="5546"/>
                        <a:pt x="5157" y="5548"/>
                        <a:pt x="5198" y="5551"/>
                      </a:cubicBezTo>
                      <a:lnTo>
                        <a:pt x="5364" y="5557"/>
                      </a:lnTo>
                      <a:lnTo>
                        <a:pt x="5453" y="5557"/>
                      </a:lnTo>
                      <a:lnTo>
                        <a:pt x="5501" y="5630"/>
                      </a:lnTo>
                      <a:cubicBezTo>
                        <a:pt x="5483" y="5643"/>
                        <a:pt x="5465" y="5655"/>
                        <a:pt x="5446" y="5666"/>
                      </a:cubicBezTo>
                      <a:cubicBezTo>
                        <a:pt x="5383" y="5703"/>
                        <a:pt x="5314" y="5733"/>
                        <a:pt x="5242" y="5755"/>
                      </a:cubicBezTo>
                      <a:cubicBezTo>
                        <a:pt x="5191" y="5771"/>
                        <a:pt x="5138" y="5782"/>
                        <a:pt x="5084" y="5789"/>
                      </a:cubicBezTo>
                      <a:lnTo>
                        <a:pt x="4996" y="5696"/>
                      </a:lnTo>
                      <a:lnTo>
                        <a:pt x="4920" y="5779"/>
                      </a:lnTo>
                      <a:lnTo>
                        <a:pt x="4899" y="5838"/>
                      </a:lnTo>
                      <a:lnTo>
                        <a:pt x="4472" y="5838"/>
                      </a:lnTo>
                      <a:lnTo>
                        <a:pt x="4346" y="5880"/>
                      </a:lnTo>
                      <a:lnTo>
                        <a:pt x="4405" y="5971"/>
                      </a:lnTo>
                      <a:lnTo>
                        <a:pt x="4495" y="6056"/>
                      </a:lnTo>
                      <a:lnTo>
                        <a:pt x="4565" y="6112"/>
                      </a:lnTo>
                      <a:lnTo>
                        <a:pt x="4646" y="6235"/>
                      </a:lnTo>
                      <a:lnTo>
                        <a:pt x="4679" y="6340"/>
                      </a:lnTo>
                      <a:lnTo>
                        <a:pt x="4749" y="6524"/>
                      </a:lnTo>
                      <a:lnTo>
                        <a:pt x="4709" y="6662"/>
                      </a:lnTo>
                      <a:lnTo>
                        <a:pt x="4656" y="6763"/>
                      </a:lnTo>
                      <a:lnTo>
                        <a:pt x="4599" y="6820"/>
                      </a:lnTo>
                      <a:lnTo>
                        <a:pt x="4468" y="6826"/>
                      </a:lnTo>
                      <a:cubicBezTo>
                        <a:pt x="4438" y="6822"/>
                        <a:pt x="4408" y="6818"/>
                        <a:pt x="4378" y="6814"/>
                      </a:cubicBezTo>
                      <a:cubicBezTo>
                        <a:pt x="4311" y="6806"/>
                        <a:pt x="4243" y="6799"/>
                        <a:pt x="4176" y="6794"/>
                      </a:cubicBezTo>
                      <a:lnTo>
                        <a:pt x="3983" y="6770"/>
                      </a:lnTo>
                      <a:lnTo>
                        <a:pt x="3864" y="6735"/>
                      </a:lnTo>
                      <a:lnTo>
                        <a:pt x="3725" y="6699"/>
                      </a:lnTo>
                      <a:lnTo>
                        <a:pt x="3614" y="6669"/>
                      </a:lnTo>
                      <a:cubicBezTo>
                        <a:pt x="3559" y="6646"/>
                        <a:pt x="3495" y="6644"/>
                        <a:pt x="3438" y="6663"/>
                      </a:cubicBezTo>
                      <a:cubicBezTo>
                        <a:pt x="3398" y="6676"/>
                        <a:pt x="3364" y="6699"/>
                        <a:pt x="3340" y="6728"/>
                      </a:cubicBezTo>
                      <a:lnTo>
                        <a:pt x="3273" y="6889"/>
                      </a:lnTo>
                      <a:cubicBezTo>
                        <a:pt x="3278" y="6911"/>
                        <a:pt x="3280" y="6934"/>
                        <a:pt x="3280" y="6956"/>
                      </a:cubicBezTo>
                      <a:cubicBezTo>
                        <a:pt x="3280" y="6995"/>
                        <a:pt x="3273" y="7034"/>
                        <a:pt x="3259" y="7072"/>
                      </a:cubicBezTo>
                      <a:lnTo>
                        <a:pt x="3185" y="7197"/>
                      </a:lnTo>
                      <a:cubicBezTo>
                        <a:pt x="3167" y="7226"/>
                        <a:pt x="3147" y="7255"/>
                        <a:pt x="3125" y="7282"/>
                      </a:cubicBezTo>
                      <a:cubicBezTo>
                        <a:pt x="3083" y="7333"/>
                        <a:pt x="3034" y="7380"/>
                        <a:pt x="2985" y="7427"/>
                      </a:cubicBezTo>
                      <a:cubicBezTo>
                        <a:pt x="2936" y="7474"/>
                        <a:pt x="2886" y="7522"/>
                        <a:pt x="2836" y="7569"/>
                      </a:cubicBezTo>
                      <a:lnTo>
                        <a:pt x="2883" y="7672"/>
                      </a:lnTo>
                      <a:lnTo>
                        <a:pt x="2932" y="7729"/>
                      </a:lnTo>
                      <a:lnTo>
                        <a:pt x="2879" y="7819"/>
                      </a:lnTo>
                      <a:cubicBezTo>
                        <a:pt x="2851" y="7849"/>
                        <a:pt x="2851" y="7891"/>
                        <a:pt x="2879" y="7921"/>
                      </a:cubicBezTo>
                      <a:cubicBezTo>
                        <a:pt x="2905" y="7948"/>
                        <a:pt x="2949" y="7958"/>
                        <a:pt x="2988" y="7944"/>
                      </a:cubicBezTo>
                      <a:lnTo>
                        <a:pt x="3102" y="7962"/>
                      </a:lnTo>
                      <a:lnTo>
                        <a:pt x="3278" y="8014"/>
                      </a:lnTo>
                      <a:lnTo>
                        <a:pt x="3301" y="8122"/>
                      </a:lnTo>
                      <a:lnTo>
                        <a:pt x="3368" y="8235"/>
                      </a:lnTo>
                      <a:lnTo>
                        <a:pt x="3464" y="8235"/>
                      </a:lnTo>
                      <a:lnTo>
                        <a:pt x="3571" y="8205"/>
                      </a:lnTo>
                      <a:cubicBezTo>
                        <a:pt x="3620" y="8187"/>
                        <a:pt x="3671" y="8173"/>
                        <a:pt x="3724" y="8163"/>
                      </a:cubicBezTo>
                      <a:cubicBezTo>
                        <a:pt x="3799" y="8149"/>
                        <a:pt x="3876" y="8143"/>
                        <a:pt x="3954" y="8146"/>
                      </a:cubicBezTo>
                      <a:lnTo>
                        <a:pt x="4160" y="8110"/>
                      </a:lnTo>
                      <a:lnTo>
                        <a:pt x="4323" y="8064"/>
                      </a:lnTo>
                      <a:lnTo>
                        <a:pt x="4543" y="8024"/>
                      </a:lnTo>
                      <a:cubicBezTo>
                        <a:pt x="4582" y="8000"/>
                        <a:pt x="4618" y="7972"/>
                        <a:pt x="4648" y="7941"/>
                      </a:cubicBezTo>
                      <a:cubicBezTo>
                        <a:pt x="4693" y="7894"/>
                        <a:pt x="4726" y="7841"/>
                        <a:pt x="4747" y="7784"/>
                      </a:cubicBezTo>
                      <a:cubicBezTo>
                        <a:pt x="4697" y="7762"/>
                        <a:pt x="4663" y="7720"/>
                        <a:pt x="4657" y="7672"/>
                      </a:cubicBezTo>
                      <a:cubicBezTo>
                        <a:pt x="4646" y="7592"/>
                        <a:pt x="4712" y="7519"/>
                        <a:pt x="4806" y="7507"/>
                      </a:cubicBezTo>
                      <a:cubicBezTo>
                        <a:pt x="4818" y="7473"/>
                        <a:pt x="4844" y="7444"/>
                        <a:pt x="4880" y="7426"/>
                      </a:cubicBezTo>
                      <a:cubicBezTo>
                        <a:pt x="4971" y="7379"/>
                        <a:pt x="5085" y="7414"/>
                        <a:pt x="5186" y="7392"/>
                      </a:cubicBezTo>
                      <a:cubicBezTo>
                        <a:pt x="5242" y="7380"/>
                        <a:pt x="5289" y="7351"/>
                        <a:pt x="5333" y="7320"/>
                      </a:cubicBezTo>
                      <a:cubicBezTo>
                        <a:pt x="5374" y="7291"/>
                        <a:pt x="5413" y="7259"/>
                        <a:pt x="5449" y="7225"/>
                      </a:cubicBezTo>
                      <a:lnTo>
                        <a:pt x="5498" y="7058"/>
                      </a:lnTo>
                      <a:cubicBezTo>
                        <a:pt x="5502" y="7021"/>
                        <a:pt x="5529" y="6989"/>
                        <a:pt x="5567" y="6974"/>
                      </a:cubicBezTo>
                      <a:cubicBezTo>
                        <a:pt x="5607" y="6958"/>
                        <a:pt x="5653" y="6962"/>
                        <a:pt x="5695" y="6972"/>
                      </a:cubicBezTo>
                      <a:cubicBezTo>
                        <a:pt x="5767" y="6989"/>
                        <a:pt x="5831" y="7025"/>
                        <a:pt x="5880" y="7073"/>
                      </a:cubicBezTo>
                      <a:cubicBezTo>
                        <a:pt x="5912" y="7079"/>
                        <a:pt x="5945" y="7079"/>
                        <a:pt x="5977" y="7073"/>
                      </a:cubicBezTo>
                      <a:cubicBezTo>
                        <a:pt x="6027" y="7064"/>
                        <a:pt x="6071" y="7041"/>
                        <a:pt x="6117" y="7023"/>
                      </a:cubicBezTo>
                      <a:cubicBezTo>
                        <a:pt x="6235" y="6978"/>
                        <a:pt x="6368" y="6966"/>
                        <a:pt x="6495" y="6990"/>
                      </a:cubicBezTo>
                      <a:lnTo>
                        <a:pt x="6521" y="6918"/>
                      </a:lnTo>
                      <a:lnTo>
                        <a:pt x="6732" y="6930"/>
                      </a:lnTo>
                      <a:lnTo>
                        <a:pt x="6759" y="7000"/>
                      </a:lnTo>
                      <a:lnTo>
                        <a:pt x="6725" y="7115"/>
                      </a:lnTo>
                      <a:lnTo>
                        <a:pt x="6845" y="7228"/>
                      </a:lnTo>
                      <a:cubicBezTo>
                        <a:pt x="6898" y="7250"/>
                        <a:pt x="6947" y="7275"/>
                        <a:pt x="6994" y="7304"/>
                      </a:cubicBezTo>
                      <a:cubicBezTo>
                        <a:pt x="7034" y="7328"/>
                        <a:pt x="7071" y="7355"/>
                        <a:pt x="7110" y="7379"/>
                      </a:cubicBezTo>
                      <a:cubicBezTo>
                        <a:pt x="7205" y="7438"/>
                        <a:pt x="7309" y="7485"/>
                        <a:pt x="7419" y="7517"/>
                      </a:cubicBezTo>
                      <a:cubicBezTo>
                        <a:pt x="7439" y="7569"/>
                        <a:pt x="7471" y="7617"/>
                        <a:pt x="7514" y="7658"/>
                      </a:cubicBezTo>
                      <a:cubicBezTo>
                        <a:pt x="7555" y="7697"/>
                        <a:pt x="7605" y="7728"/>
                        <a:pt x="7660" y="7749"/>
                      </a:cubicBezTo>
                      <a:lnTo>
                        <a:pt x="7716" y="7827"/>
                      </a:lnTo>
                      <a:cubicBezTo>
                        <a:pt x="7731" y="7845"/>
                        <a:pt x="7742" y="7866"/>
                        <a:pt x="7746" y="7889"/>
                      </a:cubicBezTo>
                      <a:cubicBezTo>
                        <a:pt x="7754" y="7933"/>
                        <a:pt x="7739" y="7977"/>
                        <a:pt x="7704" y="8010"/>
                      </a:cubicBezTo>
                      <a:cubicBezTo>
                        <a:pt x="7711" y="8035"/>
                        <a:pt x="7703" y="8060"/>
                        <a:pt x="7684" y="8079"/>
                      </a:cubicBezTo>
                      <a:cubicBezTo>
                        <a:pt x="7661" y="8102"/>
                        <a:pt x="7626" y="8112"/>
                        <a:pt x="7592" y="8105"/>
                      </a:cubicBezTo>
                      <a:lnTo>
                        <a:pt x="7504" y="8069"/>
                      </a:lnTo>
                      <a:lnTo>
                        <a:pt x="7416" y="8093"/>
                      </a:lnTo>
                      <a:lnTo>
                        <a:pt x="7344" y="8081"/>
                      </a:lnTo>
                      <a:lnTo>
                        <a:pt x="7272" y="8022"/>
                      </a:lnTo>
                      <a:cubicBezTo>
                        <a:pt x="7246" y="8014"/>
                        <a:pt x="7219" y="8010"/>
                        <a:pt x="7191" y="8010"/>
                      </a:cubicBezTo>
                      <a:cubicBezTo>
                        <a:pt x="7151" y="8010"/>
                        <a:pt x="7112" y="8018"/>
                        <a:pt x="7077" y="8033"/>
                      </a:cubicBezTo>
                      <a:lnTo>
                        <a:pt x="6982" y="8107"/>
                      </a:lnTo>
                      <a:lnTo>
                        <a:pt x="7119" y="8177"/>
                      </a:lnTo>
                      <a:lnTo>
                        <a:pt x="7252" y="8238"/>
                      </a:lnTo>
                      <a:lnTo>
                        <a:pt x="7395" y="8302"/>
                      </a:lnTo>
                      <a:cubicBezTo>
                        <a:pt x="7419" y="8293"/>
                        <a:pt x="7446" y="8296"/>
                        <a:pt x="7467" y="8308"/>
                      </a:cubicBezTo>
                      <a:cubicBezTo>
                        <a:pt x="7512" y="8333"/>
                        <a:pt x="7518" y="8393"/>
                        <a:pt x="7570" y="8409"/>
                      </a:cubicBezTo>
                      <a:cubicBezTo>
                        <a:pt x="7646" y="8434"/>
                        <a:pt x="7713" y="8358"/>
                        <a:pt x="7665" y="8302"/>
                      </a:cubicBezTo>
                      <a:lnTo>
                        <a:pt x="7688" y="8173"/>
                      </a:lnTo>
                      <a:lnTo>
                        <a:pt x="7814" y="8125"/>
                      </a:lnTo>
                      <a:lnTo>
                        <a:pt x="7888" y="8068"/>
                      </a:lnTo>
                      <a:lnTo>
                        <a:pt x="7921" y="7980"/>
                      </a:lnTo>
                      <a:cubicBezTo>
                        <a:pt x="7961" y="7970"/>
                        <a:pt x="7995" y="7944"/>
                        <a:pt x="8011" y="7911"/>
                      </a:cubicBezTo>
                      <a:cubicBezTo>
                        <a:pt x="8034" y="7863"/>
                        <a:pt x="8020" y="7808"/>
                        <a:pt x="7976" y="7773"/>
                      </a:cubicBezTo>
                      <a:lnTo>
                        <a:pt x="7969" y="7668"/>
                      </a:lnTo>
                      <a:lnTo>
                        <a:pt x="8034" y="7636"/>
                      </a:lnTo>
                      <a:lnTo>
                        <a:pt x="8111" y="7738"/>
                      </a:lnTo>
                      <a:lnTo>
                        <a:pt x="8185" y="7782"/>
                      </a:lnTo>
                      <a:lnTo>
                        <a:pt x="8274" y="7698"/>
                      </a:lnTo>
                      <a:lnTo>
                        <a:pt x="8177" y="7550"/>
                      </a:lnTo>
                      <a:lnTo>
                        <a:pt x="8026" y="7504"/>
                      </a:lnTo>
                      <a:cubicBezTo>
                        <a:pt x="7981" y="7483"/>
                        <a:pt x="7939" y="7457"/>
                        <a:pt x="7903" y="7426"/>
                      </a:cubicBezTo>
                      <a:cubicBezTo>
                        <a:pt x="7871" y="7399"/>
                        <a:pt x="7843" y="7369"/>
                        <a:pt x="7820" y="7337"/>
                      </a:cubicBezTo>
                      <a:lnTo>
                        <a:pt x="7687" y="7259"/>
                      </a:lnTo>
                      <a:lnTo>
                        <a:pt x="7555" y="7176"/>
                      </a:lnTo>
                      <a:lnTo>
                        <a:pt x="7362" y="7110"/>
                      </a:lnTo>
                      <a:lnTo>
                        <a:pt x="7313" y="6985"/>
                      </a:lnTo>
                      <a:lnTo>
                        <a:pt x="7272" y="6885"/>
                      </a:lnTo>
                      <a:lnTo>
                        <a:pt x="7191" y="6861"/>
                      </a:lnTo>
                      <a:lnTo>
                        <a:pt x="7163" y="6748"/>
                      </a:lnTo>
                      <a:lnTo>
                        <a:pt x="7217" y="6657"/>
                      </a:lnTo>
                      <a:lnTo>
                        <a:pt x="7296" y="6663"/>
                      </a:lnTo>
                      <a:lnTo>
                        <a:pt x="7351" y="6722"/>
                      </a:lnTo>
                      <a:lnTo>
                        <a:pt x="7402" y="6812"/>
                      </a:lnTo>
                      <a:lnTo>
                        <a:pt x="7467" y="6883"/>
                      </a:lnTo>
                      <a:lnTo>
                        <a:pt x="7585" y="6901"/>
                      </a:lnTo>
                      <a:lnTo>
                        <a:pt x="7687" y="6960"/>
                      </a:lnTo>
                      <a:cubicBezTo>
                        <a:pt x="7723" y="6966"/>
                        <a:pt x="7753" y="6987"/>
                        <a:pt x="7766" y="7016"/>
                      </a:cubicBezTo>
                      <a:cubicBezTo>
                        <a:pt x="7786" y="7059"/>
                        <a:pt x="7766" y="7108"/>
                        <a:pt x="7720" y="7131"/>
                      </a:cubicBezTo>
                      <a:lnTo>
                        <a:pt x="7873" y="7173"/>
                      </a:lnTo>
                      <a:lnTo>
                        <a:pt x="7964" y="7179"/>
                      </a:lnTo>
                      <a:cubicBezTo>
                        <a:pt x="7997" y="7183"/>
                        <a:pt x="8030" y="7191"/>
                        <a:pt x="8061" y="7202"/>
                      </a:cubicBezTo>
                      <a:cubicBezTo>
                        <a:pt x="8116" y="7222"/>
                        <a:pt x="8165" y="7250"/>
                        <a:pt x="8207" y="7286"/>
                      </a:cubicBezTo>
                      <a:lnTo>
                        <a:pt x="8289" y="7322"/>
                      </a:lnTo>
                      <a:lnTo>
                        <a:pt x="8386" y="7363"/>
                      </a:lnTo>
                      <a:lnTo>
                        <a:pt x="8383" y="7544"/>
                      </a:lnTo>
                      <a:lnTo>
                        <a:pt x="8427" y="7763"/>
                      </a:lnTo>
                      <a:lnTo>
                        <a:pt x="8606" y="7823"/>
                      </a:lnTo>
                      <a:lnTo>
                        <a:pt x="8675" y="7900"/>
                      </a:lnTo>
                      <a:lnTo>
                        <a:pt x="8670" y="8036"/>
                      </a:lnTo>
                      <a:lnTo>
                        <a:pt x="8670" y="8130"/>
                      </a:lnTo>
                      <a:lnTo>
                        <a:pt x="8707" y="8199"/>
                      </a:lnTo>
                      <a:lnTo>
                        <a:pt x="8791" y="8203"/>
                      </a:lnTo>
                      <a:lnTo>
                        <a:pt x="8837" y="8317"/>
                      </a:lnTo>
                      <a:lnTo>
                        <a:pt x="8949" y="8380"/>
                      </a:lnTo>
                      <a:lnTo>
                        <a:pt x="9095" y="8380"/>
                      </a:lnTo>
                      <a:cubicBezTo>
                        <a:pt x="9061" y="8420"/>
                        <a:pt x="9079" y="8476"/>
                        <a:pt x="9132" y="8496"/>
                      </a:cubicBezTo>
                      <a:cubicBezTo>
                        <a:pt x="9205" y="8523"/>
                        <a:pt x="9283" y="8467"/>
                        <a:pt x="9264" y="8400"/>
                      </a:cubicBezTo>
                      <a:cubicBezTo>
                        <a:pt x="9182" y="8393"/>
                        <a:pt x="9146" y="8308"/>
                        <a:pt x="9204" y="8257"/>
                      </a:cubicBezTo>
                      <a:cubicBezTo>
                        <a:pt x="9233" y="8232"/>
                        <a:pt x="9278" y="8227"/>
                        <a:pt x="9313" y="8247"/>
                      </a:cubicBezTo>
                      <a:lnTo>
                        <a:pt x="9396" y="8300"/>
                      </a:lnTo>
                      <a:lnTo>
                        <a:pt x="9417" y="8362"/>
                      </a:lnTo>
                      <a:lnTo>
                        <a:pt x="9424" y="8427"/>
                      </a:lnTo>
                      <a:lnTo>
                        <a:pt x="9473" y="8562"/>
                      </a:lnTo>
                      <a:lnTo>
                        <a:pt x="9347" y="8521"/>
                      </a:lnTo>
                      <a:lnTo>
                        <a:pt x="9262" y="8546"/>
                      </a:lnTo>
                      <a:cubicBezTo>
                        <a:pt x="9232" y="8570"/>
                        <a:pt x="9221" y="8607"/>
                        <a:pt x="9234" y="8639"/>
                      </a:cubicBezTo>
                      <a:cubicBezTo>
                        <a:pt x="9264" y="8714"/>
                        <a:pt x="9379" y="8731"/>
                        <a:pt x="9436" y="8669"/>
                      </a:cubicBezTo>
                      <a:cubicBezTo>
                        <a:pt x="9491" y="8679"/>
                        <a:pt x="9547" y="8685"/>
                        <a:pt x="9603" y="8687"/>
                      </a:cubicBezTo>
                      <a:cubicBezTo>
                        <a:pt x="9667" y="8690"/>
                        <a:pt x="9732" y="8688"/>
                        <a:pt x="9795" y="8681"/>
                      </a:cubicBezTo>
                      <a:cubicBezTo>
                        <a:pt x="9818" y="8655"/>
                        <a:pt x="9820" y="8620"/>
                        <a:pt x="9802" y="8592"/>
                      </a:cubicBezTo>
                      <a:cubicBezTo>
                        <a:pt x="9758" y="8522"/>
                        <a:pt x="9641" y="8525"/>
                        <a:pt x="9600" y="8596"/>
                      </a:cubicBezTo>
                      <a:lnTo>
                        <a:pt x="9556" y="8542"/>
                      </a:lnTo>
                      <a:lnTo>
                        <a:pt x="9517" y="8371"/>
                      </a:lnTo>
                      <a:lnTo>
                        <a:pt x="9605" y="8389"/>
                      </a:lnTo>
                      <a:lnTo>
                        <a:pt x="9728" y="8348"/>
                      </a:lnTo>
                      <a:cubicBezTo>
                        <a:pt x="9730" y="8326"/>
                        <a:pt x="9730" y="8304"/>
                        <a:pt x="9728" y="8282"/>
                      </a:cubicBezTo>
                      <a:cubicBezTo>
                        <a:pt x="9726" y="8251"/>
                        <a:pt x="9721" y="8219"/>
                        <a:pt x="9712" y="8189"/>
                      </a:cubicBezTo>
                      <a:cubicBezTo>
                        <a:pt x="9684" y="8165"/>
                        <a:pt x="9656" y="8141"/>
                        <a:pt x="9629" y="8117"/>
                      </a:cubicBezTo>
                      <a:cubicBezTo>
                        <a:pt x="9593" y="8085"/>
                        <a:pt x="9557" y="8052"/>
                        <a:pt x="9523" y="8018"/>
                      </a:cubicBezTo>
                      <a:lnTo>
                        <a:pt x="9370" y="7929"/>
                      </a:lnTo>
                      <a:lnTo>
                        <a:pt x="9363" y="7811"/>
                      </a:lnTo>
                      <a:lnTo>
                        <a:pt x="9294" y="7746"/>
                      </a:lnTo>
                      <a:lnTo>
                        <a:pt x="9199" y="7764"/>
                      </a:lnTo>
                      <a:lnTo>
                        <a:pt x="9211" y="7623"/>
                      </a:lnTo>
                      <a:cubicBezTo>
                        <a:pt x="9244" y="7625"/>
                        <a:pt x="9277" y="7621"/>
                        <a:pt x="9308" y="7613"/>
                      </a:cubicBezTo>
                      <a:cubicBezTo>
                        <a:pt x="9352" y="7600"/>
                        <a:pt x="9391" y="7578"/>
                        <a:pt x="9421" y="7548"/>
                      </a:cubicBezTo>
                      <a:cubicBezTo>
                        <a:pt x="9473" y="7506"/>
                        <a:pt x="9555" y="7515"/>
                        <a:pt x="9593" y="7566"/>
                      </a:cubicBezTo>
                      <a:cubicBezTo>
                        <a:pt x="9630" y="7615"/>
                        <a:pt x="9607" y="7681"/>
                        <a:pt x="9545" y="7705"/>
                      </a:cubicBezTo>
                      <a:lnTo>
                        <a:pt x="9577" y="7828"/>
                      </a:lnTo>
                      <a:lnTo>
                        <a:pt x="9658" y="7943"/>
                      </a:lnTo>
                      <a:lnTo>
                        <a:pt x="9718" y="8047"/>
                      </a:lnTo>
                      <a:lnTo>
                        <a:pt x="9790" y="8216"/>
                      </a:lnTo>
                      <a:lnTo>
                        <a:pt x="9808" y="8277"/>
                      </a:lnTo>
                      <a:lnTo>
                        <a:pt x="9903" y="8307"/>
                      </a:lnTo>
                      <a:lnTo>
                        <a:pt x="9999" y="8418"/>
                      </a:lnTo>
                      <a:lnTo>
                        <a:pt x="10017" y="8518"/>
                      </a:lnTo>
                      <a:lnTo>
                        <a:pt x="9953" y="8571"/>
                      </a:lnTo>
                      <a:lnTo>
                        <a:pt x="9980" y="8648"/>
                      </a:lnTo>
                      <a:lnTo>
                        <a:pt x="10080" y="8603"/>
                      </a:lnTo>
                      <a:lnTo>
                        <a:pt x="10080" y="8479"/>
                      </a:lnTo>
                      <a:lnTo>
                        <a:pt x="10168" y="8474"/>
                      </a:lnTo>
                      <a:lnTo>
                        <a:pt x="10161" y="8355"/>
                      </a:lnTo>
                      <a:lnTo>
                        <a:pt x="10272" y="8307"/>
                      </a:lnTo>
                      <a:lnTo>
                        <a:pt x="10362" y="8361"/>
                      </a:lnTo>
                      <a:lnTo>
                        <a:pt x="10409" y="8421"/>
                      </a:lnTo>
                      <a:lnTo>
                        <a:pt x="10530" y="8420"/>
                      </a:lnTo>
                      <a:lnTo>
                        <a:pt x="10578" y="8372"/>
                      </a:lnTo>
                      <a:lnTo>
                        <a:pt x="10643" y="8320"/>
                      </a:lnTo>
                      <a:lnTo>
                        <a:pt x="10752" y="8266"/>
                      </a:lnTo>
                      <a:lnTo>
                        <a:pt x="10856" y="8290"/>
                      </a:lnTo>
                      <a:lnTo>
                        <a:pt x="10965" y="8361"/>
                      </a:lnTo>
                      <a:lnTo>
                        <a:pt x="11181" y="8368"/>
                      </a:lnTo>
                      <a:lnTo>
                        <a:pt x="11236" y="8290"/>
                      </a:lnTo>
                      <a:cubicBezTo>
                        <a:pt x="11264" y="8253"/>
                        <a:pt x="11302" y="8223"/>
                        <a:pt x="11347" y="8201"/>
                      </a:cubicBezTo>
                      <a:cubicBezTo>
                        <a:pt x="11422" y="8166"/>
                        <a:pt x="11510" y="8157"/>
                        <a:pt x="11591" y="8177"/>
                      </a:cubicBezTo>
                      <a:cubicBezTo>
                        <a:pt x="11622" y="8188"/>
                        <a:pt x="11645" y="8210"/>
                        <a:pt x="11654" y="8237"/>
                      </a:cubicBezTo>
                      <a:cubicBezTo>
                        <a:pt x="11678" y="8305"/>
                        <a:pt x="11615" y="8365"/>
                        <a:pt x="11587" y="8430"/>
                      </a:cubicBezTo>
                      <a:cubicBezTo>
                        <a:pt x="11561" y="8490"/>
                        <a:pt x="11566" y="8555"/>
                        <a:pt x="11561" y="8619"/>
                      </a:cubicBezTo>
                      <a:cubicBezTo>
                        <a:pt x="11558" y="8669"/>
                        <a:pt x="11547" y="8719"/>
                        <a:pt x="11531" y="8768"/>
                      </a:cubicBezTo>
                      <a:cubicBezTo>
                        <a:pt x="11539" y="8811"/>
                        <a:pt x="11544" y="8854"/>
                        <a:pt x="11545" y="8897"/>
                      </a:cubicBezTo>
                      <a:cubicBezTo>
                        <a:pt x="11546" y="8941"/>
                        <a:pt x="11544" y="8984"/>
                        <a:pt x="11538" y="9027"/>
                      </a:cubicBezTo>
                      <a:lnTo>
                        <a:pt x="11494" y="9148"/>
                      </a:lnTo>
                      <a:cubicBezTo>
                        <a:pt x="11479" y="9174"/>
                        <a:pt x="11459" y="9197"/>
                        <a:pt x="11434" y="9217"/>
                      </a:cubicBezTo>
                      <a:cubicBezTo>
                        <a:pt x="11399" y="9246"/>
                        <a:pt x="11357" y="9266"/>
                        <a:pt x="11311" y="9277"/>
                      </a:cubicBezTo>
                      <a:cubicBezTo>
                        <a:pt x="11269" y="9279"/>
                        <a:pt x="11227" y="9279"/>
                        <a:pt x="11185" y="9277"/>
                      </a:cubicBezTo>
                      <a:cubicBezTo>
                        <a:pt x="11141" y="9275"/>
                        <a:pt x="11097" y="9271"/>
                        <a:pt x="11053" y="9265"/>
                      </a:cubicBezTo>
                      <a:lnTo>
                        <a:pt x="10926" y="9271"/>
                      </a:lnTo>
                      <a:lnTo>
                        <a:pt x="10687" y="9309"/>
                      </a:lnTo>
                      <a:lnTo>
                        <a:pt x="10621" y="9380"/>
                      </a:lnTo>
                      <a:lnTo>
                        <a:pt x="10437" y="9414"/>
                      </a:lnTo>
                      <a:lnTo>
                        <a:pt x="10300" y="9420"/>
                      </a:lnTo>
                      <a:lnTo>
                        <a:pt x="10112" y="9354"/>
                      </a:lnTo>
                      <a:lnTo>
                        <a:pt x="9997" y="9324"/>
                      </a:lnTo>
                      <a:lnTo>
                        <a:pt x="9811" y="9263"/>
                      </a:lnTo>
                      <a:lnTo>
                        <a:pt x="9562" y="9263"/>
                      </a:lnTo>
                      <a:lnTo>
                        <a:pt x="9360" y="9251"/>
                      </a:lnTo>
                      <a:lnTo>
                        <a:pt x="9244" y="9169"/>
                      </a:lnTo>
                      <a:lnTo>
                        <a:pt x="9108" y="9128"/>
                      </a:lnTo>
                      <a:lnTo>
                        <a:pt x="8892" y="9134"/>
                      </a:lnTo>
                      <a:cubicBezTo>
                        <a:pt x="8877" y="9154"/>
                        <a:pt x="8861" y="9173"/>
                        <a:pt x="8843" y="9191"/>
                      </a:cubicBezTo>
                      <a:cubicBezTo>
                        <a:pt x="8802" y="9233"/>
                        <a:pt x="8752" y="9269"/>
                        <a:pt x="8725" y="9319"/>
                      </a:cubicBezTo>
                      <a:cubicBezTo>
                        <a:pt x="8704" y="9356"/>
                        <a:pt x="8698" y="9398"/>
                        <a:pt x="8676" y="9434"/>
                      </a:cubicBezTo>
                      <a:cubicBezTo>
                        <a:pt x="8653" y="9472"/>
                        <a:pt x="8615" y="9502"/>
                        <a:pt x="8569" y="9518"/>
                      </a:cubicBezTo>
                      <a:cubicBezTo>
                        <a:pt x="8531" y="9533"/>
                        <a:pt x="8490" y="9545"/>
                        <a:pt x="8449" y="9551"/>
                      </a:cubicBezTo>
                      <a:cubicBezTo>
                        <a:pt x="8390" y="9561"/>
                        <a:pt x="8331" y="9561"/>
                        <a:pt x="8272" y="9551"/>
                      </a:cubicBezTo>
                      <a:lnTo>
                        <a:pt x="8140" y="9498"/>
                      </a:lnTo>
                      <a:lnTo>
                        <a:pt x="8029" y="9450"/>
                      </a:lnTo>
                      <a:cubicBezTo>
                        <a:pt x="7975" y="9422"/>
                        <a:pt x="7919" y="9397"/>
                        <a:pt x="7862" y="9374"/>
                      </a:cubicBezTo>
                      <a:cubicBezTo>
                        <a:pt x="7799" y="9349"/>
                        <a:pt x="7734" y="9327"/>
                        <a:pt x="7672" y="9301"/>
                      </a:cubicBezTo>
                      <a:cubicBezTo>
                        <a:pt x="7621" y="9280"/>
                        <a:pt x="7571" y="9257"/>
                        <a:pt x="7523" y="9231"/>
                      </a:cubicBezTo>
                      <a:lnTo>
                        <a:pt x="7310" y="9178"/>
                      </a:lnTo>
                      <a:lnTo>
                        <a:pt x="7080" y="9172"/>
                      </a:lnTo>
                      <a:lnTo>
                        <a:pt x="6883" y="9066"/>
                      </a:lnTo>
                      <a:lnTo>
                        <a:pt x="6783" y="8975"/>
                      </a:lnTo>
                      <a:lnTo>
                        <a:pt x="6688" y="8886"/>
                      </a:lnTo>
                      <a:lnTo>
                        <a:pt x="6542" y="8904"/>
                      </a:lnTo>
                      <a:lnTo>
                        <a:pt x="6584" y="8826"/>
                      </a:lnTo>
                      <a:lnTo>
                        <a:pt x="6743" y="8789"/>
                      </a:lnTo>
                      <a:lnTo>
                        <a:pt x="6771" y="8660"/>
                      </a:lnTo>
                      <a:lnTo>
                        <a:pt x="6668" y="8527"/>
                      </a:lnTo>
                      <a:lnTo>
                        <a:pt x="6675" y="8463"/>
                      </a:lnTo>
                      <a:lnTo>
                        <a:pt x="6768" y="8342"/>
                      </a:lnTo>
                      <a:lnTo>
                        <a:pt x="6788" y="8231"/>
                      </a:lnTo>
                      <a:lnTo>
                        <a:pt x="6680" y="8231"/>
                      </a:lnTo>
                      <a:lnTo>
                        <a:pt x="6594" y="8196"/>
                      </a:lnTo>
                      <a:lnTo>
                        <a:pt x="6481" y="8150"/>
                      </a:lnTo>
                      <a:cubicBezTo>
                        <a:pt x="6412" y="8162"/>
                        <a:pt x="6343" y="8172"/>
                        <a:pt x="6274" y="8180"/>
                      </a:cubicBezTo>
                      <a:cubicBezTo>
                        <a:pt x="6150" y="8194"/>
                        <a:pt x="6025" y="8201"/>
                        <a:pt x="5900" y="8202"/>
                      </a:cubicBezTo>
                      <a:cubicBezTo>
                        <a:pt x="5805" y="8232"/>
                        <a:pt x="5704" y="8248"/>
                        <a:pt x="5603" y="8248"/>
                      </a:cubicBezTo>
                      <a:cubicBezTo>
                        <a:pt x="5489" y="8249"/>
                        <a:pt x="5376" y="8231"/>
                        <a:pt x="5270" y="8196"/>
                      </a:cubicBezTo>
                      <a:lnTo>
                        <a:pt x="5193" y="8196"/>
                      </a:lnTo>
                      <a:lnTo>
                        <a:pt x="5146" y="8242"/>
                      </a:lnTo>
                      <a:lnTo>
                        <a:pt x="5079" y="8260"/>
                      </a:lnTo>
                      <a:lnTo>
                        <a:pt x="4991" y="8252"/>
                      </a:lnTo>
                      <a:lnTo>
                        <a:pt x="4864" y="8240"/>
                      </a:lnTo>
                      <a:lnTo>
                        <a:pt x="4787" y="8246"/>
                      </a:lnTo>
                      <a:lnTo>
                        <a:pt x="4657" y="8281"/>
                      </a:lnTo>
                      <a:cubicBezTo>
                        <a:pt x="4570" y="8294"/>
                        <a:pt x="4482" y="8306"/>
                        <a:pt x="4395" y="8317"/>
                      </a:cubicBezTo>
                      <a:cubicBezTo>
                        <a:pt x="4323" y="8326"/>
                        <a:pt x="4251" y="8334"/>
                        <a:pt x="4179" y="8341"/>
                      </a:cubicBezTo>
                      <a:lnTo>
                        <a:pt x="3952" y="8347"/>
                      </a:lnTo>
                      <a:lnTo>
                        <a:pt x="3820" y="8347"/>
                      </a:lnTo>
                      <a:cubicBezTo>
                        <a:pt x="3784" y="8349"/>
                        <a:pt x="3748" y="8351"/>
                        <a:pt x="3713" y="8353"/>
                      </a:cubicBezTo>
                      <a:cubicBezTo>
                        <a:pt x="3654" y="8356"/>
                        <a:pt x="3595" y="8358"/>
                        <a:pt x="3536" y="8359"/>
                      </a:cubicBezTo>
                      <a:lnTo>
                        <a:pt x="3437" y="8315"/>
                      </a:lnTo>
                      <a:lnTo>
                        <a:pt x="3340" y="8305"/>
                      </a:lnTo>
                      <a:lnTo>
                        <a:pt x="3278" y="8335"/>
                      </a:lnTo>
                      <a:lnTo>
                        <a:pt x="3238" y="8407"/>
                      </a:lnTo>
                      <a:lnTo>
                        <a:pt x="3141" y="8472"/>
                      </a:lnTo>
                      <a:lnTo>
                        <a:pt x="3004" y="8506"/>
                      </a:lnTo>
                      <a:lnTo>
                        <a:pt x="2927" y="8536"/>
                      </a:lnTo>
                      <a:cubicBezTo>
                        <a:pt x="2874" y="8552"/>
                        <a:pt x="2823" y="8573"/>
                        <a:pt x="2774" y="8597"/>
                      </a:cubicBezTo>
                      <a:cubicBezTo>
                        <a:pt x="2733" y="8618"/>
                        <a:pt x="2694" y="8641"/>
                        <a:pt x="2657" y="8667"/>
                      </a:cubicBezTo>
                      <a:lnTo>
                        <a:pt x="2544" y="8743"/>
                      </a:lnTo>
                      <a:lnTo>
                        <a:pt x="2433" y="8802"/>
                      </a:lnTo>
                      <a:lnTo>
                        <a:pt x="2405" y="8893"/>
                      </a:lnTo>
                      <a:lnTo>
                        <a:pt x="2385" y="8969"/>
                      </a:lnTo>
                      <a:lnTo>
                        <a:pt x="2357" y="9078"/>
                      </a:lnTo>
                      <a:lnTo>
                        <a:pt x="2344" y="9136"/>
                      </a:lnTo>
                      <a:lnTo>
                        <a:pt x="2316" y="9215"/>
                      </a:lnTo>
                      <a:lnTo>
                        <a:pt x="2250" y="9333"/>
                      </a:lnTo>
                      <a:lnTo>
                        <a:pt x="2132" y="9386"/>
                      </a:lnTo>
                      <a:lnTo>
                        <a:pt x="2070" y="9446"/>
                      </a:lnTo>
                      <a:lnTo>
                        <a:pt x="1927" y="9485"/>
                      </a:lnTo>
                      <a:cubicBezTo>
                        <a:pt x="1902" y="9497"/>
                        <a:pt x="1875" y="9507"/>
                        <a:pt x="1848" y="9515"/>
                      </a:cubicBezTo>
                      <a:cubicBezTo>
                        <a:pt x="1778" y="9536"/>
                        <a:pt x="1706" y="9547"/>
                        <a:pt x="1632" y="9549"/>
                      </a:cubicBezTo>
                      <a:cubicBezTo>
                        <a:pt x="1601" y="9560"/>
                        <a:pt x="1573" y="9576"/>
                        <a:pt x="1550" y="9596"/>
                      </a:cubicBezTo>
                      <a:cubicBezTo>
                        <a:pt x="1510" y="9631"/>
                        <a:pt x="1486" y="9676"/>
                        <a:pt x="1480" y="9724"/>
                      </a:cubicBezTo>
                      <a:lnTo>
                        <a:pt x="1397" y="9805"/>
                      </a:lnTo>
                      <a:cubicBezTo>
                        <a:pt x="1377" y="9829"/>
                        <a:pt x="1353" y="9851"/>
                        <a:pt x="1327" y="9871"/>
                      </a:cubicBezTo>
                      <a:cubicBezTo>
                        <a:pt x="1287" y="9901"/>
                        <a:pt x="1241" y="9925"/>
                        <a:pt x="1201" y="9956"/>
                      </a:cubicBezTo>
                      <a:cubicBezTo>
                        <a:pt x="1138" y="10007"/>
                        <a:pt x="1094" y="10072"/>
                        <a:pt x="1040" y="10130"/>
                      </a:cubicBezTo>
                      <a:cubicBezTo>
                        <a:pt x="1009" y="10164"/>
                        <a:pt x="973" y="10195"/>
                        <a:pt x="935" y="10223"/>
                      </a:cubicBezTo>
                      <a:lnTo>
                        <a:pt x="753" y="10376"/>
                      </a:lnTo>
                      <a:lnTo>
                        <a:pt x="648" y="10441"/>
                      </a:lnTo>
                      <a:lnTo>
                        <a:pt x="578" y="10530"/>
                      </a:lnTo>
                      <a:lnTo>
                        <a:pt x="458" y="10707"/>
                      </a:lnTo>
                      <a:lnTo>
                        <a:pt x="382" y="10802"/>
                      </a:lnTo>
                      <a:lnTo>
                        <a:pt x="333" y="10927"/>
                      </a:lnTo>
                      <a:lnTo>
                        <a:pt x="410" y="10995"/>
                      </a:lnTo>
                      <a:lnTo>
                        <a:pt x="473" y="11120"/>
                      </a:lnTo>
                      <a:lnTo>
                        <a:pt x="480" y="11270"/>
                      </a:lnTo>
                      <a:lnTo>
                        <a:pt x="466" y="11419"/>
                      </a:lnTo>
                      <a:lnTo>
                        <a:pt x="396" y="11530"/>
                      </a:lnTo>
                      <a:lnTo>
                        <a:pt x="349" y="11709"/>
                      </a:lnTo>
                      <a:lnTo>
                        <a:pt x="308" y="11811"/>
                      </a:lnTo>
                      <a:lnTo>
                        <a:pt x="254" y="11891"/>
                      </a:lnTo>
                      <a:cubicBezTo>
                        <a:pt x="227" y="11921"/>
                        <a:pt x="198" y="11951"/>
                        <a:pt x="168" y="11980"/>
                      </a:cubicBezTo>
                      <a:cubicBezTo>
                        <a:pt x="116" y="12030"/>
                        <a:pt x="60" y="12078"/>
                        <a:pt x="0" y="12123"/>
                      </a:cubicBezTo>
                      <a:lnTo>
                        <a:pt x="0" y="12208"/>
                      </a:lnTo>
                      <a:lnTo>
                        <a:pt x="124" y="12302"/>
                      </a:lnTo>
                      <a:lnTo>
                        <a:pt x="173" y="12529"/>
                      </a:lnTo>
                      <a:lnTo>
                        <a:pt x="201" y="12674"/>
                      </a:lnTo>
                      <a:lnTo>
                        <a:pt x="233" y="12738"/>
                      </a:lnTo>
                      <a:lnTo>
                        <a:pt x="280" y="12867"/>
                      </a:lnTo>
                      <a:lnTo>
                        <a:pt x="319" y="12955"/>
                      </a:lnTo>
                      <a:lnTo>
                        <a:pt x="375" y="13042"/>
                      </a:lnTo>
                      <a:lnTo>
                        <a:pt x="416" y="13209"/>
                      </a:lnTo>
                      <a:lnTo>
                        <a:pt x="483" y="13312"/>
                      </a:lnTo>
                      <a:lnTo>
                        <a:pt x="553" y="13407"/>
                      </a:lnTo>
                      <a:lnTo>
                        <a:pt x="685" y="13467"/>
                      </a:lnTo>
                      <a:lnTo>
                        <a:pt x="697" y="13560"/>
                      </a:lnTo>
                      <a:lnTo>
                        <a:pt x="683" y="13628"/>
                      </a:lnTo>
                      <a:lnTo>
                        <a:pt x="708" y="13697"/>
                      </a:lnTo>
                      <a:lnTo>
                        <a:pt x="755" y="13827"/>
                      </a:lnTo>
                      <a:lnTo>
                        <a:pt x="775" y="13921"/>
                      </a:lnTo>
                      <a:lnTo>
                        <a:pt x="887" y="13973"/>
                      </a:lnTo>
                      <a:lnTo>
                        <a:pt x="1070" y="14168"/>
                      </a:lnTo>
                      <a:lnTo>
                        <a:pt x="1119" y="14322"/>
                      </a:lnTo>
                      <a:lnTo>
                        <a:pt x="1210" y="14412"/>
                      </a:lnTo>
                      <a:lnTo>
                        <a:pt x="1326" y="14511"/>
                      </a:lnTo>
                      <a:lnTo>
                        <a:pt x="1500" y="14637"/>
                      </a:lnTo>
                      <a:lnTo>
                        <a:pt x="1661" y="14726"/>
                      </a:lnTo>
                      <a:lnTo>
                        <a:pt x="1870" y="14780"/>
                      </a:lnTo>
                      <a:lnTo>
                        <a:pt x="2000" y="14762"/>
                      </a:lnTo>
                      <a:lnTo>
                        <a:pt x="2176" y="14726"/>
                      </a:lnTo>
                      <a:lnTo>
                        <a:pt x="2450" y="14693"/>
                      </a:lnTo>
                      <a:cubicBezTo>
                        <a:pt x="2546" y="14679"/>
                        <a:pt x="2643" y="14683"/>
                        <a:pt x="2736" y="14704"/>
                      </a:cubicBezTo>
                      <a:cubicBezTo>
                        <a:pt x="2826" y="14725"/>
                        <a:pt x="2910" y="14762"/>
                        <a:pt x="2982" y="14811"/>
                      </a:cubicBezTo>
                      <a:lnTo>
                        <a:pt x="3156" y="14815"/>
                      </a:lnTo>
                      <a:lnTo>
                        <a:pt x="3344" y="14815"/>
                      </a:lnTo>
                      <a:lnTo>
                        <a:pt x="3553" y="14779"/>
                      </a:lnTo>
                      <a:lnTo>
                        <a:pt x="3802" y="14726"/>
                      </a:lnTo>
                      <a:lnTo>
                        <a:pt x="3976" y="14680"/>
                      </a:lnTo>
                      <a:cubicBezTo>
                        <a:pt x="4042" y="14682"/>
                        <a:pt x="4109" y="14679"/>
                        <a:pt x="4175" y="14670"/>
                      </a:cubicBezTo>
                      <a:cubicBezTo>
                        <a:pt x="4231" y="14663"/>
                        <a:pt x="4287" y="14651"/>
                        <a:pt x="4340" y="14636"/>
                      </a:cubicBezTo>
                      <a:cubicBezTo>
                        <a:pt x="4389" y="14640"/>
                        <a:pt x="4438" y="14640"/>
                        <a:pt x="4486" y="14636"/>
                      </a:cubicBezTo>
                      <a:cubicBezTo>
                        <a:pt x="4525" y="14633"/>
                        <a:pt x="4565" y="14627"/>
                        <a:pt x="4603" y="14636"/>
                      </a:cubicBezTo>
                      <a:cubicBezTo>
                        <a:pt x="4642" y="14646"/>
                        <a:pt x="4675" y="14670"/>
                        <a:pt x="4691" y="14702"/>
                      </a:cubicBezTo>
                      <a:lnTo>
                        <a:pt x="4886" y="14776"/>
                      </a:lnTo>
                      <a:lnTo>
                        <a:pt x="4944" y="14899"/>
                      </a:lnTo>
                      <a:lnTo>
                        <a:pt x="5006" y="14964"/>
                      </a:lnTo>
                      <a:lnTo>
                        <a:pt x="5089" y="15071"/>
                      </a:lnTo>
                      <a:lnTo>
                        <a:pt x="5286" y="15130"/>
                      </a:lnTo>
                      <a:lnTo>
                        <a:pt x="5532" y="15138"/>
                      </a:lnTo>
                      <a:lnTo>
                        <a:pt x="5669" y="15099"/>
                      </a:lnTo>
                      <a:lnTo>
                        <a:pt x="5810" y="15111"/>
                      </a:lnTo>
                      <a:lnTo>
                        <a:pt x="5952" y="15169"/>
                      </a:lnTo>
                      <a:lnTo>
                        <a:pt x="6087" y="15248"/>
                      </a:lnTo>
                      <a:lnTo>
                        <a:pt x="6098" y="15379"/>
                      </a:lnTo>
                      <a:lnTo>
                        <a:pt x="6070" y="15469"/>
                      </a:lnTo>
                      <a:lnTo>
                        <a:pt x="6063" y="15574"/>
                      </a:lnTo>
                      <a:lnTo>
                        <a:pt x="6042" y="15695"/>
                      </a:lnTo>
                      <a:lnTo>
                        <a:pt x="5973" y="15778"/>
                      </a:lnTo>
                      <a:lnTo>
                        <a:pt x="6024" y="15907"/>
                      </a:lnTo>
                      <a:lnTo>
                        <a:pt x="6038" y="16048"/>
                      </a:lnTo>
                      <a:lnTo>
                        <a:pt x="5948" y="16122"/>
                      </a:lnTo>
                      <a:lnTo>
                        <a:pt x="5892" y="16211"/>
                      </a:lnTo>
                      <a:lnTo>
                        <a:pt x="5927" y="16344"/>
                      </a:lnTo>
                      <a:lnTo>
                        <a:pt x="6121" y="16481"/>
                      </a:lnTo>
                      <a:lnTo>
                        <a:pt x="6209" y="16630"/>
                      </a:lnTo>
                      <a:lnTo>
                        <a:pt x="6307" y="16725"/>
                      </a:lnTo>
                      <a:lnTo>
                        <a:pt x="6421" y="16792"/>
                      </a:lnTo>
                      <a:lnTo>
                        <a:pt x="6520" y="16894"/>
                      </a:lnTo>
                      <a:cubicBezTo>
                        <a:pt x="6552" y="16929"/>
                        <a:pt x="6583" y="16964"/>
                        <a:pt x="6613" y="17001"/>
                      </a:cubicBezTo>
                      <a:cubicBezTo>
                        <a:pt x="6645" y="17040"/>
                        <a:pt x="6676" y="17080"/>
                        <a:pt x="6706" y="17120"/>
                      </a:cubicBezTo>
                      <a:cubicBezTo>
                        <a:pt x="6719" y="17160"/>
                        <a:pt x="6732" y="17200"/>
                        <a:pt x="6745" y="17239"/>
                      </a:cubicBezTo>
                      <a:cubicBezTo>
                        <a:pt x="6759" y="17282"/>
                        <a:pt x="6772" y="17324"/>
                        <a:pt x="6785" y="17367"/>
                      </a:cubicBezTo>
                      <a:lnTo>
                        <a:pt x="6861" y="17424"/>
                      </a:lnTo>
                      <a:lnTo>
                        <a:pt x="6914" y="17495"/>
                      </a:lnTo>
                      <a:lnTo>
                        <a:pt x="7019" y="17610"/>
                      </a:lnTo>
                      <a:lnTo>
                        <a:pt x="7103" y="17709"/>
                      </a:lnTo>
                      <a:lnTo>
                        <a:pt x="7020" y="17803"/>
                      </a:lnTo>
                      <a:lnTo>
                        <a:pt x="7055" y="17912"/>
                      </a:lnTo>
                      <a:lnTo>
                        <a:pt x="7159" y="18034"/>
                      </a:lnTo>
                      <a:lnTo>
                        <a:pt x="7180" y="18109"/>
                      </a:lnTo>
                      <a:lnTo>
                        <a:pt x="7215" y="18264"/>
                      </a:lnTo>
                      <a:lnTo>
                        <a:pt x="7187" y="18379"/>
                      </a:lnTo>
                      <a:lnTo>
                        <a:pt x="7110" y="18491"/>
                      </a:lnTo>
                      <a:lnTo>
                        <a:pt x="7053" y="18566"/>
                      </a:lnTo>
                      <a:lnTo>
                        <a:pt x="6958" y="18645"/>
                      </a:lnTo>
                      <a:lnTo>
                        <a:pt x="6904" y="18724"/>
                      </a:lnTo>
                      <a:lnTo>
                        <a:pt x="6863" y="18828"/>
                      </a:lnTo>
                      <a:lnTo>
                        <a:pt x="6856" y="18937"/>
                      </a:lnTo>
                      <a:lnTo>
                        <a:pt x="6835" y="19059"/>
                      </a:lnTo>
                      <a:lnTo>
                        <a:pt x="6796" y="19226"/>
                      </a:lnTo>
                      <a:lnTo>
                        <a:pt x="6810" y="19304"/>
                      </a:lnTo>
                      <a:lnTo>
                        <a:pt x="6865" y="19391"/>
                      </a:lnTo>
                      <a:lnTo>
                        <a:pt x="6879" y="19461"/>
                      </a:lnTo>
                      <a:lnTo>
                        <a:pt x="6956" y="19564"/>
                      </a:lnTo>
                      <a:lnTo>
                        <a:pt x="7053" y="19660"/>
                      </a:lnTo>
                      <a:lnTo>
                        <a:pt x="7135" y="19773"/>
                      </a:lnTo>
                      <a:lnTo>
                        <a:pt x="7218" y="19827"/>
                      </a:lnTo>
                      <a:lnTo>
                        <a:pt x="7309" y="19914"/>
                      </a:lnTo>
                      <a:lnTo>
                        <a:pt x="7367" y="19996"/>
                      </a:lnTo>
                      <a:lnTo>
                        <a:pt x="7427" y="20119"/>
                      </a:lnTo>
                      <a:lnTo>
                        <a:pt x="7490" y="20243"/>
                      </a:lnTo>
                      <a:lnTo>
                        <a:pt x="7529" y="20344"/>
                      </a:lnTo>
                      <a:lnTo>
                        <a:pt x="7622" y="20503"/>
                      </a:lnTo>
                      <a:lnTo>
                        <a:pt x="7691" y="20660"/>
                      </a:lnTo>
                      <a:lnTo>
                        <a:pt x="7761" y="20760"/>
                      </a:lnTo>
                      <a:lnTo>
                        <a:pt x="7831" y="20819"/>
                      </a:lnTo>
                      <a:lnTo>
                        <a:pt x="7928" y="20885"/>
                      </a:lnTo>
                      <a:cubicBezTo>
                        <a:pt x="7964" y="20903"/>
                        <a:pt x="8001" y="20920"/>
                        <a:pt x="8037" y="20938"/>
                      </a:cubicBezTo>
                      <a:cubicBezTo>
                        <a:pt x="8088" y="20963"/>
                        <a:pt x="8139" y="20988"/>
                        <a:pt x="8191" y="21012"/>
                      </a:cubicBezTo>
                      <a:lnTo>
                        <a:pt x="8295" y="21078"/>
                      </a:lnTo>
                      <a:lnTo>
                        <a:pt x="8399" y="21173"/>
                      </a:lnTo>
                      <a:lnTo>
                        <a:pt x="8411" y="21314"/>
                      </a:lnTo>
                      <a:lnTo>
                        <a:pt x="8332" y="21342"/>
                      </a:lnTo>
                      <a:lnTo>
                        <a:pt x="8328" y="21451"/>
                      </a:lnTo>
                      <a:lnTo>
                        <a:pt x="8412" y="21499"/>
                      </a:lnTo>
                      <a:lnTo>
                        <a:pt x="8560" y="21539"/>
                      </a:lnTo>
                      <a:lnTo>
                        <a:pt x="8774" y="21600"/>
                      </a:lnTo>
                      <a:lnTo>
                        <a:pt x="8862" y="21576"/>
                      </a:lnTo>
                      <a:lnTo>
                        <a:pt x="8961" y="21547"/>
                      </a:lnTo>
                      <a:lnTo>
                        <a:pt x="9243" y="21529"/>
                      </a:lnTo>
                      <a:lnTo>
                        <a:pt x="9498" y="21517"/>
                      </a:lnTo>
                      <a:lnTo>
                        <a:pt x="9692" y="21483"/>
                      </a:lnTo>
                      <a:lnTo>
                        <a:pt x="9881" y="21447"/>
                      </a:lnTo>
                      <a:lnTo>
                        <a:pt x="10078" y="21419"/>
                      </a:lnTo>
                      <a:cubicBezTo>
                        <a:pt x="10139" y="21407"/>
                        <a:pt x="10198" y="21389"/>
                        <a:pt x="10255" y="21368"/>
                      </a:cubicBezTo>
                      <a:cubicBezTo>
                        <a:pt x="10310" y="21346"/>
                        <a:pt x="10363" y="21321"/>
                        <a:pt x="10413" y="21292"/>
                      </a:cubicBezTo>
                      <a:lnTo>
                        <a:pt x="10545" y="21208"/>
                      </a:lnTo>
                      <a:lnTo>
                        <a:pt x="10773" y="21131"/>
                      </a:lnTo>
                      <a:lnTo>
                        <a:pt x="10928" y="21033"/>
                      </a:lnTo>
                      <a:lnTo>
                        <a:pt x="11037" y="20942"/>
                      </a:lnTo>
                      <a:lnTo>
                        <a:pt x="11127" y="20799"/>
                      </a:lnTo>
                      <a:lnTo>
                        <a:pt x="11259" y="20775"/>
                      </a:lnTo>
                      <a:lnTo>
                        <a:pt x="11371" y="20680"/>
                      </a:lnTo>
                      <a:lnTo>
                        <a:pt x="11426" y="20596"/>
                      </a:lnTo>
                      <a:lnTo>
                        <a:pt x="11538" y="20483"/>
                      </a:lnTo>
                      <a:lnTo>
                        <a:pt x="11538" y="20378"/>
                      </a:lnTo>
                      <a:lnTo>
                        <a:pt x="11540" y="20300"/>
                      </a:lnTo>
                      <a:lnTo>
                        <a:pt x="11630" y="20265"/>
                      </a:lnTo>
                      <a:lnTo>
                        <a:pt x="11965" y="20190"/>
                      </a:lnTo>
                      <a:lnTo>
                        <a:pt x="12132" y="20102"/>
                      </a:lnTo>
                      <a:lnTo>
                        <a:pt x="12222" y="19905"/>
                      </a:lnTo>
                      <a:lnTo>
                        <a:pt x="12208" y="19724"/>
                      </a:lnTo>
                      <a:lnTo>
                        <a:pt x="12064" y="19533"/>
                      </a:lnTo>
                      <a:lnTo>
                        <a:pt x="12222" y="19388"/>
                      </a:lnTo>
                      <a:cubicBezTo>
                        <a:pt x="12277" y="19340"/>
                        <a:pt x="12336" y="19297"/>
                        <a:pt x="12399" y="19258"/>
                      </a:cubicBezTo>
                      <a:cubicBezTo>
                        <a:pt x="12502" y="19195"/>
                        <a:pt x="12616" y="19146"/>
                        <a:pt x="12736" y="19111"/>
                      </a:cubicBezTo>
                      <a:lnTo>
                        <a:pt x="12833" y="19025"/>
                      </a:lnTo>
                      <a:lnTo>
                        <a:pt x="13049" y="18896"/>
                      </a:lnTo>
                      <a:lnTo>
                        <a:pt x="13133" y="18843"/>
                      </a:lnTo>
                      <a:cubicBezTo>
                        <a:pt x="13215" y="18829"/>
                        <a:pt x="13288" y="18789"/>
                        <a:pt x="13337" y="18731"/>
                      </a:cubicBezTo>
                      <a:cubicBezTo>
                        <a:pt x="13391" y="18668"/>
                        <a:pt x="13412" y="18589"/>
                        <a:pt x="13395" y="18513"/>
                      </a:cubicBezTo>
                      <a:cubicBezTo>
                        <a:pt x="13389" y="18441"/>
                        <a:pt x="13395" y="18368"/>
                        <a:pt x="13414" y="18298"/>
                      </a:cubicBezTo>
                      <a:cubicBezTo>
                        <a:pt x="13434" y="18225"/>
                        <a:pt x="13466" y="18155"/>
                        <a:pt x="13490" y="18083"/>
                      </a:cubicBezTo>
                      <a:cubicBezTo>
                        <a:pt x="13516" y="18007"/>
                        <a:pt x="13531" y="17928"/>
                        <a:pt x="13544" y="17849"/>
                      </a:cubicBezTo>
                      <a:cubicBezTo>
                        <a:pt x="13552" y="17798"/>
                        <a:pt x="13559" y="17748"/>
                        <a:pt x="13564" y="17697"/>
                      </a:cubicBezTo>
                      <a:lnTo>
                        <a:pt x="13484" y="17640"/>
                      </a:lnTo>
                      <a:lnTo>
                        <a:pt x="13410" y="17599"/>
                      </a:lnTo>
                      <a:lnTo>
                        <a:pt x="13365" y="17438"/>
                      </a:lnTo>
                      <a:lnTo>
                        <a:pt x="13332" y="17341"/>
                      </a:lnTo>
                      <a:lnTo>
                        <a:pt x="13444" y="17289"/>
                      </a:lnTo>
                      <a:cubicBezTo>
                        <a:pt x="13492" y="17270"/>
                        <a:pt x="13494" y="17212"/>
                        <a:pt x="13449" y="17190"/>
                      </a:cubicBezTo>
                      <a:cubicBezTo>
                        <a:pt x="13413" y="17172"/>
                        <a:pt x="13369" y="17192"/>
                        <a:pt x="13330" y="17184"/>
                      </a:cubicBezTo>
                      <a:cubicBezTo>
                        <a:pt x="13251" y="17167"/>
                        <a:pt x="13235" y="17077"/>
                        <a:pt x="13305" y="17040"/>
                      </a:cubicBezTo>
                      <a:lnTo>
                        <a:pt x="13377" y="16965"/>
                      </a:lnTo>
                      <a:lnTo>
                        <a:pt x="13404" y="16860"/>
                      </a:lnTo>
                      <a:lnTo>
                        <a:pt x="13323" y="16836"/>
                      </a:lnTo>
                      <a:lnTo>
                        <a:pt x="13307" y="16707"/>
                      </a:lnTo>
                      <a:lnTo>
                        <a:pt x="13395" y="16562"/>
                      </a:lnTo>
                      <a:cubicBezTo>
                        <a:pt x="13439" y="16525"/>
                        <a:pt x="13477" y="16485"/>
                        <a:pt x="13511" y="16441"/>
                      </a:cubicBezTo>
                      <a:cubicBezTo>
                        <a:pt x="13539" y="16405"/>
                        <a:pt x="13563" y="16367"/>
                        <a:pt x="13583" y="16327"/>
                      </a:cubicBezTo>
                      <a:lnTo>
                        <a:pt x="13647" y="16228"/>
                      </a:lnTo>
                      <a:lnTo>
                        <a:pt x="13754" y="16125"/>
                      </a:lnTo>
                      <a:lnTo>
                        <a:pt x="13863" y="16006"/>
                      </a:lnTo>
                      <a:lnTo>
                        <a:pt x="13956" y="15887"/>
                      </a:lnTo>
                      <a:lnTo>
                        <a:pt x="14083" y="15678"/>
                      </a:lnTo>
                      <a:lnTo>
                        <a:pt x="14215" y="15532"/>
                      </a:lnTo>
                      <a:lnTo>
                        <a:pt x="14331" y="15359"/>
                      </a:lnTo>
                      <a:lnTo>
                        <a:pt x="14422" y="15283"/>
                      </a:lnTo>
                      <a:lnTo>
                        <a:pt x="14547" y="15206"/>
                      </a:lnTo>
                      <a:lnTo>
                        <a:pt x="14658" y="15122"/>
                      </a:lnTo>
                      <a:lnTo>
                        <a:pt x="14749" y="15045"/>
                      </a:lnTo>
                      <a:cubicBezTo>
                        <a:pt x="14775" y="15011"/>
                        <a:pt x="14803" y="14978"/>
                        <a:pt x="14832" y="14946"/>
                      </a:cubicBezTo>
                      <a:cubicBezTo>
                        <a:pt x="14875" y="14898"/>
                        <a:pt x="14921" y="14853"/>
                        <a:pt x="14969" y="14810"/>
                      </a:cubicBezTo>
                      <a:lnTo>
                        <a:pt x="15034" y="14723"/>
                      </a:lnTo>
                      <a:lnTo>
                        <a:pt x="15111" y="14567"/>
                      </a:lnTo>
                      <a:lnTo>
                        <a:pt x="15245" y="14434"/>
                      </a:lnTo>
                      <a:lnTo>
                        <a:pt x="15334" y="14263"/>
                      </a:lnTo>
                      <a:lnTo>
                        <a:pt x="15369" y="14175"/>
                      </a:lnTo>
                      <a:lnTo>
                        <a:pt x="15399" y="13980"/>
                      </a:lnTo>
                      <a:lnTo>
                        <a:pt x="15468" y="13887"/>
                      </a:lnTo>
                      <a:lnTo>
                        <a:pt x="15512" y="13797"/>
                      </a:lnTo>
                      <a:lnTo>
                        <a:pt x="15540" y="13670"/>
                      </a:lnTo>
                      <a:lnTo>
                        <a:pt x="15603" y="13529"/>
                      </a:lnTo>
                      <a:lnTo>
                        <a:pt x="15624" y="13405"/>
                      </a:lnTo>
                      <a:lnTo>
                        <a:pt x="15644" y="13286"/>
                      </a:lnTo>
                      <a:lnTo>
                        <a:pt x="15703" y="13151"/>
                      </a:lnTo>
                      <a:lnTo>
                        <a:pt x="15782" y="13105"/>
                      </a:lnTo>
                      <a:lnTo>
                        <a:pt x="15782" y="13024"/>
                      </a:lnTo>
                      <a:lnTo>
                        <a:pt x="15719" y="12970"/>
                      </a:lnTo>
                      <a:lnTo>
                        <a:pt x="15719" y="12813"/>
                      </a:lnTo>
                      <a:lnTo>
                        <a:pt x="15642" y="12729"/>
                      </a:lnTo>
                      <a:lnTo>
                        <a:pt x="15508" y="12829"/>
                      </a:lnTo>
                      <a:lnTo>
                        <a:pt x="15376" y="12932"/>
                      </a:lnTo>
                      <a:lnTo>
                        <a:pt x="15128" y="13010"/>
                      </a:lnTo>
                      <a:lnTo>
                        <a:pt x="14926" y="13081"/>
                      </a:lnTo>
                      <a:lnTo>
                        <a:pt x="14626" y="13196"/>
                      </a:lnTo>
                      <a:lnTo>
                        <a:pt x="14417" y="13304"/>
                      </a:lnTo>
                      <a:lnTo>
                        <a:pt x="14322" y="13326"/>
                      </a:lnTo>
                      <a:lnTo>
                        <a:pt x="14218" y="13248"/>
                      </a:lnTo>
                      <a:lnTo>
                        <a:pt x="14088" y="13195"/>
                      </a:lnTo>
                      <a:cubicBezTo>
                        <a:pt x="14049" y="13191"/>
                        <a:pt x="14016" y="13167"/>
                        <a:pt x="14004" y="13135"/>
                      </a:cubicBezTo>
                      <a:cubicBezTo>
                        <a:pt x="13989" y="13092"/>
                        <a:pt x="14013" y="13046"/>
                        <a:pt x="14060" y="13028"/>
                      </a:cubicBezTo>
                      <a:lnTo>
                        <a:pt x="13953" y="12912"/>
                      </a:lnTo>
                      <a:lnTo>
                        <a:pt x="13847" y="12751"/>
                      </a:lnTo>
                      <a:lnTo>
                        <a:pt x="13722" y="12663"/>
                      </a:lnTo>
                      <a:lnTo>
                        <a:pt x="13589" y="12573"/>
                      </a:lnTo>
                      <a:lnTo>
                        <a:pt x="13452" y="12520"/>
                      </a:lnTo>
                      <a:lnTo>
                        <a:pt x="13323" y="12478"/>
                      </a:lnTo>
                      <a:lnTo>
                        <a:pt x="13177" y="12401"/>
                      </a:lnTo>
                      <a:lnTo>
                        <a:pt x="13066" y="12299"/>
                      </a:lnTo>
                      <a:cubicBezTo>
                        <a:pt x="13045" y="12248"/>
                        <a:pt x="13029" y="12197"/>
                        <a:pt x="13017" y="12144"/>
                      </a:cubicBezTo>
                      <a:cubicBezTo>
                        <a:pt x="13004" y="12083"/>
                        <a:pt x="12997" y="12021"/>
                        <a:pt x="12996" y="11959"/>
                      </a:cubicBezTo>
                      <a:lnTo>
                        <a:pt x="12850" y="11861"/>
                      </a:lnTo>
                      <a:cubicBezTo>
                        <a:pt x="12771" y="11862"/>
                        <a:pt x="12694" y="11839"/>
                        <a:pt x="12634" y="11796"/>
                      </a:cubicBezTo>
                      <a:cubicBezTo>
                        <a:pt x="12590" y="11764"/>
                        <a:pt x="12556" y="11723"/>
                        <a:pt x="12536" y="11676"/>
                      </a:cubicBezTo>
                      <a:cubicBezTo>
                        <a:pt x="12545" y="11622"/>
                        <a:pt x="12543" y="11567"/>
                        <a:pt x="12529" y="11513"/>
                      </a:cubicBezTo>
                      <a:cubicBezTo>
                        <a:pt x="12514" y="11452"/>
                        <a:pt x="12485" y="11394"/>
                        <a:pt x="12443" y="11342"/>
                      </a:cubicBezTo>
                      <a:lnTo>
                        <a:pt x="12404" y="11183"/>
                      </a:lnTo>
                      <a:lnTo>
                        <a:pt x="12320" y="11060"/>
                      </a:lnTo>
                      <a:lnTo>
                        <a:pt x="12181" y="11006"/>
                      </a:lnTo>
                      <a:lnTo>
                        <a:pt x="12097" y="10895"/>
                      </a:lnTo>
                      <a:lnTo>
                        <a:pt x="12076" y="10795"/>
                      </a:lnTo>
                      <a:lnTo>
                        <a:pt x="12058" y="10717"/>
                      </a:lnTo>
                      <a:lnTo>
                        <a:pt x="11912" y="10592"/>
                      </a:lnTo>
                      <a:lnTo>
                        <a:pt x="11870" y="10453"/>
                      </a:lnTo>
                      <a:cubicBezTo>
                        <a:pt x="11816" y="10428"/>
                        <a:pt x="11770" y="10392"/>
                        <a:pt x="11737" y="10348"/>
                      </a:cubicBezTo>
                      <a:cubicBezTo>
                        <a:pt x="11701" y="10299"/>
                        <a:pt x="11681" y="10244"/>
                        <a:pt x="11680" y="10187"/>
                      </a:cubicBezTo>
                      <a:lnTo>
                        <a:pt x="11582" y="10089"/>
                      </a:lnTo>
                      <a:lnTo>
                        <a:pt x="11577" y="9990"/>
                      </a:lnTo>
                      <a:lnTo>
                        <a:pt x="11682" y="9988"/>
                      </a:lnTo>
                      <a:lnTo>
                        <a:pt x="11822" y="10005"/>
                      </a:lnTo>
                      <a:lnTo>
                        <a:pt x="11857" y="10107"/>
                      </a:lnTo>
                      <a:cubicBezTo>
                        <a:pt x="11892" y="10137"/>
                        <a:pt x="11924" y="10169"/>
                        <a:pt x="11952" y="10204"/>
                      </a:cubicBezTo>
                      <a:cubicBezTo>
                        <a:pt x="11984" y="10243"/>
                        <a:pt x="12011" y="10284"/>
                        <a:pt x="12033" y="10327"/>
                      </a:cubicBezTo>
                      <a:lnTo>
                        <a:pt x="12107" y="10448"/>
                      </a:lnTo>
                      <a:lnTo>
                        <a:pt x="12190" y="10466"/>
                      </a:lnTo>
                      <a:lnTo>
                        <a:pt x="12302" y="10490"/>
                      </a:lnTo>
                      <a:lnTo>
                        <a:pt x="12288" y="10552"/>
                      </a:lnTo>
                      <a:lnTo>
                        <a:pt x="12346" y="10643"/>
                      </a:lnTo>
                      <a:lnTo>
                        <a:pt x="12453" y="10707"/>
                      </a:lnTo>
                      <a:lnTo>
                        <a:pt x="12564" y="10784"/>
                      </a:lnTo>
                      <a:lnTo>
                        <a:pt x="12639" y="10849"/>
                      </a:lnTo>
                      <a:lnTo>
                        <a:pt x="12732" y="10970"/>
                      </a:lnTo>
                      <a:lnTo>
                        <a:pt x="12776" y="11042"/>
                      </a:lnTo>
                      <a:lnTo>
                        <a:pt x="12743" y="11139"/>
                      </a:lnTo>
                      <a:cubicBezTo>
                        <a:pt x="12780" y="11179"/>
                        <a:pt x="12810" y="11223"/>
                        <a:pt x="12832" y="11271"/>
                      </a:cubicBezTo>
                      <a:cubicBezTo>
                        <a:pt x="12849" y="11309"/>
                        <a:pt x="12860" y="11349"/>
                        <a:pt x="12866" y="11389"/>
                      </a:cubicBezTo>
                      <a:lnTo>
                        <a:pt x="12919" y="11475"/>
                      </a:lnTo>
                      <a:lnTo>
                        <a:pt x="13231" y="11526"/>
                      </a:lnTo>
                      <a:cubicBezTo>
                        <a:pt x="13260" y="11543"/>
                        <a:pt x="13286" y="11563"/>
                        <a:pt x="13307" y="11586"/>
                      </a:cubicBezTo>
                      <a:cubicBezTo>
                        <a:pt x="13362" y="11644"/>
                        <a:pt x="13388" y="11719"/>
                        <a:pt x="13379" y="11793"/>
                      </a:cubicBezTo>
                      <a:lnTo>
                        <a:pt x="13482" y="11890"/>
                      </a:lnTo>
                      <a:lnTo>
                        <a:pt x="13644" y="11964"/>
                      </a:lnTo>
                      <a:lnTo>
                        <a:pt x="13642" y="12054"/>
                      </a:lnTo>
                      <a:lnTo>
                        <a:pt x="13698" y="12117"/>
                      </a:lnTo>
                      <a:cubicBezTo>
                        <a:pt x="13732" y="12133"/>
                        <a:pt x="13759" y="12158"/>
                        <a:pt x="13774" y="12189"/>
                      </a:cubicBezTo>
                      <a:cubicBezTo>
                        <a:pt x="13793" y="12226"/>
                        <a:pt x="13793" y="12267"/>
                        <a:pt x="13774" y="12304"/>
                      </a:cubicBezTo>
                      <a:lnTo>
                        <a:pt x="13767" y="12471"/>
                      </a:lnTo>
                      <a:lnTo>
                        <a:pt x="13870" y="12549"/>
                      </a:lnTo>
                      <a:lnTo>
                        <a:pt x="13953" y="12719"/>
                      </a:lnTo>
                      <a:lnTo>
                        <a:pt x="14002" y="12795"/>
                      </a:lnTo>
                      <a:lnTo>
                        <a:pt x="14123" y="12910"/>
                      </a:lnTo>
                      <a:lnTo>
                        <a:pt x="14237" y="12960"/>
                      </a:lnTo>
                      <a:lnTo>
                        <a:pt x="14376" y="12900"/>
                      </a:lnTo>
                      <a:cubicBezTo>
                        <a:pt x="14424" y="12869"/>
                        <a:pt x="14469" y="12836"/>
                        <a:pt x="14511" y="12800"/>
                      </a:cubicBezTo>
                      <a:cubicBezTo>
                        <a:pt x="14544" y="12773"/>
                        <a:pt x="14575" y="12743"/>
                        <a:pt x="14604" y="12713"/>
                      </a:cubicBezTo>
                      <a:lnTo>
                        <a:pt x="14756" y="12654"/>
                      </a:lnTo>
                      <a:lnTo>
                        <a:pt x="14928" y="12568"/>
                      </a:lnTo>
                      <a:lnTo>
                        <a:pt x="15009" y="12546"/>
                      </a:lnTo>
                      <a:lnTo>
                        <a:pt x="15130" y="12506"/>
                      </a:lnTo>
                      <a:lnTo>
                        <a:pt x="15206" y="12391"/>
                      </a:lnTo>
                      <a:lnTo>
                        <a:pt x="15276" y="12316"/>
                      </a:lnTo>
                      <a:cubicBezTo>
                        <a:pt x="15323" y="12292"/>
                        <a:pt x="15370" y="12270"/>
                        <a:pt x="15418" y="12248"/>
                      </a:cubicBezTo>
                      <a:cubicBezTo>
                        <a:pt x="15460" y="12229"/>
                        <a:pt x="15504" y="12211"/>
                        <a:pt x="15543" y="12187"/>
                      </a:cubicBezTo>
                      <a:cubicBezTo>
                        <a:pt x="15594" y="12156"/>
                        <a:pt x="15638" y="12117"/>
                        <a:pt x="15671" y="12071"/>
                      </a:cubicBezTo>
                      <a:lnTo>
                        <a:pt x="15750" y="11926"/>
                      </a:lnTo>
                      <a:cubicBezTo>
                        <a:pt x="15753" y="11891"/>
                        <a:pt x="15766" y="11857"/>
                        <a:pt x="15787" y="11827"/>
                      </a:cubicBezTo>
                      <a:cubicBezTo>
                        <a:pt x="15824" y="11774"/>
                        <a:pt x="15884" y="11736"/>
                        <a:pt x="15954" y="11721"/>
                      </a:cubicBezTo>
                      <a:lnTo>
                        <a:pt x="16135" y="11648"/>
                      </a:lnTo>
                      <a:lnTo>
                        <a:pt x="16184" y="11596"/>
                      </a:lnTo>
                      <a:lnTo>
                        <a:pt x="16326" y="11472"/>
                      </a:lnTo>
                      <a:lnTo>
                        <a:pt x="16424" y="11273"/>
                      </a:lnTo>
                      <a:lnTo>
                        <a:pt x="16459" y="11212"/>
                      </a:lnTo>
                      <a:lnTo>
                        <a:pt x="16549" y="11104"/>
                      </a:lnTo>
                      <a:lnTo>
                        <a:pt x="16612" y="11039"/>
                      </a:lnTo>
                      <a:lnTo>
                        <a:pt x="16612" y="10909"/>
                      </a:lnTo>
                      <a:cubicBezTo>
                        <a:pt x="16590" y="10860"/>
                        <a:pt x="16593" y="10804"/>
                        <a:pt x="16619" y="10756"/>
                      </a:cubicBezTo>
                      <a:cubicBezTo>
                        <a:pt x="16650" y="10702"/>
                        <a:pt x="16708" y="10662"/>
                        <a:pt x="16777" y="10649"/>
                      </a:cubicBezTo>
                      <a:cubicBezTo>
                        <a:pt x="16783" y="10610"/>
                        <a:pt x="16787" y="10571"/>
                        <a:pt x="16790" y="10532"/>
                      </a:cubicBezTo>
                      <a:cubicBezTo>
                        <a:pt x="16795" y="10462"/>
                        <a:pt x="16795" y="10392"/>
                        <a:pt x="16790" y="10322"/>
                      </a:cubicBezTo>
                      <a:cubicBezTo>
                        <a:pt x="16776" y="10273"/>
                        <a:pt x="16757" y="10225"/>
                        <a:pt x="16734" y="10178"/>
                      </a:cubicBezTo>
                      <a:cubicBezTo>
                        <a:pt x="16713" y="10133"/>
                        <a:pt x="16687" y="10090"/>
                        <a:pt x="16658" y="10047"/>
                      </a:cubicBezTo>
                      <a:lnTo>
                        <a:pt x="16533" y="9988"/>
                      </a:lnTo>
                      <a:lnTo>
                        <a:pt x="16362" y="9964"/>
                      </a:lnTo>
                      <a:lnTo>
                        <a:pt x="16190" y="9940"/>
                      </a:lnTo>
                      <a:lnTo>
                        <a:pt x="16054" y="9888"/>
                      </a:lnTo>
                      <a:cubicBezTo>
                        <a:pt x="16024" y="9853"/>
                        <a:pt x="16002" y="9812"/>
                        <a:pt x="15991" y="9769"/>
                      </a:cubicBezTo>
                      <a:cubicBezTo>
                        <a:pt x="15979" y="9722"/>
                        <a:pt x="15979" y="9673"/>
                        <a:pt x="15991" y="9626"/>
                      </a:cubicBezTo>
                      <a:lnTo>
                        <a:pt x="15899" y="9555"/>
                      </a:lnTo>
                      <a:lnTo>
                        <a:pt x="15857" y="9636"/>
                      </a:lnTo>
                      <a:lnTo>
                        <a:pt x="15774" y="9779"/>
                      </a:lnTo>
                      <a:lnTo>
                        <a:pt x="15755" y="9882"/>
                      </a:lnTo>
                      <a:lnTo>
                        <a:pt x="15658" y="10007"/>
                      </a:lnTo>
                      <a:lnTo>
                        <a:pt x="15598" y="10084"/>
                      </a:lnTo>
                      <a:lnTo>
                        <a:pt x="15443" y="10108"/>
                      </a:lnTo>
                      <a:lnTo>
                        <a:pt x="15269" y="10186"/>
                      </a:lnTo>
                      <a:lnTo>
                        <a:pt x="15195" y="10142"/>
                      </a:lnTo>
                      <a:lnTo>
                        <a:pt x="15195" y="9965"/>
                      </a:lnTo>
                      <a:lnTo>
                        <a:pt x="15134" y="9832"/>
                      </a:lnTo>
                      <a:cubicBezTo>
                        <a:pt x="15112" y="9793"/>
                        <a:pt x="15056" y="9779"/>
                        <a:pt x="15014" y="9802"/>
                      </a:cubicBezTo>
                      <a:cubicBezTo>
                        <a:pt x="14974" y="9823"/>
                        <a:pt x="14962" y="9867"/>
                        <a:pt x="14986" y="9901"/>
                      </a:cubicBezTo>
                      <a:lnTo>
                        <a:pt x="14819" y="9829"/>
                      </a:lnTo>
                      <a:lnTo>
                        <a:pt x="14745" y="9752"/>
                      </a:lnTo>
                      <a:lnTo>
                        <a:pt x="14678" y="9694"/>
                      </a:lnTo>
                      <a:lnTo>
                        <a:pt x="14569" y="9603"/>
                      </a:lnTo>
                      <a:cubicBezTo>
                        <a:pt x="14534" y="9568"/>
                        <a:pt x="14500" y="9534"/>
                        <a:pt x="14464" y="9501"/>
                      </a:cubicBezTo>
                      <a:cubicBezTo>
                        <a:pt x="14409" y="9449"/>
                        <a:pt x="14352" y="9399"/>
                        <a:pt x="14294" y="9350"/>
                      </a:cubicBezTo>
                      <a:lnTo>
                        <a:pt x="14320" y="9280"/>
                      </a:lnTo>
                      <a:lnTo>
                        <a:pt x="14403" y="9173"/>
                      </a:lnTo>
                      <a:cubicBezTo>
                        <a:pt x="14427" y="9155"/>
                        <a:pt x="14454" y="9141"/>
                        <a:pt x="14484" y="9132"/>
                      </a:cubicBezTo>
                      <a:cubicBezTo>
                        <a:pt x="14532" y="9116"/>
                        <a:pt x="14585" y="9113"/>
                        <a:pt x="14635" y="9124"/>
                      </a:cubicBezTo>
                      <a:lnTo>
                        <a:pt x="14751" y="9291"/>
                      </a:lnTo>
                      <a:lnTo>
                        <a:pt x="14825" y="9444"/>
                      </a:lnTo>
                      <a:cubicBezTo>
                        <a:pt x="14851" y="9488"/>
                        <a:pt x="14907" y="9515"/>
                        <a:pt x="14964" y="9509"/>
                      </a:cubicBezTo>
                      <a:cubicBezTo>
                        <a:pt x="15020" y="9505"/>
                        <a:pt x="15070" y="9471"/>
                        <a:pt x="15125" y="9482"/>
                      </a:cubicBezTo>
                      <a:cubicBezTo>
                        <a:pt x="15190" y="9495"/>
                        <a:pt x="15214" y="9559"/>
                        <a:pt x="15262" y="9597"/>
                      </a:cubicBezTo>
                      <a:cubicBezTo>
                        <a:pt x="15304" y="9631"/>
                        <a:pt x="15364" y="9644"/>
                        <a:pt x="15420" y="9631"/>
                      </a:cubicBezTo>
                      <a:cubicBezTo>
                        <a:pt x="15457" y="9651"/>
                        <a:pt x="15500" y="9661"/>
                        <a:pt x="15544" y="9661"/>
                      </a:cubicBezTo>
                      <a:cubicBezTo>
                        <a:pt x="15611" y="9660"/>
                        <a:pt x="15674" y="9635"/>
                        <a:pt x="15719" y="9593"/>
                      </a:cubicBezTo>
                      <a:lnTo>
                        <a:pt x="15916" y="9456"/>
                      </a:lnTo>
                      <a:lnTo>
                        <a:pt x="16026" y="9546"/>
                      </a:lnTo>
                      <a:lnTo>
                        <a:pt x="16068" y="9656"/>
                      </a:lnTo>
                      <a:cubicBezTo>
                        <a:pt x="16082" y="9678"/>
                        <a:pt x="16104" y="9697"/>
                        <a:pt x="16130" y="9709"/>
                      </a:cubicBezTo>
                      <a:cubicBezTo>
                        <a:pt x="16190" y="9737"/>
                        <a:pt x="16263" y="9732"/>
                        <a:pt x="16316" y="9697"/>
                      </a:cubicBezTo>
                      <a:lnTo>
                        <a:pt x="16630" y="9655"/>
                      </a:lnTo>
                      <a:lnTo>
                        <a:pt x="16941" y="9655"/>
                      </a:lnTo>
                      <a:lnTo>
                        <a:pt x="17083" y="9562"/>
                      </a:lnTo>
                      <a:lnTo>
                        <a:pt x="17175" y="9482"/>
                      </a:lnTo>
                      <a:lnTo>
                        <a:pt x="17273" y="9434"/>
                      </a:lnTo>
                      <a:lnTo>
                        <a:pt x="17419" y="9407"/>
                      </a:lnTo>
                      <a:lnTo>
                        <a:pt x="17492" y="9349"/>
                      </a:lnTo>
                      <a:lnTo>
                        <a:pt x="17575" y="9290"/>
                      </a:lnTo>
                      <a:lnTo>
                        <a:pt x="17773" y="9447"/>
                      </a:lnTo>
                      <a:lnTo>
                        <a:pt x="17828" y="9554"/>
                      </a:lnTo>
                      <a:lnTo>
                        <a:pt x="17963" y="9559"/>
                      </a:lnTo>
                      <a:lnTo>
                        <a:pt x="18053" y="9619"/>
                      </a:lnTo>
                      <a:lnTo>
                        <a:pt x="18132" y="9664"/>
                      </a:lnTo>
                      <a:lnTo>
                        <a:pt x="18166" y="9736"/>
                      </a:lnTo>
                      <a:lnTo>
                        <a:pt x="18250" y="9865"/>
                      </a:lnTo>
                      <a:cubicBezTo>
                        <a:pt x="18289" y="9892"/>
                        <a:pt x="18332" y="9916"/>
                        <a:pt x="18378" y="9934"/>
                      </a:cubicBezTo>
                      <a:cubicBezTo>
                        <a:pt x="18424" y="9954"/>
                        <a:pt x="18473" y="9968"/>
                        <a:pt x="18524" y="9976"/>
                      </a:cubicBezTo>
                      <a:lnTo>
                        <a:pt x="18625" y="9960"/>
                      </a:lnTo>
                      <a:lnTo>
                        <a:pt x="18678" y="9824"/>
                      </a:lnTo>
                      <a:lnTo>
                        <a:pt x="18754" y="9790"/>
                      </a:lnTo>
                      <a:lnTo>
                        <a:pt x="18868" y="9878"/>
                      </a:lnTo>
                      <a:lnTo>
                        <a:pt x="18977" y="9979"/>
                      </a:lnTo>
                      <a:lnTo>
                        <a:pt x="19105" y="10083"/>
                      </a:lnTo>
                      <a:lnTo>
                        <a:pt x="19040" y="10248"/>
                      </a:lnTo>
                      <a:cubicBezTo>
                        <a:pt x="19058" y="10308"/>
                        <a:pt x="19087" y="10365"/>
                        <a:pt x="19126" y="10417"/>
                      </a:cubicBezTo>
                      <a:cubicBezTo>
                        <a:pt x="19157" y="10460"/>
                        <a:pt x="19195" y="10498"/>
                        <a:pt x="19237" y="10533"/>
                      </a:cubicBezTo>
                      <a:lnTo>
                        <a:pt x="19244" y="10664"/>
                      </a:lnTo>
                      <a:lnTo>
                        <a:pt x="19244" y="10732"/>
                      </a:lnTo>
                      <a:cubicBezTo>
                        <a:pt x="19267" y="10788"/>
                        <a:pt x="19300" y="10842"/>
                        <a:pt x="19344" y="10889"/>
                      </a:cubicBezTo>
                      <a:cubicBezTo>
                        <a:pt x="19384" y="10931"/>
                        <a:pt x="19431" y="10968"/>
                        <a:pt x="19483" y="10998"/>
                      </a:cubicBezTo>
                      <a:lnTo>
                        <a:pt x="19465" y="11121"/>
                      </a:lnTo>
                      <a:lnTo>
                        <a:pt x="19506" y="11185"/>
                      </a:lnTo>
                      <a:lnTo>
                        <a:pt x="19609" y="11302"/>
                      </a:lnTo>
                      <a:lnTo>
                        <a:pt x="19706" y="11394"/>
                      </a:lnTo>
                      <a:lnTo>
                        <a:pt x="19653" y="11497"/>
                      </a:lnTo>
                      <a:lnTo>
                        <a:pt x="19713" y="11664"/>
                      </a:lnTo>
                      <a:lnTo>
                        <a:pt x="19871" y="11758"/>
                      </a:lnTo>
                      <a:lnTo>
                        <a:pt x="19913" y="11879"/>
                      </a:lnTo>
                      <a:lnTo>
                        <a:pt x="19978" y="11976"/>
                      </a:lnTo>
                      <a:lnTo>
                        <a:pt x="20040" y="12068"/>
                      </a:lnTo>
                      <a:lnTo>
                        <a:pt x="20119" y="12068"/>
                      </a:lnTo>
                      <a:cubicBezTo>
                        <a:pt x="20170" y="12032"/>
                        <a:pt x="20209" y="11985"/>
                        <a:pt x="20231" y="11932"/>
                      </a:cubicBezTo>
                      <a:cubicBezTo>
                        <a:pt x="20248" y="11891"/>
                        <a:pt x="20254" y="11847"/>
                        <a:pt x="20249" y="11803"/>
                      </a:cubicBezTo>
                      <a:lnTo>
                        <a:pt x="20328" y="11711"/>
                      </a:lnTo>
                      <a:lnTo>
                        <a:pt x="20371" y="11792"/>
                      </a:lnTo>
                      <a:lnTo>
                        <a:pt x="20371" y="11953"/>
                      </a:lnTo>
                      <a:lnTo>
                        <a:pt x="20357" y="12045"/>
                      </a:lnTo>
                      <a:lnTo>
                        <a:pt x="20362" y="12250"/>
                      </a:lnTo>
                      <a:lnTo>
                        <a:pt x="20415" y="12325"/>
                      </a:lnTo>
                      <a:cubicBezTo>
                        <a:pt x="20440" y="12352"/>
                        <a:pt x="20481" y="12364"/>
                        <a:pt x="20520" y="12355"/>
                      </a:cubicBezTo>
                      <a:cubicBezTo>
                        <a:pt x="20593" y="12339"/>
                        <a:pt x="20627" y="12267"/>
                        <a:pt x="20587" y="12212"/>
                      </a:cubicBezTo>
                      <a:lnTo>
                        <a:pt x="20612" y="12033"/>
                      </a:lnTo>
                      <a:lnTo>
                        <a:pt x="20605" y="11882"/>
                      </a:lnTo>
                      <a:lnTo>
                        <a:pt x="20575" y="11742"/>
                      </a:lnTo>
                      <a:lnTo>
                        <a:pt x="20529" y="11565"/>
                      </a:lnTo>
                      <a:lnTo>
                        <a:pt x="20432" y="11481"/>
                      </a:lnTo>
                      <a:lnTo>
                        <a:pt x="20358" y="11487"/>
                      </a:lnTo>
                      <a:lnTo>
                        <a:pt x="20296" y="11632"/>
                      </a:lnTo>
                      <a:lnTo>
                        <a:pt x="20261" y="11384"/>
                      </a:lnTo>
                      <a:lnTo>
                        <a:pt x="20275" y="11241"/>
                      </a:lnTo>
                      <a:lnTo>
                        <a:pt x="20275" y="11159"/>
                      </a:lnTo>
                      <a:lnTo>
                        <a:pt x="20289" y="11082"/>
                      </a:lnTo>
                      <a:lnTo>
                        <a:pt x="20289" y="10957"/>
                      </a:lnTo>
                      <a:lnTo>
                        <a:pt x="20295" y="10844"/>
                      </a:lnTo>
                      <a:lnTo>
                        <a:pt x="20191" y="10689"/>
                      </a:lnTo>
                      <a:lnTo>
                        <a:pt x="20184" y="10595"/>
                      </a:lnTo>
                      <a:cubicBezTo>
                        <a:pt x="20188" y="10557"/>
                        <a:pt x="20188" y="10518"/>
                        <a:pt x="20184" y="10480"/>
                      </a:cubicBezTo>
                      <a:cubicBezTo>
                        <a:pt x="20177" y="10420"/>
                        <a:pt x="20161" y="10361"/>
                        <a:pt x="20163" y="10301"/>
                      </a:cubicBezTo>
                      <a:cubicBezTo>
                        <a:pt x="20164" y="10261"/>
                        <a:pt x="20174" y="10222"/>
                        <a:pt x="20191" y="10185"/>
                      </a:cubicBezTo>
                      <a:lnTo>
                        <a:pt x="20205" y="10094"/>
                      </a:lnTo>
                      <a:lnTo>
                        <a:pt x="20211" y="10026"/>
                      </a:lnTo>
                      <a:lnTo>
                        <a:pt x="20269" y="9826"/>
                      </a:lnTo>
                      <a:lnTo>
                        <a:pt x="20324" y="9624"/>
                      </a:lnTo>
                      <a:lnTo>
                        <a:pt x="20296" y="9512"/>
                      </a:lnTo>
                      <a:lnTo>
                        <a:pt x="20296" y="9377"/>
                      </a:lnTo>
                      <a:lnTo>
                        <a:pt x="20347" y="9212"/>
                      </a:lnTo>
                      <a:lnTo>
                        <a:pt x="20405" y="9069"/>
                      </a:lnTo>
                      <a:lnTo>
                        <a:pt x="20322" y="8952"/>
                      </a:lnTo>
                      <a:lnTo>
                        <a:pt x="20438" y="8629"/>
                      </a:lnTo>
                      <a:cubicBezTo>
                        <a:pt x="20457" y="8566"/>
                        <a:pt x="20475" y="8504"/>
                        <a:pt x="20493" y="8441"/>
                      </a:cubicBezTo>
                      <a:cubicBezTo>
                        <a:pt x="20512" y="8378"/>
                        <a:pt x="20530" y="8315"/>
                        <a:pt x="20548" y="8252"/>
                      </a:cubicBezTo>
                      <a:lnTo>
                        <a:pt x="20847" y="8705"/>
                      </a:lnTo>
                      <a:lnTo>
                        <a:pt x="21129" y="9062"/>
                      </a:lnTo>
                      <a:lnTo>
                        <a:pt x="21600" y="9676"/>
                      </a:lnTo>
                      <a:cubicBezTo>
                        <a:pt x="21403" y="8190"/>
                        <a:pt x="20859" y="6754"/>
                        <a:pt x="20001" y="5452"/>
                      </a:cubicBezTo>
                      <a:cubicBezTo>
                        <a:pt x="19120" y="4115"/>
                        <a:pt x="17927" y="2949"/>
                        <a:pt x="16497" y="2025"/>
                      </a:cubicBezTo>
                      <a:cubicBezTo>
                        <a:pt x="15728" y="1490"/>
                        <a:pt x="14879" y="1043"/>
                        <a:pt x="13974" y="698"/>
                      </a:cubicBezTo>
                      <a:cubicBezTo>
                        <a:pt x="13114" y="370"/>
                        <a:pt x="12211" y="135"/>
                        <a:pt x="11283" y="0"/>
                      </a:cubicBezTo>
                      <a:lnTo>
                        <a:pt x="12018" y="440"/>
                      </a:lnTo>
                      <a:lnTo>
                        <a:pt x="11938" y="476"/>
                      </a:lnTo>
                      <a:lnTo>
                        <a:pt x="11889" y="518"/>
                      </a:lnTo>
                      <a:lnTo>
                        <a:pt x="11982" y="559"/>
                      </a:lnTo>
                      <a:lnTo>
                        <a:pt x="12089" y="579"/>
                      </a:lnTo>
                      <a:lnTo>
                        <a:pt x="12158" y="597"/>
                      </a:lnTo>
                      <a:lnTo>
                        <a:pt x="12135" y="654"/>
                      </a:lnTo>
                      <a:lnTo>
                        <a:pt x="12054" y="670"/>
                      </a:lnTo>
                      <a:lnTo>
                        <a:pt x="12078" y="759"/>
                      </a:lnTo>
                      <a:lnTo>
                        <a:pt x="11985" y="837"/>
                      </a:lnTo>
                      <a:lnTo>
                        <a:pt x="11846" y="763"/>
                      </a:lnTo>
                      <a:lnTo>
                        <a:pt x="11706" y="680"/>
                      </a:lnTo>
                      <a:cubicBezTo>
                        <a:pt x="11647" y="638"/>
                        <a:pt x="11571" y="619"/>
                        <a:pt x="11495" y="628"/>
                      </a:cubicBezTo>
                      <a:cubicBezTo>
                        <a:pt x="11444" y="633"/>
                        <a:pt x="11395" y="651"/>
                        <a:pt x="11355" y="680"/>
                      </a:cubicBezTo>
                      <a:lnTo>
                        <a:pt x="11231" y="707"/>
                      </a:lnTo>
                      <a:lnTo>
                        <a:pt x="11154" y="713"/>
                      </a:lnTo>
                      <a:lnTo>
                        <a:pt x="11059" y="655"/>
                      </a:lnTo>
                      <a:lnTo>
                        <a:pt x="10857" y="644"/>
                      </a:lnTo>
                      <a:lnTo>
                        <a:pt x="10760" y="691"/>
                      </a:lnTo>
                      <a:lnTo>
                        <a:pt x="10643" y="685"/>
                      </a:lnTo>
                      <a:lnTo>
                        <a:pt x="10534" y="673"/>
                      </a:lnTo>
                      <a:lnTo>
                        <a:pt x="10353" y="631"/>
                      </a:lnTo>
                      <a:lnTo>
                        <a:pt x="10133" y="667"/>
                      </a:lnTo>
                      <a:lnTo>
                        <a:pt x="10214" y="745"/>
                      </a:lnTo>
                      <a:lnTo>
                        <a:pt x="10358" y="774"/>
                      </a:lnTo>
                      <a:lnTo>
                        <a:pt x="10495" y="816"/>
                      </a:lnTo>
                      <a:lnTo>
                        <a:pt x="10600" y="822"/>
                      </a:lnTo>
                      <a:lnTo>
                        <a:pt x="10701" y="810"/>
                      </a:lnTo>
                      <a:cubicBezTo>
                        <a:pt x="10739" y="792"/>
                        <a:pt x="10780" y="779"/>
                        <a:pt x="10822" y="772"/>
                      </a:cubicBezTo>
                      <a:cubicBezTo>
                        <a:pt x="10876" y="763"/>
                        <a:pt x="10931" y="763"/>
                        <a:pt x="10984" y="772"/>
                      </a:cubicBezTo>
                      <a:lnTo>
                        <a:pt x="11130" y="790"/>
                      </a:lnTo>
                      <a:lnTo>
                        <a:pt x="11225" y="790"/>
                      </a:lnTo>
                      <a:lnTo>
                        <a:pt x="11378" y="816"/>
                      </a:lnTo>
                      <a:lnTo>
                        <a:pt x="11480" y="850"/>
                      </a:lnTo>
                      <a:lnTo>
                        <a:pt x="11385" y="887"/>
                      </a:lnTo>
                      <a:lnTo>
                        <a:pt x="11281" y="863"/>
                      </a:lnTo>
                      <a:lnTo>
                        <a:pt x="11295" y="947"/>
                      </a:lnTo>
                      <a:lnTo>
                        <a:pt x="11387" y="974"/>
                      </a:lnTo>
                      <a:lnTo>
                        <a:pt x="11468" y="1054"/>
                      </a:lnTo>
                      <a:lnTo>
                        <a:pt x="11480" y="1151"/>
                      </a:lnTo>
                      <a:lnTo>
                        <a:pt x="11508" y="1243"/>
                      </a:lnTo>
                      <a:lnTo>
                        <a:pt x="11598" y="1284"/>
                      </a:lnTo>
                      <a:lnTo>
                        <a:pt x="11725" y="1294"/>
                      </a:lnTo>
                      <a:lnTo>
                        <a:pt x="11687" y="1392"/>
                      </a:lnTo>
                      <a:lnTo>
                        <a:pt x="11791" y="1437"/>
                      </a:lnTo>
                      <a:lnTo>
                        <a:pt x="11993" y="1503"/>
                      </a:lnTo>
                      <a:lnTo>
                        <a:pt x="12046" y="1545"/>
                      </a:lnTo>
                      <a:lnTo>
                        <a:pt x="11863" y="1566"/>
                      </a:lnTo>
                      <a:lnTo>
                        <a:pt x="11785" y="1572"/>
                      </a:lnTo>
                      <a:lnTo>
                        <a:pt x="11838" y="1660"/>
                      </a:lnTo>
                      <a:lnTo>
                        <a:pt x="11843" y="1741"/>
                      </a:lnTo>
                      <a:lnTo>
                        <a:pt x="11669" y="1693"/>
                      </a:lnTo>
                      <a:cubicBezTo>
                        <a:pt x="11654" y="1668"/>
                        <a:pt x="11633" y="1646"/>
                        <a:pt x="11606" y="1628"/>
                      </a:cubicBezTo>
                      <a:cubicBezTo>
                        <a:pt x="11571" y="1604"/>
                        <a:pt x="11528" y="1591"/>
                        <a:pt x="11483" y="1588"/>
                      </a:cubicBezTo>
                      <a:lnTo>
                        <a:pt x="11305" y="1576"/>
                      </a:lnTo>
                      <a:lnTo>
                        <a:pt x="11379" y="1723"/>
                      </a:lnTo>
                      <a:lnTo>
                        <a:pt x="11497" y="1783"/>
                      </a:lnTo>
                      <a:lnTo>
                        <a:pt x="11537" y="1912"/>
                      </a:lnTo>
                      <a:lnTo>
                        <a:pt x="11606" y="2008"/>
                      </a:lnTo>
                      <a:lnTo>
                        <a:pt x="11743" y="2069"/>
                      </a:lnTo>
                      <a:lnTo>
                        <a:pt x="11905" y="2115"/>
                      </a:lnTo>
                      <a:lnTo>
                        <a:pt x="11986" y="2168"/>
                      </a:lnTo>
                      <a:lnTo>
                        <a:pt x="11847" y="2202"/>
                      </a:lnTo>
                      <a:lnTo>
                        <a:pt x="11675" y="2174"/>
                      </a:lnTo>
                      <a:lnTo>
                        <a:pt x="11494" y="2149"/>
                      </a:lnTo>
                      <a:lnTo>
                        <a:pt x="11327" y="2149"/>
                      </a:lnTo>
                      <a:lnTo>
                        <a:pt x="11214" y="2137"/>
                      </a:lnTo>
                      <a:lnTo>
                        <a:pt x="11249" y="2200"/>
                      </a:lnTo>
                      <a:cubicBezTo>
                        <a:pt x="11281" y="2217"/>
                        <a:pt x="11315" y="2231"/>
                        <a:pt x="11351" y="2242"/>
                      </a:cubicBezTo>
                      <a:cubicBezTo>
                        <a:pt x="11389" y="2253"/>
                        <a:pt x="11429" y="2261"/>
                        <a:pt x="11469" y="2265"/>
                      </a:cubicBezTo>
                      <a:lnTo>
                        <a:pt x="11511" y="2357"/>
                      </a:lnTo>
                      <a:lnTo>
                        <a:pt x="11414" y="2351"/>
                      </a:lnTo>
                      <a:lnTo>
                        <a:pt x="11326" y="2363"/>
                      </a:lnTo>
                      <a:lnTo>
                        <a:pt x="11252" y="2390"/>
                      </a:lnTo>
                      <a:lnTo>
                        <a:pt x="11176" y="2445"/>
                      </a:lnTo>
                      <a:lnTo>
                        <a:pt x="11081" y="2362"/>
                      </a:lnTo>
                      <a:lnTo>
                        <a:pt x="11020" y="2410"/>
                      </a:lnTo>
                      <a:lnTo>
                        <a:pt x="10967" y="2460"/>
                      </a:lnTo>
                      <a:lnTo>
                        <a:pt x="10821" y="2580"/>
                      </a:lnTo>
                      <a:lnTo>
                        <a:pt x="10751" y="2670"/>
                      </a:lnTo>
                      <a:lnTo>
                        <a:pt x="10791" y="2781"/>
                      </a:lnTo>
                      <a:lnTo>
                        <a:pt x="10676" y="2772"/>
                      </a:lnTo>
                      <a:lnTo>
                        <a:pt x="10454" y="2745"/>
                      </a:lnTo>
                      <a:lnTo>
                        <a:pt x="10594" y="2666"/>
                      </a:lnTo>
                      <a:lnTo>
                        <a:pt x="10516" y="2553"/>
                      </a:lnTo>
                      <a:lnTo>
                        <a:pt x="10295" y="2513"/>
                      </a:lnTo>
                      <a:lnTo>
                        <a:pt x="10328" y="2652"/>
                      </a:lnTo>
                      <a:lnTo>
                        <a:pt x="10388" y="2779"/>
                      </a:lnTo>
                      <a:lnTo>
                        <a:pt x="10462" y="2867"/>
                      </a:lnTo>
                      <a:lnTo>
                        <a:pt x="10476" y="2956"/>
                      </a:lnTo>
                      <a:lnTo>
                        <a:pt x="10395" y="2966"/>
                      </a:lnTo>
                      <a:lnTo>
                        <a:pt x="10272" y="3040"/>
                      </a:lnTo>
                      <a:lnTo>
                        <a:pt x="10279" y="3105"/>
                      </a:lnTo>
                      <a:lnTo>
                        <a:pt x="10142" y="3138"/>
                      </a:lnTo>
                      <a:lnTo>
                        <a:pt x="10091" y="3260"/>
                      </a:lnTo>
                      <a:cubicBezTo>
                        <a:pt x="10038" y="3292"/>
                        <a:pt x="9970" y="3297"/>
                        <a:pt x="9912" y="3274"/>
                      </a:cubicBezTo>
                      <a:cubicBezTo>
                        <a:pt x="9835" y="3243"/>
                        <a:pt x="9793" y="3172"/>
                        <a:pt x="9810" y="3101"/>
                      </a:cubicBezTo>
                      <a:lnTo>
                        <a:pt x="9701" y="2999"/>
                      </a:lnTo>
                      <a:lnTo>
                        <a:pt x="9840" y="2940"/>
                      </a:lnTo>
                      <a:lnTo>
                        <a:pt x="9976" y="2991"/>
                      </a:lnTo>
                      <a:lnTo>
                        <a:pt x="10125" y="2991"/>
                      </a:lnTo>
                      <a:lnTo>
                        <a:pt x="10321" y="2905"/>
                      </a:lnTo>
                      <a:lnTo>
                        <a:pt x="10293" y="2819"/>
                      </a:lnTo>
                      <a:lnTo>
                        <a:pt x="10212" y="2728"/>
                      </a:lnTo>
                      <a:lnTo>
                        <a:pt x="10159" y="2694"/>
                      </a:lnTo>
                      <a:lnTo>
                        <a:pt x="10013" y="2670"/>
                      </a:lnTo>
                      <a:cubicBezTo>
                        <a:pt x="9962" y="2665"/>
                        <a:pt x="9910" y="2657"/>
                        <a:pt x="9860" y="2646"/>
                      </a:cubicBezTo>
                      <a:cubicBezTo>
                        <a:pt x="9787" y="2631"/>
                        <a:pt x="9716" y="2611"/>
                        <a:pt x="9647" y="2587"/>
                      </a:cubicBezTo>
                      <a:lnTo>
                        <a:pt x="9497" y="2535"/>
                      </a:lnTo>
                      <a:lnTo>
                        <a:pt x="9366" y="2529"/>
                      </a:lnTo>
                      <a:lnTo>
                        <a:pt x="9160" y="2533"/>
                      </a:lnTo>
                      <a:lnTo>
                        <a:pt x="9139" y="2476"/>
                      </a:lnTo>
                      <a:lnTo>
                        <a:pt x="9030" y="2412"/>
                      </a:lnTo>
                      <a:lnTo>
                        <a:pt x="8895" y="2376"/>
                      </a:lnTo>
                      <a:lnTo>
                        <a:pt x="8779" y="2370"/>
                      </a:lnTo>
                      <a:lnTo>
                        <a:pt x="8663" y="2409"/>
                      </a:lnTo>
                      <a:lnTo>
                        <a:pt x="8373" y="2427"/>
                      </a:lnTo>
                      <a:cubicBezTo>
                        <a:pt x="8340" y="2453"/>
                        <a:pt x="8305" y="2477"/>
                        <a:pt x="8266" y="2497"/>
                      </a:cubicBezTo>
                      <a:cubicBezTo>
                        <a:pt x="8206" y="2528"/>
                        <a:pt x="8140" y="2550"/>
                        <a:pt x="8071" y="2562"/>
                      </a:cubicBezTo>
                      <a:lnTo>
                        <a:pt x="7980" y="2610"/>
                      </a:lnTo>
                      <a:lnTo>
                        <a:pt x="7818" y="2672"/>
                      </a:lnTo>
                      <a:lnTo>
                        <a:pt x="7692" y="2737"/>
                      </a:lnTo>
                      <a:lnTo>
                        <a:pt x="7611" y="2789"/>
                      </a:lnTo>
                      <a:lnTo>
                        <a:pt x="7672" y="2872"/>
                      </a:lnTo>
                      <a:lnTo>
                        <a:pt x="7627" y="2989"/>
                      </a:lnTo>
                      <a:lnTo>
                        <a:pt x="7558" y="3041"/>
                      </a:lnTo>
                      <a:lnTo>
                        <a:pt x="7453" y="3130"/>
                      </a:lnTo>
                      <a:cubicBezTo>
                        <a:pt x="7420" y="3163"/>
                        <a:pt x="7387" y="3196"/>
                        <a:pt x="7355" y="3230"/>
                      </a:cubicBezTo>
                      <a:cubicBezTo>
                        <a:pt x="7318" y="3270"/>
                        <a:pt x="7280" y="3310"/>
                        <a:pt x="7237" y="3345"/>
                      </a:cubicBezTo>
                      <a:cubicBezTo>
                        <a:pt x="7203" y="3373"/>
                        <a:pt x="7166" y="3397"/>
                        <a:pt x="7125" y="3417"/>
                      </a:cubicBezTo>
                      <a:lnTo>
                        <a:pt x="7042" y="3435"/>
                      </a:lnTo>
                      <a:lnTo>
                        <a:pt x="6975" y="3528"/>
                      </a:lnTo>
                      <a:lnTo>
                        <a:pt x="6882" y="3556"/>
                      </a:lnTo>
                      <a:lnTo>
                        <a:pt x="6757" y="3580"/>
                      </a:lnTo>
                      <a:lnTo>
                        <a:pt x="6631" y="3657"/>
                      </a:lnTo>
                      <a:lnTo>
                        <a:pt x="6460" y="3844"/>
                      </a:lnTo>
                      <a:lnTo>
                        <a:pt x="6392" y="4010"/>
                      </a:lnTo>
                      <a:lnTo>
                        <a:pt x="6392" y="4113"/>
                      </a:lnTo>
                      <a:lnTo>
                        <a:pt x="6406" y="4187"/>
                      </a:lnTo>
                      <a:lnTo>
                        <a:pt x="6439" y="4265"/>
                      </a:lnTo>
                      <a:lnTo>
                        <a:pt x="6460" y="4342"/>
                      </a:lnTo>
                      <a:lnTo>
                        <a:pt x="6566" y="4392"/>
                      </a:lnTo>
                      <a:lnTo>
                        <a:pt x="6685" y="4410"/>
                      </a:lnTo>
                      <a:lnTo>
                        <a:pt x="6756" y="4392"/>
                      </a:lnTo>
                      <a:lnTo>
                        <a:pt x="6916" y="4302"/>
                      </a:lnTo>
                      <a:lnTo>
                        <a:pt x="7046" y="4249"/>
                      </a:lnTo>
                      <a:lnTo>
                        <a:pt x="7153" y="4239"/>
                      </a:lnTo>
                      <a:lnTo>
                        <a:pt x="7278" y="4304"/>
                      </a:lnTo>
                      <a:cubicBezTo>
                        <a:pt x="7294" y="4329"/>
                        <a:pt x="7306" y="4355"/>
                        <a:pt x="7313" y="4382"/>
                      </a:cubicBezTo>
                      <a:cubicBezTo>
                        <a:pt x="7328" y="4435"/>
                        <a:pt x="7326" y="4490"/>
                        <a:pt x="7308" y="4543"/>
                      </a:cubicBezTo>
                      <a:lnTo>
                        <a:pt x="7290" y="4640"/>
                      </a:lnTo>
                      <a:lnTo>
                        <a:pt x="7235" y="4692"/>
                      </a:lnTo>
                      <a:lnTo>
                        <a:pt x="7325" y="4873"/>
                      </a:lnTo>
                      <a:cubicBezTo>
                        <a:pt x="7356" y="4882"/>
                        <a:pt x="7388" y="4885"/>
                        <a:pt x="7420" y="4883"/>
                      </a:cubicBezTo>
                      <a:cubicBezTo>
                        <a:pt x="7472" y="4878"/>
                        <a:pt x="7519" y="4859"/>
                        <a:pt x="7555" y="4827"/>
                      </a:cubicBezTo>
                      <a:lnTo>
                        <a:pt x="7611" y="4775"/>
                      </a:lnTo>
                      <a:lnTo>
                        <a:pt x="7778" y="4766"/>
                      </a:lnTo>
                      <a:lnTo>
                        <a:pt x="7892" y="4680"/>
                      </a:lnTo>
                      <a:lnTo>
                        <a:pt x="8022" y="4620"/>
                      </a:lnTo>
                      <a:lnTo>
                        <a:pt x="7931" y="4489"/>
                      </a:lnTo>
                      <a:cubicBezTo>
                        <a:pt x="7925" y="4436"/>
                        <a:pt x="7945" y="4383"/>
                        <a:pt x="7985" y="4342"/>
                      </a:cubicBezTo>
                      <a:cubicBezTo>
                        <a:pt x="8042" y="4284"/>
                        <a:pt x="8131" y="4258"/>
                        <a:pt x="8217" y="4274"/>
                      </a:cubicBezTo>
                      <a:lnTo>
                        <a:pt x="8266" y="4168"/>
                      </a:lnTo>
                      <a:lnTo>
                        <a:pt x="8189" y="4016"/>
                      </a:lnTo>
                      <a:lnTo>
                        <a:pt x="8061" y="3951"/>
                      </a:lnTo>
                      <a:lnTo>
                        <a:pt x="8029" y="3766"/>
                      </a:lnTo>
                      <a:cubicBezTo>
                        <a:pt x="8052" y="3730"/>
                        <a:pt x="8081" y="3697"/>
                        <a:pt x="8115" y="3668"/>
                      </a:cubicBezTo>
                      <a:cubicBezTo>
                        <a:pt x="8159" y="3631"/>
                        <a:pt x="8210" y="3601"/>
                        <a:pt x="8261" y="3571"/>
                      </a:cubicBezTo>
                      <a:cubicBezTo>
                        <a:pt x="8298" y="3549"/>
                        <a:pt x="8335" y="3527"/>
                        <a:pt x="8372" y="3505"/>
                      </a:cubicBezTo>
                      <a:lnTo>
                        <a:pt x="8462" y="3412"/>
                      </a:lnTo>
                      <a:lnTo>
                        <a:pt x="8474" y="3300"/>
                      </a:lnTo>
                      <a:lnTo>
                        <a:pt x="8660" y="3219"/>
                      </a:lnTo>
                      <a:lnTo>
                        <a:pt x="8773" y="3189"/>
                      </a:lnTo>
                      <a:lnTo>
                        <a:pt x="8852" y="3257"/>
                      </a:lnTo>
                      <a:lnTo>
                        <a:pt x="8760" y="3342"/>
                      </a:lnTo>
                      <a:lnTo>
                        <a:pt x="8597" y="3442"/>
                      </a:lnTo>
                      <a:lnTo>
                        <a:pt x="8488" y="3492"/>
                      </a:lnTo>
                      <a:lnTo>
                        <a:pt x="8435" y="3564"/>
                      </a:lnTo>
                      <a:lnTo>
                        <a:pt x="8435" y="3636"/>
                      </a:lnTo>
                      <a:lnTo>
                        <a:pt x="8455" y="3755"/>
                      </a:lnTo>
                      <a:lnTo>
                        <a:pt x="8462" y="3820"/>
                      </a:lnTo>
                      <a:lnTo>
                        <a:pt x="8428" y="3926"/>
                      </a:lnTo>
                      <a:lnTo>
                        <a:pt x="8428" y="4035"/>
                      </a:lnTo>
                      <a:lnTo>
                        <a:pt x="8601" y="4076"/>
                      </a:lnTo>
                      <a:lnTo>
                        <a:pt x="8837" y="4070"/>
                      </a:lnTo>
                      <a:lnTo>
                        <a:pt x="8942" y="4031"/>
                      </a:lnTo>
                      <a:lnTo>
                        <a:pt x="9086" y="3977"/>
                      </a:lnTo>
                      <a:lnTo>
                        <a:pt x="9288" y="3947"/>
                      </a:lnTo>
                      <a:lnTo>
                        <a:pt x="9379" y="3947"/>
                      </a:lnTo>
                      <a:lnTo>
                        <a:pt x="9430" y="4024"/>
                      </a:lnTo>
                      <a:lnTo>
                        <a:pt x="9271" y="4101"/>
                      </a:lnTo>
                      <a:lnTo>
                        <a:pt x="9201" y="4101"/>
                      </a:lnTo>
                      <a:lnTo>
                        <a:pt x="9032" y="4097"/>
                      </a:lnTo>
                      <a:lnTo>
                        <a:pt x="8740" y="4150"/>
                      </a:lnTo>
                      <a:lnTo>
                        <a:pt x="8658" y="4197"/>
                      </a:lnTo>
                      <a:lnTo>
                        <a:pt x="8563" y="4209"/>
                      </a:lnTo>
                      <a:lnTo>
                        <a:pt x="8577" y="4337"/>
                      </a:lnTo>
                      <a:lnTo>
                        <a:pt x="8570" y="4412"/>
                      </a:lnTo>
                      <a:lnTo>
                        <a:pt x="8489" y="4534"/>
                      </a:lnTo>
                      <a:lnTo>
                        <a:pt x="8440" y="4605"/>
                      </a:lnTo>
                      <a:lnTo>
                        <a:pt x="8461" y="4698"/>
                      </a:lnTo>
                      <a:lnTo>
                        <a:pt x="8465" y="4764"/>
                      </a:lnTo>
                      <a:lnTo>
                        <a:pt x="8354" y="4845"/>
                      </a:lnTo>
                      <a:lnTo>
                        <a:pt x="8308" y="4927"/>
                      </a:lnTo>
                      <a:cubicBezTo>
                        <a:pt x="8301" y="4953"/>
                        <a:pt x="8287" y="4978"/>
                        <a:pt x="8266" y="4998"/>
                      </a:cubicBezTo>
                      <a:cubicBezTo>
                        <a:pt x="8236" y="5028"/>
                        <a:pt x="8196" y="5049"/>
                        <a:pt x="8151" y="5056"/>
                      </a:cubicBezTo>
                      <a:lnTo>
                        <a:pt x="8058" y="5056"/>
                      </a:lnTo>
                      <a:lnTo>
                        <a:pt x="8051" y="4991"/>
                      </a:lnTo>
                      <a:lnTo>
                        <a:pt x="7907" y="4934"/>
                      </a:lnTo>
                      <a:lnTo>
                        <a:pt x="7812" y="4997"/>
                      </a:lnTo>
                      <a:lnTo>
                        <a:pt x="7724" y="5013"/>
                      </a:lnTo>
                      <a:lnTo>
                        <a:pt x="7561" y="5041"/>
                      </a:lnTo>
                      <a:lnTo>
                        <a:pt x="7480" y="4999"/>
                      </a:lnTo>
                      <a:lnTo>
                        <a:pt x="7380" y="4953"/>
                      </a:lnTo>
                      <a:lnTo>
                        <a:pt x="7241" y="4971"/>
                      </a:lnTo>
                      <a:lnTo>
                        <a:pt x="7162" y="4705"/>
                      </a:lnTo>
                      <a:lnTo>
                        <a:pt x="7026" y="4735"/>
                      </a:lnTo>
                      <a:lnTo>
                        <a:pt x="7047" y="4646"/>
                      </a:lnTo>
                      <a:lnTo>
                        <a:pt x="7116" y="4586"/>
                      </a:lnTo>
                      <a:lnTo>
                        <a:pt x="7116" y="4499"/>
                      </a:lnTo>
                      <a:lnTo>
                        <a:pt x="7061" y="4393"/>
                      </a:lnTo>
                      <a:lnTo>
                        <a:pt x="6903" y="4457"/>
                      </a:lnTo>
                      <a:lnTo>
                        <a:pt x="6791" y="4522"/>
                      </a:lnTo>
                      <a:lnTo>
                        <a:pt x="6590" y="4570"/>
                      </a:lnTo>
                      <a:lnTo>
                        <a:pt x="6604" y="4745"/>
                      </a:lnTo>
                      <a:lnTo>
                        <a:pt x="6646" y="4890"/>
                      </a:lnTo>
                      <a:lnTo>
                        <a:pt x="6657" y="5003"/>
                      </a:lnTo>
                      <a:lnTo>
                        <a:pt x="6616" y="5073"/>
                      </a:lnTo>
                      <a:lnTo>
                        <a:pt x="6393" y="5083"/>
                      </a:lnTo>
                      <a:lnTo>
                        <a:pt x="6291" y="5089"/>
                      </a:lnTo>
                      <a:lnTo>
                        <a:pt x="6158" y="5142"/>
                      </a:lnTo>
                      <a:lnTo>
                        <a:pt x="6105" y="5221"/>
                      </a:lnTo>
                      <a:lnTo>
                        <a:pt x="5976" y="5292"/>
                      </a:lnTo>
                      <a:lnTo>
                        <a:pt x="5873" y="5340"/>
                      </a:lnTo>
                      <a:lnTo>
                        <a:pt x="5688" y="5412"/>
                      </a:lnTo>
                      <a:lnTo>
                        <a:pt x="5586" y="5459"/>
                      </a:lnTo>
                      <a:lnTo>
                        <a:pt x="5498" y="5465"/>
                      </a:lnTo>
                      <a:lnTo>
                        <a:pt x="5491" y="5410"/>
                      </a:lnTo>
                      <a:cubicBezTo>
                        <a:pt x="5536" y="5395"/>
                        <a:pt x="5574" y="5368"/>
                        <a:pt x="5600" y="5332"/>
                      </a:cubicBezTo>
                      <a:cubicBezTo>
                        <a:pt x="5622" y="5302"/>
                        <a:pt x="5633" y="5267"/>
                        <a:pt x="5632" y="5231"/>
                      </a:cubicBezTo>
                      <a:cubicBezTo>
                        <a:pt x="5617" y="5192"/>
                        <a:pt x="5593" y="5155"/>
                        <a:pt x="5563" y="5124"/>
                      </a:cubicBezTo>
                      <a:cubicBezTo>
                        <a:pt x="5531" y="5091"/>
                        <a:pt x="5492" y="5064"/>
                        <a:pt x="5449" y="5044"/>
                      </a:cubicBezTo>
                      <a:cubicBezTo>
                        <a:pt x="5446" y="4976"/>
                        <a:pt x="5434" y="4908"/>
                        <a:pt x="5414" y="4841"/>
                      </a:cubicBezTo>
                      <a:cubicBezTo>
                        <a:pt x="5398" y="4788"/>
                        <a:pt x="5376" y="4736"/>
                        <a:pt x="5349" y="4686"/>
                      </a:cubicBezTo>
                      <a:lnTo>
                        <a:pt x="5240" y="4583"/>
                      </a:lnTo>
                      <a:cubicBezTo>
                        <a:pt x="5257" y="4530"/>
                        <a:pt x="5299" y="4487"/>
                        <a:pt x="5356" y="4462"/>
                      </a:cubicBezTo>
                      <a:cubicBezTo>
                        <a:pt x="5397" y="4443"/>
                        <a:pt x="5447" y="4435"/>
                        <a:pt x="5474" y="4402"/>
                      </a:cubicBezTo>
                      <a:cubicBezTo>
                        <a:pt x="5501" y="4370"/>
                        <a:pt x="5498" y="4326"/>
                        <a:pt x="5467" y="4296"/>
                      </a:cubicBezTo>
                      <a:cubicBezTo>
                        <a:pt x="5422" y="4252"/>
                        <a:pt x="5340" y="4254"/>
                        <a:pt x="5298" y="4300"/>
                      </a:cubicBezTo>
                      <a:lnTo>
                        <a:pt x="5476" y="4141"/>
                      </a:lnTo>
                      <a:lnTo>
                        <a:pt x="5504" y="4048"/>
                      </a:lnTo>
                      <a:lnTo>
                        <a:pt x="5356" y="4025"/>
                      </a:lnTo>
                      <a:lnTo>
                        <a:pt x="5248" y="4084"/>
                      </a:lnTo>
                      <a:lnTo>
                        <a:pt x="5144" y="4147"/>
                      </a:lnTo>
                      <a:close/>
                    </a:path>
                  </a:pathLst>
                </a:custGeom>
                <a:solidFill>
                  <a:schemeClr val="accent4"/>
                </a:solidFill>
                <a:ln w="12700">
                  <a:miter lim="400000"/>
                </a:ln>
              </p:spPr>
              <p:txBody>
                <a:bodyPr lIns="60959" tIns="60959" rIns="60959" bIns="60959" anchor="ctr"/>
                <a:p>
                  <a:pPr lvl="0" algn="l" defTabSz="456565">
                    <a:defRPr sz="8400">
                      <a:solidFill>
                        <a:srgbClr val="070707"/>
                      </a:solidFill>
                      <a:latin typeface="Calibri" panose="020F0502020204030204"/>
                      <a:ea typeface="Calibri" panose="020F0502020204030204"/>
                      <a:cs typeface="Calibri" panose="020F0502020204030204"/>
                      <a:sym typeface="Calibri" panose="020F0502020204030204"/>
                    </a:defRPr>
                  </a:pPr>
                  <a:endParaRPr sz="4200">
                    <a:latin typeface="方正清刻本悦宋简体" panose="02000000000000000000" charset="-122"/>
                    <a:ea typeface="方正清刻本悦宋简体" panose="02000000000000000000" charset="-122"/>
                  </a:endParaRPr>
                </a:p>
              </p:txBody>
            </p:sp>
            <p:sp>
              <p:nvSpPr>
                <p:cNvPr id="70" name="Shape 4089"/>
                <p:cNvSpPr/>
                <p:nvPr>
                  <p:custDataLst>
                    <p:tags r:id="rId11"/>
                  </p:custDataLst>
                </p:nvPr>
              </p:nvSpPr>
              <p:spPr>
                <a:xfrm>
                  <a:off x="9624525" y="2422120"/>
                  <a:ext cx="16238" cy="25366"/>
                </a:xfrm>
                <a:custGeom>
                  <a:avLst/>
                  <a:gdLst/>
                  <a:ahLst/>
                  <a:cxnLst>
                    <a:cxn ang="0">
                      <a:pos x="wd2" y="hd2"/>
                    </a:cxn>
                    <a:cxn ang="5400000">
                      <a:pos x="wd2" y="hd2"/>
                    </a:cxn>
                    <a:cxn ang="10800000">
                      <a:pos x="wd2" y="hd2"/>
                    </a:cxn>
                    <a:cxn ang="16200000">
                      <a:pos x="wd2" y="hd2"/>
                    </a:cxn>
                  </a:cxnLst>
                  <a:rect l="0" t="0" r="r" b="b"/>
                  <a:pathLst>
                    <a:path w="21600" h="21600" extrusionOk="0">
                      <a:moveTo>
                        <a:pt x="19940" y="0"/>
                      </a:moveTo>
                      <a:lnTo>
                        <a:pt x="6009" y="3733"/>
                      </a:lnTo>
                      <a:lnTo>
                        <a:pt x="0" y="16898"/>
                      </a:lnTo>
                      <a:lnTo>
                        <a:pt x="11683" y="21600"/>
                      </a:lnTo>
                      <a:lnTo>
                        <a:pt x="21600" y="9366"/>
                      </a:lnTo>
                      <a:lnTo>
                        <a:pt x="19940" y="0"/>
                      </a:lnTo>
                      <a:close/>
                    </a:path>
                  </a:pathLst>
                </a:custGeom>
                <a:solidFill>
                  <a:schemeClr val="accent4"/>
                </a:solidFill>
                <a:ln w="12700">
                  <a:miter lim="400000"/>
                </a:ln>
              </p:spPr>
              <p:txBody>
                <a:bodyPr lIns="60959" tIns="60959" rIns="60959" bIns="60959" anchor="ctr"/>
                <a:p>
                  <a:pPr lvl="0" algn="l" defTabSz="456565">
                    <a:defRPr sz="8400">
                      <a:solidFill>
                        <a:srgbClr val="070707"/>
                      </a:solidFill>
                      <a:latin typeface="Calibri" panose="020F0502020204030204"/>
                      <a:ea typeface="Calibri" panose="020F0502020204030204"/>
                      <a:cs typeface="Calibri" panose="020F0502020204030204"/>
                      <a:sym typeface="Calibri" panose="020F0502020204030204"/>
                    </a:defRPr>
                  </a:pPr>
                  <a:endParaRPr sz="4200">
                    <a:latin typeface="方正清刻本悦宋简体" panose="02000000000000000000" charset="-122"/>
                    <a:ea typeface="方正清刻本悦宋简体" panose="02000000000000000000" charset="-122"/>
                  </a:endParaRPr>
                </a:p>
              </p:txBody>
            </p:sp>
            <p:sp>
              <p:nvSpPr>
                <p:cNvPr id="71" name="Shape 4090"/>
                <p:cNvSpPr/>
                <p:nvPr>
                  <p:custDataLst>
                    <p:tags r:id="rId12"/>
                  </p:custDataLst>
                </p:nvPr>
              </p:nvSpPr>
              <p:spPr>
                <a:xfrm>
                  <a:off x="9883393" y="2492314"/>
                  <a:ext cx="18190" cy="30366"/>
                </a:xfrm>
                <a:custGeom>
                  <a:avLst/>
                  <a:gdLst/>
                  <a:ahLst/>
                  <a:cxnLst>
                    <a:cxn ang="0">
                      <a:pos x="wd2" y="hd2"/>
                    </a:cxn>
                    <a:cxn ang="5400000">
                      <a:pos x="wd2" y="hd2"/>
                    </a:cxn>
                    <a:cxn ang="10800000">
                      <a:pos x="wd2" y="hd2"/>
                    </a:cxn>
                    <a:cxn ang="16200000">
                      <a:pos x="wd2" y="hd2"/>
                    </a:cxn>
                  </a:cxnLst>
                  <a:rect l="0" t="0" r="r" b="b"/>
                  <a:pathLst>
                    <a:path w="21600" h="21600" extrusionOk="0">
                      <a:moveTo>
                        <a:pt x="11817" y="0"/>
                      </a:moveTo>
                      <a:lnTo>
                        <a:pt x="2891" y="5197"/>
                      </a:lnTo>
                      <a:lnTo>
                        <a:pt x="0" y="12807"/>
                      </a:lnTo>
                      <a:lnTo>
                        <a:pt x="2834" y="21600"/>
                      </a:lnTo>
                      <a:lnTo>
                        <a:pt x="11224" y="19348"/>
                      </a:lnTo>
                      <a:lnTo>
                        <a:pt x="19865" y="9995"/>
                      </a:lnTo>
                      <a:lnTo>
                        <a:pt x="21600" y="2242"/>
                      </a:lnTo>
                      <a:lnTo>
                        <a:pt x="11817" y="0"/>
                      </a:lnTo>
                      <a:close/>
                    </a:path>
                  </a:pathLst>
                </a:custGeom>
                <a:solidFill>
                  <a:schemeClr val="accent4"/>
                </a:solidFill>
                <a:ln w="12700">
                  <a:miter lim="400000"/>
                </a:ln>
              </p:spPr>
              <p:txBody>
                <a:bodyPr lIns="60959" tIns="60959" rIns="60959" bIns="60959" anchor="ctr"/>
                <a:p>
                  <a:pPr lvl="0" algn="l" defTabSz="456565">
                    <a:defRPr sz="8400">
                      <a:solidFill>
                        <a:srgbClr val="070707"/>
                      </a:solidFill>
                      <a:latin typeface="Calibri" panose="020F0502020204030204"/>
                      <a:ea typeface="Calibri" panose="020F0502020204030204"/>
                      <a:cs typeface="Calibri" panose="020F0502020204030204"/>
                      <a:sym typeface="Calibri" panose="020F0502020204030204"/>
                    </a:defRPr>
                  </a:pPr>
                  <a:endParaRPr sz="4200">
                    <a:latin typeface="方正清刻本悦宋简体" panose="02000000000000000000" charset="-122"/>
                    <a:ea typeface="方正清刻本悦宋简体" panose="02000000000000000000" charset="-122"/>
                  </a:endParaRPr>
                </a:p>
              </p:txBody>
            </p:sp>
            <p:sp>
              <p:nvSpPr>
                <p:cNvPr id="72" name="Shape 4091"/>
                <p:cNvSpPr/>
                <p:nvPr>
                  <p:custDataLst>
                    <p:tags r:id="rId13"/>
                  </p:custDataLst>
                </p:nvPr>
              </p:nvSpPr>
              <p:spPr>
                <a:xfrm>
                  <a:off x="9899893" y="2444740"/>
                  <a:ext cx="16815" cy="16574"/>
                </a:xfrm>
                <a:custGeom>
                  <a:avLst/>
                  <a:gdLst/>
                  <a:ahLst/>
                  <a:cxnLst>
                    <a:cxn ang="0">
                      <a:pos x="wd2" y="hd2"/>
                    </a:cxn>
                    <a:cxn ang="5400000">
                      <a:pos x="wd2" y="hd2"/>
                    </a:cxn>
                    <a:cxn ang="10800000">
                      <a:pos x="wd2" y="hd2"/>
                    </a:cxn>
                    <a:cxn ang="16200000">
                      <a:pos x="wd2" y="hd2"/>
                    </a:cxn>
                  </a:cxnLst>
                  <a:rect l="0" t="0" r="r" b="b"/>
                  <a:pathLst>
                    <a:path w="21600" h="21600" extrusionOk="0">
                      <a:moveTo>
                        <a:pt x="5709" y="0"/>
                      </a:moveTo>
                      <a:lnTo>
                        <a:pt x="0" y="11388"/>
                      </a:lnTo>
                      <a:lnTo>
                        <a:pt x="7334" y="20369"/>
                      </a:lnTo>
                      <a:lnTo>
                        <a:pt x="21600" y="21600"/>
                      </a:lnTo>
                      <a:lnTo>
                        <a:pt x="20974" y="9580"/>
                      </a:lnTo>
                      <a:lnTo>
                        <a:pt x="5709" y="0"/>
                      </a:lnTo>
                      <a:close/>
                    </a:path>
                  </a:pathLst>
                </a:custGeom>
                <a:solidFill>
                  <a:schemeClr val="accent4"/>
                </a:solidFill>
                <a:ln w="12700">
                  <a:miter lim="400000"/>
                </a:ln>
              </p:spPr>
              <p:txBody>
                <a:bodyPr lIns="60959" tIns="60959" rIns="60959" bIns="60959" anchor="ctr"/>
                <a:p>
                  <a:pPr lvl="0" algn="l" defTabSz="456565">
                    <a:defRPr sz="8400">
                      <a:solidFill>
                        <a:srgbClr val="070707"/>
                      </a:solidFill>
                      <a:latin typeface="Calibri" panose="020F0502020204030204"/>
                      <a:ea typeface="Calibri" panose="020F0502020204030204"/>
                      <a:cs typeface="Calibri" panose="020F0502020204030204"/>
                      <a:sym typeface="Calibri" panose="020F0502020204030204"/>
                    </a:defRPr>
                  </a:pPr>
                  <a:endParaRPr sz="4200">
                    <a:latin typeface="方正清刻本悦宋简体" panose="02000000000000000000" charset="-122"/>
                    <a:ea typeface="方正清刻本悦宋简体" panose="02000000000000000000" charset="-122"/>
                  </a:endParaRPr>
                </a:p>
              </p:txBody>
            </p:sp>
            <p:sp>
              <p:nvSpPr>
                <p:cNvPr id="73" name="Shape 4092"/>
                <p:cNvSpPr/>
                <p:nvPr>
                  <p:custDataLst>
                    <p:tags r:id="rId14"/>
                  </p:custDataLst>
                </p:nvPr>
              </p:nvSpPr>
              <p:spPr>
                <a:xfrm>
                  <a:off x="9844910" y="2108747"/>
                  <a:ext cx="84132" cy="63307"/>
                </a:xfrm>
                <a:custGeom>
                  <a:avLst/>
                  <a:gdLst/>
                  <a:ahLst/>
                  <a:cxnLst>
                    <a:cxn ang="0">
                      <a:pos x="wd2" y="hd2"/>
                    </a:cxn>
                    <a:cxn ang="5400000">
                      <a:pos x="wd2" y="hd2"/>
                    </a:cxn>
                    <a:cxn ang="10800000">
                      <a:pos x="wd2" y="hd2"/>
                    </a:cxn>
                    <a:cxn ang="16200000">
                      <a:pos x="wd2" y="hd2"/>
                    </a:cxn>
                  </a:cxnLst>
                  <a:rect l="0" t="0" r="r" b="b"/>
                  <a:pathLst>
                    <a:path w="21510" h="20835" extrusionOk="0">
                      <a:moveTo>
                        <a:pt x="11611" y="1371"/>
                      </a:moveTo>
                      <a:lnTo>
                        <a:pt x="7704" y="3054"/>
                      </a:lnTo>
                      <a:lnTo>
                        <a:pt x="5225" y="4496"/>
                      </a:lnTo>
                      <a:lnTo>
                        <a:pt x="393" y="3785"/>
                      </a:lnTo>
                      <a:lnTo>
                        <a:pt x="0" y="7391"/>
                      </a:lnTo>
                      <a:lnTo>
                        <a:pt x="79" y="12280"/>
                      </a:lnTo>
                      <a:lnTo>
                        <a:pt x="2694" y="13401"/>
                      </a:lnTo>
                      <a:lnTo>
                        <a:pt x="4554" y="17730"/>
                      </a:lnTo>
                      <a:lnTo>
                        <a:pt x="4554" y="20835"/>
                      </a:lnTo>
                      <a:lnTo>
                        <a:pt x="8959" y="20374"/>
                      </a:lnTo>
                      <a:lnTo>
                        <a:pt x="9699" y="13171"/>
                      </a:lnTo>
                      <a:lnTo>
                        <a:pt x="12376" y="11498"/>
                      </a:lnTo>
                      <a:lnTo>
                        <a:pt x="13497" y="15986"/>
                      </a:lnTo>
                      <a:lnTo>
                        <a:pt x="16236" y="18862"/>
                      </a:lnTo>
                      <a:lnTo>
                        <a:pt x="19163" y="16938"/>
                      </a:lnTo>
                      <a:cubicBezTo>
                        <a:pt x="19086" y="15713"/>
                        <a:pt x="18832" y="14517"/>
                        <a:pt x="18415" y="13411"/>
                      </a:cubicBezTo>
                      <a:cubicBezTo>
                        <a:pt x="17915" y="12084"/>
                        <a:pt x="17192" y="10918"/>
                        <a:pt x="16298" y="9995"/>
                      </a:cubicBezTo>
                      <a:lnTo>
                        <a:pt x="19521" y="7380"/>
                      </a:lnTo>
                      <a:lnTo>
                        <a:pt x="21450" y="5217"/>
                      </a:lnTo>
                      <a:cubicBezTo>
                        <a:pt x="21600" y="4228"/>
                        <a:pt x="21467" y="3204"/>
                        <a:pt x="21077" y="2331"/>
                      </a:cubicBezTo>
                      <a:cubicBezTo>
                        <a:pt x="19965" y="-155"/>
                        <a:pt x="17387" y="-765"/>
                        <a:pt x="15660" y="1048"/>
                      </a:cubicBezTo>
                      <a:lnTo>
                        <a:pt x="11611" y="1371"/>
                      </a:lnTo>
                      <a:close/>
                    </a:path>
                  </a:pathLst>
                </a:custGeom>
                <a:solidFill>
                  <a:schemeClr val="accent4"/>
                </a:solidFill>
                <a:ln w="12700">
                  <a:miter lim="400000"/>
                </a:ln>
              </p:spPr>
              <p:txBody>
                <a:bodyPr lIns="60959" tIns="60959" rIns="60959" bIns="60959" anchor="ctr"/>
                <a:p>
                  <a:pPr lvl="0" algn="l" defTabSz="456565">
                    <a:defRPr sz="8400">
                      <a:solidFill>
                        <a:srgbClr val="070707"/>
                      </a:solidFill>
                      <a:latin typeface="Calibri" panose="020F0502020204030204"/>
                      <a:ea typeface="Calibri" panose="020F0502020204030204"/>
                      <a:cs typeface="Calibri" panose="020F0502020204030204"/>
                      <a:sym typeface="Calibri" panose="020F0502020204030204"/>
                    </a:defRPr>
                  </a:pPr>
                  <a:endParaRPr sz="4200">
                    <a:latin typeface="方正清刻本悦宋简体" panose="02000000000000000000" charset="-122"/>
                    <a:ea typeface="方正清刻本悦宋简体" panose="02000000000000000000" charset="-122"/>
                  </a:endParaRPr>
                </a:p>
              </p:txBody>
            </p:sp>
            <p:sp>
              <p:nvSpPr>
                <p:cNvPr id="74" name="Shape 4093"/>
                <p:cNvSpPr/>
                <p:nvPr>
                  <p:custDataLst>
                    <p:tags r:id="rId15"/>
                  </p:custDataLst>
                </p:nvPr>
              </p:nvSpPr>
              <p:spPr>
                <a:xfrm>
                  <a:off x="10018529" y="2075347"/>
                  <a:ext cx="36877" cy="27989"/>
                </a:xfrm>
                <a:custGeom>
                  <a:avLst/>
                  <a:gdLst/>
                  <a:ahLst/>
                  <a:cxnLst>
                    <a:cxn ang="0">
                      <a:pos x="wd2" y="hd2"/>
                    </a:cxn>
                    <a:cxn ang="5400000">
                      <a:pos x="wd2" y="hd2"/>
                    </a:cxn>
                    <a:cxn ang="10800000">
                      <a:pos x="wd2" y="hd2"/>
                    </a:cxn>
                    <a:cxn ang="16200000">
                      <a:pos x="wd2" y="hd2"/>
                    </a:cxn>
                  </a:cxnLst>
                  <a:rect l="0" t="0" r="r" b="b"/>
                  <a:pathLst>
                    <a:path w="21600" h="21154" extrusionOk="0">
                      <a:moveTo>
                        <a:pt x="4155" y="0"/>
                      </a:moveTo>
                      <a:lnTo>
                        <a:pt x="0" y="5109"/>
                      </a:lnTo>
                      <a:lnTo>
                        <a:pt x="730" y="14871"/>
                      </a:lnTo>
                      <a:cubicBezTo>
                        <a:pt x="2403" y="16735"/>
                        <a:pt x="4304" y="18228"/>
                        <a:pt x="6356" y="19289"/>
                      </a:cubicBezTo>
                      <a:cubicBezTo>
                        <a:pt x="9840" y="21090"/>
                        <a:pt x="13644" y="21600"/>
                        <a:pt x="17339" y="20762"/>
                      </a:cubicBezTo>
                      <a:lnTo>
                        <a:pt x="21600" y="16344"/>
                      </a:lnTo>
                      <a:lnTo>
                        <a:pt x="20175" y="5323"/>
                      </a:lnTo>
                      <a:lnTo>
                        <a:pt x="13933" y="7532"/>
                      </a:lnTo>
                      <a:lnTo>
                        <a:pt x="9956" y="5346"/>
                      </a:lnTo>
                      <a:lnTo>
                        <a:pt x="4155" y="0"/>
                      </a:lnTo>
                      <a:close/>
                    </a:path>
                  </a:pathLst>
                </a:custGeom>
                <a:solidFill>
                  <a:schemeClr val="accent4"/>
                </a:solidFill>
                <a:ln w="12700">
                  <a:miter lim="400000"/>
                </a:ln>
              </p:spPr>
              <p:txBody>
                <a:bodyPr lIns="60959" tIns="60959" rIns="60959" bIns="60959" anchor="ctr"/>
                <a:p>
                  <a:pPr lvl="0" algn="l" defTabSz="456565">
                    <a:defRPr sz="8400">
                      <a:solidFill>
                        <a:srgbClr val="070707"/>
                      </a:solidFill>
                      <a:latin typeface="Calibri" panose="020F0502020204030204"/>
                      <a:ea typeface="Calibri" panose="020F0502020204030204"/>
                      <a:cs typeface="Calibri" panose="020F0502020204030204"/>
                      <a:sym typeface="Calibri" panose="020F0502020204030204"/>
                    </a:defRPr>
                  </a:pPr>
                  <a:endParaRPr sz="4200">
                    <a:latin typeface="方正清刻本悦宋简体" panose="02000000000000000000" charset="-122"/>
                    <a:ea typeface="方正清刻本悦宋简体" panose="02000000000000000000" charset="-122"/>
                  </a:endParaRPr>
                </a:p>
              </p:txBody>
            </p:sp>
            <p:sp>
              <p:nvSpPr>
                <p:cNvPr id="75" name="Shape 4094"/>
                <p:cNvSpPr/>
                <p:nvPr>
                  <p:custDataLst>
                    <p:tags r:id="rId16"/>
                  </p:custDataLst>
                </p:nvPr>
              </p:nvSpPr>
              <p:spPr>
                <a:xfrm>
                  <a:off x="10118377" y="2116708"/>
                  <a:ext cx="80514" cy="119070"/>
                </a:xfrm>
                <a:custGeom>
                  <a:avLst/>
                  <a:gdLst/>
                  <a:ahLst/>
                  <a:cxnLst>
                    <a:cxn ang="0">
                      <a:pos x="wd2" y="hd2"/>
                    </a:cxn>
                    <a:cxn ang="5400000">
                      <a:pos x="wd2" y="hd2"/>
                    </a:cxn>
                    <a:cxn ang="10800000">
                      <a:pos x="wd2" y="hd2"/>
                    </a:cxn>
                    <a:cxn ang="16200000">
                      <a:pos x="wd2" y="hd2"/>
                    </a:cxn>
                  </a:cxnLst>
                  <a:rect l="0" t="0" r="r" b="b"/>
                  <a:pathLst>
                    <a:path w="21600" h="21553" extrusionOk="0">
                      <a:moveTo>
                        <a:pt x="4816" y="883"/>
                      </a:moveTo>
                      <a:lnTo>
                        <a:pt x="5109" y="2662"/>
                      </a:lnTo>
                      <a:lnTo>
                        <a:pt x="4304" y="4157"/>
                      </a:lnTo>
                      <a:lnTo>
                        <a:pt x="1171" y="4808"/>
                      </a:lnTo>
                      <a:lnTo>
                        <a:pt x="0" y="5953"/>
                      </a:lnTo>
                      <a:lnTo>
                        <a:pt x="50" y="8329"/>
                      </a:lnTo>
                      <a:lnTo>
                        <a:pt x="1682" y="9959"/>
                      </a:lnTo>
                      <a:lnTo>
                        <a:pt x="2075" y="11546"/>
                      </a:lnTo>
                      <a:lnTo>
                        <a:pt x="3577" y="13838"/>
                      </a:lnTo>
                      <a:lnTo>
                        <a:pt x="5602" y="16522"/>
                      </a:lnTo>
                      <a:lnTo>
                        <a:pt x="3781" y="17271"/>
                      </a:lnTo>
                      <a:lnTo>
                        <a:pt x="6329" y="18896"/>
                      </a:lnTo>
                      <a:lnTo>
                        <a:pt x="10641" y="20087"/>
                      </a:lnTo>
                      <a:lnTo>
                        <a:pt x="15344" y="21542"/>
                      </a:lnTo>
                      <a:cubicBezTo>
                        <a:pt x="16624" y="21600"/>
                        <a:pt x="17905" y="21433"/>
                        <a:pt x="19061" y="21057"/>
                      </a:cubicBezTo>
                      <a:cubicBezTo>
                        <a:pt x="20046" y="20736"/>
                        <a:pt x="20914" y="20271"/>
                        <a:pt x="21600" y="19695"/>
                      </a:cubicBezTo>
                      <a:lnTo>
                        <a:pt x="18268" y="18021"/>
                      </a:lnTo>
                      <a:lnTo>
                        <a:pt x="12789" y="16169"/>
                      </a:lnTo>
                      <a:cubicBezTo>
                        <a:pt x="11540" y="15588"/>
                        <a:pt x="10440" y="14873"/>
                        <a:pt x="9531" y="14053"/>
                      </a:cubicBezTo>
                      <a:cubicBezTo>
                        <a:pt x="8004" y="12677"/>
                        <a:pt x="7058" y="11047"/>
                        <a:pt x="6794" y="9337"/>
                      </a:cubicBezTo>
                      <a:lnTo>
                        <a:pt x="8036" y="5987"/>
                      </a:lnTo>
                      <a:lnTo>
                        <a:pt x="10910" y="3033"/>
                      </a:lnTo>
                      <a:lnTo>
                        <a:pt x="10649" y="400"/>
                      </a:lnTo>
                      <a:lnTo>
                        <a:pt x="8167" y="0"/>
                      </a:lnTo>
                      <a:lnTo>
                        <a:pt x="4816" y="883"/>
                      </a:lnTo>
                      <a:close/>
                    </a:path>
                  </a:pathLst>
                </a:custGeom>
                <a:solidFill>
                  <a:schemeClr val="accent4"/>
                </a:solidFill>
                <a:ln w="12700">
                  <a:miter lim="400000"/>
                </a:ln>
              </p:spPr>
              <p:txBody>
                <a:bodyPr lIns="60959" tIns="60959" rIns="60959" bIns="60959" anchor="ctr"/>
                <a:p>
                  <a:pPr lvl="0" algn="l" defTabSz="456565">
                    <a:defRPr sz="8400">
                      <a:solidFill>
                        <a:srgbClr val="070707"/>
                      </a:solidFill>
                      <a:latin typeface="Calibri" panose="020F0502020204030204"/>
                      <a:ea typeface="Calibri" panose="020F0502020204030204"/>
                      <a:cs typeface="Calibri" panose="020F0502020204030204"/>
                      <a:sym typeface="Calibri" panose="020F0502020204030204"/>
                    </a:defRPr>
                  </a:pPr>
                  <a:endParaRPr sz="4200">
                    <a:latin typeface="方正清刻本悦宋简体" panose="02000000000000000000" charset="-122"/>
                    <a:ea typeface="方正清刻本悦宋简体" panose="02000000000000000000" charset="-122"/>
                  </a:endParaRPr>
                </a:p>
              </p:txBody>
            </p:sp>
            <p:sp>
              <p:nvSpPr>
                <p:cNvPr id="76" name="Shape 4095"/>
                <p:cNvSpPr/>
                <p:nvPr>
                  <p:custDataLst>
                    <p:tags r:id="rId17"/>
                  </p:custDataLst>
                </p:nvPr>
              </p:nvSpPr>
              <p:spPr>
                <a:xfrm>
                  <a:off x="9991641" y="2095622"/>
                  <a:ext cx="40549" cy="16933"/>
                </a:xfrm>
                <a:custGeom>
                  <a:avLst/>
                  <a:gdLst/>
                  <a:ahLst/>
                  <a:cxnLst>
                    <a:cxn ang="0">
                      <a:pos x="wd2" y="hd2"/>
                    </a:cxn>
                    <a:cxn ang="5400000">
                      <a:pos x="wd2" y="hd2"/>
                    </a:cxn>
                    <a:cxn ang="10800000">
                      <a:pos x="wd2" y="hd2"/>
                    </a:cxn>
                    <a:cxn ang="16200000">
                      <a:pos x="wd2" y="hd2"/>
                    </a:cxn>
                  </a:cxnLst>
                  <a:rect l="0" t="0" r="r" b="b"/>
                  <a:pathLst>
                    <a:path w="21600" h="21600" extrusionOk="0">
                      <a:moveTo>
                        <a:pt x="7085" y="0"/>
                      </a:moveTo>
                      <a:lnTo>
                        <a:pt x="972" y="5474"/>
                      </a:lnTo>
                      <a:lnTo>
                        <a:pt x="0" y="16008"/>
                      </a:lnTo>
                      <a:lnTo>
                        <a:pt x="7225" y="19736"/>
                      </a:lnTo>
                      <a:lnTo>
                        <a:pt x="17448" y="21600"/>
                      </a:lnTo>
                      <a:lnTo>
                        <a:pt x="21600" y="17250"/>
                      </a:lnTo>
                      <a:lnTo>
                        <a:pt x="13069" y="10419"/>
                      </a:lnTo>
                      <a:lnTo>
                        <a:pt x="7085" y="0"/>
                      </a:lnTo>
                      <a:close/>
                    </a:path>
                  </a:pathLst>
                </a:custGeom>
                <a:solidFill>
                  <a:schemeClr val="accent4"/>
                </a:solidFill>
                <a:ln w="12700">
                  <a:miter lim="400000"/>
                </a:ln>
              </p:spPr>
              <p:txBody>
                <a:bodyPr lIns="60959" tIns="60959" rIns="60959" bIns="60959" anchor="ctr"/>
                <a:p>
                  <a:pPr lvl="0" algn="l" defTabSz="456565">
                    <a:defRPr sz="8400">
                      <a:solidFill>
                        <a:srgbClr val="070707"/>
                      </a:solidFill>
                      <a:latin typeface="Calibri" panose="020F0502020204030204"/>
                      <a:ea typeface="Calibri" panose="020F0502020204030204"/>
                      <a:cs typeface="Calibri" panose="020F0502020204030204"/>
                      <a:sym typeface="Calibri" panose="020F0502020204030204"/>
                    </a:defRPr>
                  </a:pPr>
                  <a:endParaRPr sz="4200">
                    <a:latin typeface="方正清刻本悦宋简体" panose="02000000000000000000" charset="-122"/>
                    <a:ea typeface="方正清刻本悦宋简体" panose="02000000000000000000" charset="-122"/>
                  </a:endParaRPr>
                </a:p>
              </p:txBody>
            </p:sp>
            <p:sp>
              <p:nvSpPr>
                <p:cNvPr id="77" name="Shape 4096"/>
                <p:cNvSpPr/>
                <p:nvPr>
                  <p:custDataLst>
                    <p:tags r:id="rId18"/>
                  </p:custDataLst>
                </p:nvPr>
              </p:nvSpPr>
              <p:spPr>
                <a:xfrm>
                  <a:off x="10147577" y="2247238"/>
                  <a:ext cx="24034" cy="16382"/>
                </a:xfrm>
                <a:custGeom>
                  <a:avLst/>
                  <a:gdLst/>
                  <a:ahLst/>
                  <a:cxnLst>
                    <a:cxn ang="0">
                      <a:pos x="wd2" y="hd2"/>
                    </a:cxn>
                    <a:cxn ang="5400000">
                      <a:pos x="wd2" y="hd2"/>
                    </a:cxn>
                    <a:cxn ang="10800000">
                      <a:pos x="wd2" y="hd2"/>
                    </a:cxn>
                    <a:cxn ang="16200000">
                      <a:pos x="wd2" y="hd2"/>
                    </a:cxn>
                  </a:cxnLst>
                  <a:rect l="0" t="0" r="r" b="b"/>
                  <a:pathLst>
                    <a:path w="21600" h="21600" extrusionOk="0">
                      <a:moveTo>
                        <a:pt x="0" y="4135"/>
                      </a:moveTo>
                      <a:lnTo>
                        <a:pt x="12337" y="0"/>
                      </a:lnTo>
                      <a:lnTo>
                        <a:pt x="21600" y="7234"/>
                      </a:lnTo>
                      <a:lnTo>
                        <a:pt x="19684" y="17746"/>
                      </a:lnTo>
                      <a:lnTo>
                        <a:pt x="3843" y="21600"/>
                      </a:lnTo>
                      <a:lnTo>
                        <a:pt x="0" y="4135"/>
                      </a:lnTo>
                      <a:close/>
                    </a:path>
                  </a:pathLst>
                </a:custGeom>
                <a:solidFill>
                  <a:schemeClr val="accent4"/>
                </a:solidFill>
                <a:ln w="12700">
                  <a:miter lim="400000"/>
                </a:ln>
              </p:spPr>
              <p:txBody>
                <a:bodyPr lIns="60959" tIns="60959" rIns="60959" bIns="60959" anchor="ctr"/>
                <a:p>
                  <a:pPr lvl="0" algn="l" defTabSz="456565">
                    <a:defRPr sz="8400">
                      <a:solidFill>
                        <a:srgbClr val="070707"/>
                      </a:solidFill>
                      <a:latin typeface="Calibri" panose="020F0502020204030204"/>
                      <a:ea typeface="Calibri" panose="020F0502020204030204"/>
                      <a:cs typeface="Calibri" panose="020F0502020204030204"/>
                      <a:sym typeface="Calibri" panose="020F0502020204030204"/>
                    </a:defRPr>
                  </a:pPr>
                  <a:endParaRPr sz="4200">
                    <a:latin typeface="方正清刻本悦宋简体" panose="02000000000000000000" charset="-122"/>
                    <a:ea typeface="方正清刻本悦宋简体" panose="02000000000000000000" charset="-122"/>
                  </a:endParaRPr>
                </a:p>
              </p:txBody>
            </p:sp>
            <p:sp>
              <p:nvSpPr>
                <p:cNvPr id="78" name="Shape 4097"/>
                <p:cNvSpPr/>
                <p:nvPr>
                  <p:custDataLst>
                    <p:tags r:id="rId19"/>
                  </p:custDataLst>
                </p:nvPr>
              </p:nvSpPr>
              <p:spPr>
                <a:xfrm>
                  <a:off x="10205895" y="2101040"/>
                  <a:ext cx="28887" cy="147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068" y="0"/>
                      </a:lnTo>
                      <a:lnTo>
                        <a:pt x="21600" y="20842"/>
                      </a:lnTo>
                      <a:lnTo>
                        <a:pt x="11129" y="21600"/>
                      </a:lnTo>
                      <a:lnTo>
                        <a:pt x="4232" y="12381"/>
                      </a:lnTo>
                      <a:lnTo>
                        <a:pt x="0" y="0"/>
                      </a:lnTo>
                      <a:close/>
                    </a:path>
                  </a:pathLst>
                </a:custGeom>
                <a:solidFill>
                  <a:schemeClr val="accent4"/>
                </a:solidFill>
                <a:ln w="12700">
                  <a:miter lim="400000"/>
                </a:ln>
              </p:spPr>
              <p:txBody>
                <a:bodyPr lIns="60959" tIns="60959" rIns="60959" bIns="60959" anchor="ctr"/>
                <a:p>
                  <a:pPr lvl="0" algn="l" defTabSz="456565">
                    <a:defRPr sz="8400">
                      <a:solidFill>
                        <a:srgbClr val="070707"/>
                      </a:solidFill>
                      <a:latin typeface="Calibri" panose="020F0502020204030204"/>
                      <a:ea typeface="Calibri" panose="020F0502020204030204"/>
                      <a:cs typeface="Calibri" panose="020F0502020204030204"/>
                      <a:sym typeface="Calibri" panose="020F0502020204030204"/>
                    </a:defRPr>
                  </a:pPr>
                  <a:endParaRPr sz="4200">
                    <a:latin typeface="方正清刻本悦宋简体" panose="02000000000000000000" charset="-122"/>
                    <a:ea typeface="方正清刻本悦宋简体" panose="02000000000000000000" charset="-122"/>
                  </a:endParaRPr>
                </a:p>
              </p:txBody>
            </p:sp>
            <p:sp>
              <p:nvSpPr>
                <p:cNvPr id="79" name="Shape 4098"/>
                <p:cNvSpPr/>
                <p:nvPr>
                  <p:custDataLst>
                    <p:tags r:id="rId20"/>
                  </p:custDataLst>
                </p:nvPr>
              </p:nvSpPr>
              <p:spPr>
                <a:xfrm>
                  <a:off x="11242030" y="3158397"/>
                  <a:ext cx="24605" cy="97500"/>
                </a:xfrm>
                <a:custGeom>
                  <a:avLst/>
                  <a:gdLst/>
                  <a:ahLst/>
                  <a:cxnLst>
                    <a:cxn ang="0">
                      <a:pos x="wd2" y="hd2"/>
                    </a:cxn>
                    <a:cxn ang="5400000">
                      <a:pos x="wd2" y="hd2"/>
                    </a:cxn>
                    <a:cxn ang="10800000">
                      <a:pos x="wd2" y="hd2"/>
                    </a:cxn>
                    <a:cxn ang="16200000">
                      <a:pos x="wd2" y="hd2"/>
                    </a:cxn>
                  </a:cxnLst>
                  <a:rect l="0" t="0" r="r" b="b"/>
                  <a:pathLst>
                    <a:path w="21600" h="21600" extrusionOk="0">
                      <a:moveTo>
                        <a:pt x="2566" y="0"/>
                      </a:moveTo>
                      <a:lnTo>
                        <a:pt x="0" y="3702"/>
                      </a:lnTo>
                      <a:lnTo>
                        <a:pt x="4134" y="6979"/>
                      </a:lnTo>
                      <a:lnTo>
                        <a:pt x="11935" y="11996"/>
                      </a:lnTo>
                      <a:lnTo>
                        <a:pt x="8728" y="15935"/>
                      </a:lnTo>
                      <a:lnTo>
                        <a:pt x="16067" y="21600"/>
                      </a:lnTo>
                      <a:lnTo>
                        <a:pt x="19274" y="18262"/>
                      </a:lnTo>
                      <a:lnTo>
                        <a:pt x="17350" y="15847"/>
                      </a:lnTo>
                      <a:lnTo>
                        <a:pt x="21600" y="12725"/>
                      </a:lnTo>
                      <a:lnTo>
                        <a:pt x="15399" y="9495"/>
                      </a:lnTo>
                      <a:lnTo>
                        <a:pt x="11337" y="3243"/>
                      </a:lnTo>
                      <a:lnTo>
                        <a:pt x="2566" y="0"/>
                      </a:lnTo>
                      <a:close/>
                    </a:path>
                  </a:pathLst>
                </a:custGeom>
                <a:solidFill>
                  <a:schemeClr val="accent4"/>
                </a:solidFill>
                <a:ln w="12700">
                  <a:miter lim="400000"/>
                </a:ln>
              </p:spPr>
              <p:txBody>
                <a:bodyPr lIns="60959" tIns="60959" rIns="60959" bIns="60959" anchor="ctr"/>
                <a:p>
                  <a:pPr lvl="0" algn="l" defTabSz="456565">
                    <a:defRPr sz="8400">
                      <a:solidFill>
                        <a:srgbClr val="070707"/>
                      </a:solidFill>
                      <a:latin typeface="Calibri" panose="020F0502020204030204"/>
                      <a:ea typeface="Calibri" panose="020F0502020204030204"/>
                      <a:cs typeface="Calibri" panose="020F0502020204030204"/>
                      <a:sym typeface="Calibri" panose="020F0502020204030204"/>
                    </a:defRPr>
                  </a:pPr>
                  <a:endParaRPr sz="4200">
                    <a:latin typeface="方正清刻本悦宋简体" panose="02000000000000000000" charset="-122"/>
                    <a:ea typeface="方正清刻本悦宋简体" panose="02000000000000000000" charset="-122"/>
                  </a:endParaRPr>
                </a:p>
              </p:txBody>
            </p:sp>
            <p:sp>
              <p:nvSpPr>
                <p:cNvPr id="80" name="Shape 4099"/>
                <p:cNvSpPr/>
                <p:nvPr>
                  <p:custDataLst>
                    <p:tags r:id="rId21"/>
                  </p:custDataLst>
                </p:nvPr>
              </p:nvSpPr>
              <p:spPr>
                <a:xfrm>
                  <a:off x="10440753" y="3995976"/>
                  <a:ext cx="19505" cy="22058"/>
                </a:xfrm>
                <a:custGeom>
                  <a:avLst/>
                  <a:gdLst/>
                  <a:ahLst/>
                  <a:cxnLst>
                    <a:cxn ang="0">
                      <a:pos x="wd2" y="hd2"/>
                    </a:cxn>
                    <a:cxn ang="5400000">
                      <a:pos x="wd2" y="hd2"/>
                    </a:cxn>
                    <a:cxn ang="10800000">
                      <a:pos x="wd2" y="hd2"/>
                    </a:cxn>
                    <a:cxn ang="16200000">
                      <a:pos x="wd2" y="hd2"/>
                    </a:cxn>
                  </a:cxnLst>
                  <a:rect l="0" t="0" r="r" b="b"/>
                  <a:pathLst>
                    <a:path w="21600" h="21600" extrusionOk="0">
                      <a:moveTo>
                        <a:pt x="7955" y="0"/>
                      </a:moveTo>
                      <a:lnTo>
                        <a:pt x="0" y="7659"/>
                      </a:lnTo>
                      <a:lnTo>
                        <a:pt x="4614" y="21600"/>
                      </a:lnTo>
                      <a:lnTo>
                        <a:pt x="19982" y="20169"/>
                      </a:lnTo>
                      <a:lnTo>
                        <a:pt x="21600" y="6129"/>
                      </a:lnTo>
                      <a:lnTo>
                        <a:pt x="7955" y="0"/>
                      </a:lnTo>
                      <a:close/>
                    </a:path>
                  </a:pathLst>
                </a:custGeom>
                <a:solidFill>
                  <a:schemeClr val="accent4"/>
                </a:solidFill>
                <a:ln w="12700">
                  <a:miter lim="400000"/>
                </a:ln>
              </p:spPr>
              <p:txBody>
                <a:bodyPr lIns="60959" tIns="60959" rIns="60959" bIns="60959" anchor="ctr"/>
                <a:p>
                  <a:pPr lvl="0" algn="l" defTabSz="456565">
                    <a:defRPr sz="8400">
                      <a:solidFill>
                        <a:srgbClr val="070707"/>
                      </a:solidFill>
                      <a:latin typeface="Calibri" panose="020F0502020204030204"/>
                      <a:ea typeface="Calibri" panose="020F0502020204030204"/>
                      <a:cs typeface="Calibri" panose="020F0502020204030204"/>
                      <a:sym typeface="Calibri" panose="020F0502020204030204"/>
                    </a:defRPr>
                  </a:pPr>
                  <a:endParaRPr sz="4200">
                    <a:latin typeface="方正清刻本悦宋简体" panose="02000000000000000000" charset="-122"/>
                    <a:ea typeface="方正清刻本悦宋简体" panose="02000000000000000000" charset="-122"/>
                  </a:endParaRPr>
                </a:p>
              </p:txBody>
            </p:sp>
            <p:sp>
              <p:nvSpPr>
                <p:cNvPr id="81" name="Shape 4100"/>
                <p:cNvSpPr/>
                <p:nvPr>
                  <p:custDataLst>
                    <p:tags r:id="rId22"/>
                  </p:custDataLst>
                </p:nvPr>
              </p:nvSpPr>
              <p:spPr>
                <a:xfrm>
                  <a:off x="10470232" y="4108412"/>
                  <a:ext cx="189820" cy="297063"/>
                </a:xfrm>
                <a:custGeom>
                  <a:avLst/>
                  <a:gdLst/>
                  <a:ahLst/>
                  <a:cxnLst>
                    <a:cxn ang="0">
                      <a:pos x="wd2" y="hd2"/>
                    </a:cxn>
                    <a:cxn ang="5400000">
                      <a:pos x="wd2" y="hd2"/>
                    </a:cxn>
                    <a:cxn ang="10800000">
                      <a:pos x="wd2" y="hd2"/>
                    </a:cxn>
                    <a:cxn ang="16200000">
                      <a:pos x="wd2" y="hd2"/>
                    </a:cxn>
                  </a:cxnLst>
                  <a:rect l="0" t="0" r="r" b="b"/>
                  <a:pathLst>
                    <a:path w="21600" h="21600" extrusionOk="0">
                      <a:moveTo>
                        <a:pt x="18346" y="656"/>
                      </a:moveTo>
                      <a:lnTo>
                        <a:pt x="17957" y="1574"/>
                      </a:lnTo>
                      <a:lnTo>
                        <a:pt x="17583" y="2358"/>
                      </a:lnTo>
                      <a:lnTo>
                        <a:pt x="16509" y="2674"/>
                      </a:lnTo>
                      <a:lnTo>
                        <a:pt x="15882" y="3110"/>
                      </a:lnTo>
                      <a:lnTo>
                        <a:pt x="14980" y="4206"/>
                      </a:lnTo>
                      <a:cubicBezTo>
                        <a:pt x="14751" y="4683"/>
                        <a:pt x="14298" y="5103"/>
                        <a:pt x="13683" y="5410"/>
                      </a:cubicBezTo>
                      <a:cubicBezTo>
                        <a:pt x="13153" y="5675"/>
                        <a:pt x="12527" y="5843"/>
                        <a:pt x="11935" y="6048"/>
                      </a:cubicBezTo>
                      <a:cubicBezTo>
                        <a:pt x="11077" y="6344"/>
                        <a:pt x="10290" y="6720"/>
                        <a:pt x="9421" y="7004"/>
                      </a:cubicBezTo>
                      <a:cubicBezTo>
                        <a:pt x="8684" y="7244"/>
                        <a:pt x="7895" y="7417"/>
                        <a:pt x="7190" y="7694"/>
                      </a:cubicBezTo>
                      <a:cubicBezTo>
                        <a:pt x="6649" y="7907"/>
                        <a:pt x="6169" y="8176"/>
                        <a:pt x="5769" y="8491"/>
                      </a:cubicBezTo>
                      <a:cubicBezTo>
                        <a:pt x="5991" y="8843"/>
                        <a:pt x="5996" y="9235"/>
                        <a:pt x="5785" y="9589"/>
                      </a:cubicBezTo>
                      <a:cubicBezTo>
                        <a:pt x="5558" y="9971"/>
                        <a:pt x="5098" y="10277"/>
                        <a:pt x="4510" y="10439"/>
                      </a:cubicBezTo>
                      <a:lnTo>
                        <a:pt x="4024" y="11322"/>
                      </a:lnTo>
                      <a:lnTo>
                        <a:pt x="4213" y="12258"/>
                      </a:lnTo>
                      <a:lnTo>
                        <a:pt x="5210" y="13905"/>
                      </a:lnTo>
                      <a:cubicBezTo>
                        <a:pt x="4957" y="14169"/>
                        <a:pt x="4679" y="14423"/>
                        <a:pt x="4379" y="14666"/>
                      </a:cubicBezTo>
                      <a:cubicBezTo>
                        <a:pt x="3928" y="15031"/>
                        <a:pt x="3420" y="15373"/>
                        <a:pt x="2771" y="15585"/>
                      </a:cubicBezTo>
                      <a:cubicBezTo>
                        <a:pt x="2257" y="15753"/>
                        <a:pt x="1679" y="15828"/>
                        <a:pt x="1177" y="16010"/>
                      </a:cubicBezTo>
                      <a:cubicBezTo>
                        <a:pt x="654" y="16198"/>
                        <a:pt x="241" y="16490"/>
                        <a:pt x="0" y="16842"/>
                      </a:cubicBezTo>
                      <a:lnTo>
                        <a:pt x="193" y="17780"/>
                      </a:lnTo>
                      <a:lnTo>
                        <a:pt x="1083" y="18820"/>
                      </a:lnTo>
                      <a:lnTo>
                        <a:pt x="671" y="20573"/>
                      </a:lnTo>
                      <a:lnTo>
                        <a:pt x="1946" y="21387"/>
                      </a:lnTo>
                      <a:lnTo>
                        <a:pt x="3470" y="21600"/>
                      </a:lnTo>
                      <a:lnTo>
                        <a:pt x="4741" y="21423"/>
                      </a:lnTo>
                      <a:lnTo>
                        <a:pt x="5652" y="20734"/>
                      </a:lnTo>
                      <a:cubicBezTo>
                        <a:pt x="5932" y="20736"/>
                        <a:pt x="6210" y="20718"/>
                        <a:pt x="6484" y="20681"/>
                      </a:cubicBezTo>
                      <a:cubicBezTo>
                        <a:pt x="6925" y="20622"/>
                        <a:pt x="7347" y="20514"/>
                        <a:pt x="7731" y="20363"/>
                      </a:cubicBezTo>
                      <a:cubicBezTo>
                        <a:pt x="8200" y="20254"/>
                        <a:pt x="8619" y="20071"/>
                        <a:pt x="8950" y="19831"/>
                      </a:cubicBezTo>
                      <a:cubicBezTo>
                        <a:pt x="9783" y="19228"/>
                        <a:pt x="9969" y="18363"/>
                        <a:pt x="9421" y="17638"/>
                      </a:cubicBezTo>
                      <a:cubicBezTo>
                        <a:pt x="10257" y="17002"/>
                        <a:pt x="10990" y="16314"/>
                        <a:pt x="11610" y="15584"/>
                      </a:cubicBezTo>
                      <a:cubicBezTo>
                        <a:pt x="12304" y="14766"/>
                        <a:pt x="12851" y="13900"/>
                        <a:pt x="13518" y="13072"/>
                      </a:cubicBezTo>
                      <a:cubicBezTo>
                        <a:pt x="13882" y="12622"/>
                        <a:pt x="14280" y="12184"/>
                        <a:pt x="14679" y="11746"/>
                      </a:cubicBezTo>
                      <a:cubicBezTo>
                        <a:pt x="15331" y="11031"/>
                        <a:pt x="15984" y="10317"/>
                        <a:pt x="16591" y="9586"/>
                      </a:cubicBezTo>
                      <a:cubicBezTo>
                        <a:pt x="16949" y="9155"/>
                        <a:pt x="17291" y="8718"/>
                        <a:pt x="17616" y="8276"/>
                      </a:cubicBezTo>
                      <a:lnTo>
                        <a:pt x="18697" y="7481"/>
                      </a:lnTo>
                      <a:lnTo>
                        <a:pt x="19552" y="6532"/>
                      </a:lnTo>
                      <a:cubicBezTo>
                        <a:pt x="19540" y="6337"/>
                        <a:pt x="19648" y="6147"/>
                        <a:pt x="19854" y="6003"/>
                      </a:cubicBezTo>
                      <a:cubicBezTo>
                        <a:pt x="20199" y="5761"/>
                        <a:pt x="20745" y="5686"/>
                        <a:pt x="21215" y="5815"/>
                      </a:cubicBezTo>
                      <a:lnTo>
                        <a:pt x="21600" y="4808"/>
                      </a:lnTo>
                      <a:lnTo>
                        <a:pt x="21600" y="3092"/>
                      </a:lnTo>
                      <a:lnTo>
                        <a:pt x="20741" y="1552"/>
                      </a:lnTo>
                      <a:lnTo>
                        <a:pt x="20159" y="826"/>
                      </a:lnTo>
                      <a:lnTo>
                        <a:pt x="19743" y="102"/>
                      </a:lnTo>
                      <a:lnTo>
                        <a:pt x="18701" y="0"/>
                      </a:lnTo>
                      <a:lnTo>
                        <a:pt x="18346" y="656"/>
                      </a:lnTo>
                      <a:close/>
                    </a:path>
                  </a:pathLst>
                </a:custGeom>
                <a:solidFill>
                  <a:schemeClr val="accent4"/>
                </a:solidFill>
                <a:ln w="12700">
                  <a:miter lim="400000"/>
                </a:ln>
              </p:spPr>
              <p:txBody>
                <a:bodyPr lIns="60959" tIns="60959" rIns="60959" bIns="60959" anchor="ctr"/>
                <a:p>
                  <a:pPr lvl="0" algn="l" defTabSz="456565">
                    <a:defRPr sz="8400">
                      <a:solidFill>
                        <a:srgbClr val="070707"/>
                      </a:solidFill>
                      <a:latin typeface="Calibri" panose="020F0502020204030204"/>
                      <a:ea typeface="Calibri" panose="020F0502020204030204"/>
                      <a:cs typeface="Calibri" panose="020F0502020204030204"/>
                      <a:sym typeface="Calibri" panose="020F0502020204030204"/>
                    </a:defRPr>
                  </a:pPr>
                  <a:endParaRPr sz="4200">
                    <a:latin typeface="方正清刻本悦宋简体" panose="02000000000000000000" charset="-122"/>
                    <a:ea typeface="方正清刻本悦宋简体" panose="02000000000000000000" charset="-122"/>
                  </a:endParaRPr>
                </a:p>
              </p:txBody>
            </p:sp>
            <p:sp>
              <p:nvSpPr>
                <p:cNvPr id="82" name="Shape 4101"/>
                <p:cNvSpPr/>
                <p:nvPr>
                  <p:custDataLst>
                    <p:tags r:id="rId23"/>
                  </p:custDataLst>
                </p:nvPr>
              </p:nvSpPr>
              <p:spPr>
                <a:xfrm>
                  <a:off x="10762975" y="4226762"/>
                  <a:ext cx="19385" cy="24974"/>
                </a:xfrm>
                <a:custGeom>
                  <a:avLst/>
                  <a:gdLst/>
                  <a:ahLst/>
                  <a:cxnLst>
                    <a:cxn ang="0">
                      <a:pos x="wd2" y="hd2"/>
                    </a:cxn>
                    <a:cxn ang="5400000">
                      <a:pos x="wd2" y="hd2"/>
                    </a:cxn>
                    <a:cxn ang="10800000">
                      <a:pos x="wd2" y="hd2"/>
                    </a:cxn>
                    <a:cxn ang="16200000">
                      <a:pos x="wd2" y="hd2"/>
                    </a:cxn>
                  </a:cxnLst>
                  <a:rect l="0" t="0" r="r" b="b"/>
                  <a:pathLst>
                    <a:path w="21600" h="21600" extrusionOk="0">
                      <a:moveTo>
                        <a:pt x="16859" y="0"/>
                      </a:moveTo>
                      <a:lnTo>
                        <a:pt x="6955" y="3766"/>
                      </a:lnTo>
                      <a:lnTo>
                        <a:pt x="0" y="12807"/>
                      </a:lnTo>
                      <a:lnTo>
                        <a:pt x="1520" y="21600"/>
                      </a:lnTo>
                      <a:lnTo>
                        <a:pt x="11830" y="18440"/>
                      </a:lnTo>
                      <a:lnTo>
                        <a:pt x="21600" y="7067"/>
                      </a:lnTo>
                      <a:lnTo>
                        <a:pt x="16859" y="0"/>
                      </a:lnTo>
                      <a:close/>
                    </a:path>
                  </a:pathLst>
                </a:custGeom>
                <a:solidFill>
                  <a:schemeClr val="accent4"/>
                </a:solidFill>
                <a:ln w="12700">
                  <a:miter lim="400000"/>
                </a:ln>
              </p:spPr>
              <p:txBody>
                <a:bodyPr lIns="60959" tIns="60959" rIns="60959" bIns="60959" anchor="ctr"/>
                <a:p>
                  <a:pPr lvl="0" algn="l" defTabSz="456565">
                    <a:defRPr sz="8400">
                      <a:solidFill>
                        <a:srgbClr val="070707"/>
                      </a:solidFill>
                      <a:latin typeface="Calibri" panose="020F0502020204030204"/>
                      <a:ea typeface="Calibri" panose="020F0502020204030204"/>
                      <a:cs typeface="Calibri" panose="020F0502020204030204"/>
                      <a:sym typeface="Calibri" panose="020F0502020204030204"/>
                    </a:defRPr>
                  </a:pPr>
                  <a:endParaRPr sz="4200">
                    <a:latin typeface="方正清刻本悦宋简体" panose="02000000000000000000" charset="-122"/>
                    <a:ea typeface="方正清刻本悦宋简体" panose="02000000000000000000" charset="-122"/>
                  </a:endParaRPr>
                </a:p>
              </p:txBody>
            </p:sp>
            <p:sp>
              <p:nvSpPr>
                <p:cNvPr id="83" name="Shape 4102"/>
                <p:cNvSpPr/>
                <p:nvPr>
                  <p:custDataLst>
                    <p:tags r:id="rId24"/>
                  </p:custDataLst>
                </p:nvPr>
              </p:nvSpPr>
              <p:spPr>
                <a:xfrm>
                  <a:off x="10719529" y="4259001"/>
                  <a:ext cx="15900" cy="14853"/>
                </a:xfrm>
                <a:custGeom>
                  <a:avLst/>
                  <a:gdLst/>
                  <a:ahLst/>
                  <a:cxnLst>
                    <a:cxn ang="0">
                      <a:pos x="wd2" y="hd2"/>
                    </a:cxn>
                    <a:cxn ang="5400000">
                      <a:pos x="wd2" y="hd2"/>
                    </a:cxn>
                    <a:cxn ang="10800000">
                      <a:pos x="wd2" y="hd2"/>
                    </a:cxn>
                    <a:cxn ang="16200000">
                      <a:pos x="wd2" y="hd2"/>
                    </a:cxn>
                  </a:cxnLst>
                  <a:rect l="0" t="0" r="r" b="b"/>
                  <a:pathLst>
                    <a:path w="21600" h="21600" extrusionOk="0">
                      <a:moveTo>
                        <a:pt x="14812" y="0"/>
                      </a:moveTo>
                      <a:lnTo>
                        <a:pt x="4681" y="6372"/>
                      </a:lnTo>
                      <a:lnTo>
                        <a:pt x="0" y="21600"/>
                      </a:lnTo>
                      <a:lnTo>
                        <a:pt x="14684" y="16243"/>
                      </a:lnTo>
                      <a:lnTo>
                        <a:pt x="21600" y="8805"/>
                      </a:lnTo>
                      <a:lnTo>
                        <a:pt x="14812" y="0"/>
                      </a:lnTo>
                      <a:close/>
                    </a:path>
                  </a:pathLst>
                </a:custGeom>
                <a:solidFill>
                  <a:schemeClr val="accent4"/>
                </a:solidFill>
                <a:ln w="12700">
                  <a:miter lim="400000"/>
                </a:ln>
              </p:spPr>
              <p:txBody>
                <a:bodyPr lIns="60959" tIns="60959" rIns="60959" bIns="60959" anchor="ctr"/>
                <a:p>
                  <a:pPr lvl="0" algn="l" defTabSz="456565">
                    <a:defRPr sz="8400">
                      <a:solidFill>
                        <a:srgbClr val="070707"/>
                      </a:solidFill>
                      <a:latin typeface="Calibri" panose="020F0502020204030204"/>
                      <a:ea typeface="Calibri" panose="020F0502020204030204"/>
                      <a:cs typeface="Calibri" panose="020F0502020204030204"/>
                      <a:sym typeface="Calibri" panose="020F0502020204030204"/>
                    </a:defRPr>
                  </a:pPr>
                  <a:endParaRPr sz="4200">
                    <a:latin typeface="方正清刻本悦宋简体" panose="02000000000000000000" charset="-122"/>
                    <a:ea typeface="方正清刻本悦宋简体" panose="02000000000000000000" charset="-122"/>
                  </a:endParaRPr>
                </a:p>
              </p:txBody>
            </p:sp>
            <p:sp>
              <p:nvSpPr>
                <p:cNvPr id="84" name="Shape 4103"/>
                <p:cNvSpPr/>
                <p:nvPr>
                  <p:custDataLst>
                    <p:tags r:id="rId25"/>
                  </p:custDataLst>
                </p:nvPr>
              </p:nvSpPr>
              <p:spPr>
                <a:xfrm>
                  <a:off x="10543777" y="4146378"/>
                  <a:ext cx="13383" cy="17686"/>
                </a:xfrm>
                <a:custGeom>
                  <a:avLst/>
                  <a:gdLst/>
                  <a:ahLst/>
                  <a:cxnLst>
                    <a:cxn ang="0">
                      <a:pos x="wd2" y="hd2"/>
                    </a:cxn>
                    <a:cxn ang="5400000">
                      <a:pos x="wd2" y="hd2"/>
                    </a:cxn>
                    <a:cxn ang="10800000">
                      <a:pos x="wd2" y="hd2"/>
                    </a:cxn>
                    <a:cxn ang="16200000">
                      <a:pos x="wd2" y="hd2"/>
                    </a:cxn>
                  </a:cxnLst>
                  <a:rect l="0" t="0" r="r" b="b"/>
                  <a:pathLst>
                    <a:path w="21600" h="21600" extrusionOk="0">
                      <a:moveTo>
                        <a:pt x="8649" y="0"/>
                      </a:moveTo>
                      <a:lnTo>
                        <a:pt x="0" y="10705"/>
                      </a:lnTo>
                      <a:lnTo>
                        <a:pt x="6331" y="21600"/>
                      </a:lnTo>
                      <a:lnTo>
                        <a:pt x="21600" y="11002"/>
                      </a:lnTo>
                      <a:lnTo>
                        <a:pt x="8649" y="0"/>
                      </a:lnTo>
                      <a:close/>
                    </a:path>
                  </a:pathLst>
                </a:custGeom>
                <a:solidFill>
                  <a:schemeClr val="accent4"/>
                </a:solidFill>
                <a:ln w="12700">
                  <a:miter lim="400000"/>
                </a:ln>
              </p:spPr>
              <p:txBody>
                <a:bodyPr lIns="60959" tIns="60959" rIns="60959" bIns="60959" anchor="ctr"/>
                <a:p>
                  <a:pPr lvl="0" algn="l" defTabSz="456565">
                    <a:defRPr sz="8400">
                      <a:solidFill>
                        <a:srgbClr val="070707"/>
                      </a:solidFill>
                      <a:latin typeface="Calibri" panose="020F0502020204030204"/>
                      <a:ea typeface="Calibri" panose="020F0502020204030204"/>
                      <a:cs typeface="Calibri" panose="020F0502020204030204"/>
                      <a:sym typeface="Calibri" panose="020F0502020204030204"/>
                    </a:defRPr>
                  </a:pPr>
                  <a:endParaRPr sz="4200">
                    <a:latin typeface="方正清刻本悦宋简体" panose="02000000000000000000" charset="-122"/>
                    <a:ea typeface="方正清刻本悦宋简体" panose="02000000000000000000" charset="-122"/>
                  </a:endParaRPr>
                </a:p>
              </p:txBody>
            </p:sp>
            <p:sp>
              <p:nvSpPr>
                <p:cNvPr id="85" name="Shape 4104"/>
                <p:cNvSpPr/>
                <p:nvPr>
                  <p:custDataLst>
                    <p:tags r:id="rId26"/>
                  </p:custDataLst>
                </p:nvPr>
              </p:nvSpPr>
              <p:spPr>
                <a:xfrm>
                  <a:off x="10528463" y="4136573"/>
                  <a:ext cx="17553" cy="17371"/>
                </a:xfrm>
                <a:custGeom>
                  <a:avLst/>
                  <a:gdLst/>
                  <a:ahLst/>
                  <a:cxnLst>
                    <a:cxn ang="0">
                      <a:pos x="wd2" y="hd2"/>
                    </a:cxn>
                    <a:cxn ang="5400000">
                      <a:pos x="wd2" y="hd2"/>
                    </a:cxn>
                    <a:cxn ang="10800000">
                      <a:pos x="wd2" y="hd2"/>
                    </a:cxn>
                    <a:cxn ang="16200000">
                      <a:pos x="wd2" y="hd2"/>
                    </a:cxn>
                  </a:cxnLst>
                  <a:rect l="0" t="0" r="r" b="b"/>
                  <a:pathLst>
                    <a:path w="21600" h="21600" extrusionOk="0">
                      <a:moveTo>
                        <a:pt x="7759" y="0"/>
                      </a:moveTo>
                      <a:lnTo>
                        <a:pt x="41" y="9426"/>
                      </a:lnTo>
                      <a:lnTo>
                        <a:pt x="0" y="21600"/>
                      </a:lnTo>
                      <a:lnTo>
                        <a:pt x="12649" y="16740"/>
                      </a:lnTo>
                      <a:lnTo>
                        <a:pt x="21600" y="5613"/>
                      </a:lnTo>
                      <a:lnTo>
                        <a:pt x="7759" y="0"/>
                      </a:lnTo>
                      <a:close/>
                    </a:path>
                  </a:pathLst>
                </a:custGeom>
                <a:solidFill>
                  <a:schemeClr val="accent4"/>
                </a:solidFill>
                <a:ln w="12700">
                  <a:miter lim="400000"/>
                </a:ln>
              </p:spPr>
              <p:txBody>
                <a:bodyPr lIns="60959" tIns="60959" rIns="60959" bIns="60959" anchor="ctr"/>
                <a:p>
                  <a:pPr lvl="0" algn="l" defTabSz="456565">
                    <a:defRPr sz="8400">
                      <a:solidFill>
                        <a:srgbClr val="070707"/>
                      </a:solidFill>
                      <a:latin typeface="Calibri" panose="020F0502020204030204"/>
                      <a:ea typeface="Calibri" panose="020F0502020204030204"/>
                      <a:cs typeface="Calibri" panose="020F0502020204030204"/>
                      <a:sym typeface="Calibri" panose="020F0502020204030204"/>
                    </a:defRPr>
                  </a:pPr>
                  <a:endParaRPr sz="4200">
                    <a:latin typeface="方正清刻本悦宋简体" panose="02000000000000000000" charset="-122"/>
                    <a:ea typeface="方正清刻本悦宋简体" panose="02000000000000000000" charset="-122"/>
                  </a:endParaRPr>
                </a:p>
              </p:txBody>
            </p:sp>
            <p:sp>
              <p:nvSpPr>
                <p:cNvPr id="86" name="Shape 4105"/>
                <p:cNvSpPr/>
                <p:nvPr>
                  <p:custDataLst>
                    <p:tags r:id="rId27"/>
                  </p:custDataLst>
                </p:nvPr>
              </p:nvSpPr>
              <p:spPr>
                <a:xfrm>
                  <a:off x="9675929" y="2824429"/>
                  <a:ext cx="45472" cy="109585"/>
                </a:xfrm>
                <a:custGeom>
                  <a:avLst/>
                  <a:gdLst/>
                  <a:ahLst/>
                  <a:cxnLst>
                    <a:cxn ang="0">
                      <a:pos x="wd2" y="hd2"/>
                    </a:cxn>
                    <a:cxn ang="5400000">
                      <a:pos x="wd2" y="hd2"/>
                    </a:cxn>
                    <a:cxn ang="10800000">
                      <a:pos x="wd2" y="hd2"/>
                    </a:cxn>
                    <a:cxn ang="16200000">
                      <a:pos x="wd2" y="hd2"/>
                    </a:cxn>
                  </a:cxnLst>
                  <a:rect l="0" t="0" r="r" b="b"/>
                  <a:pathLst>
                    <a:path w="21600" h="21600" extrusionOk="0">
                      <a:moveTo>
                        <a:pt x="11706" y="1646"/>
                      </a:moveTo>
                      <a:lnTo>
                        <a:pt x="8506" y="3359"/>
                      </a:lnTo>
                      <a:lnTo>
                        <a:pt x="11870" y="6185"/>
                      </a:lnTo>
                      <a:lnTo>
                        <a:pt x="14695" y="10345"/>
                      </a:lnTo>
                      <a:lnTo>
                        <a:pt x="8309" y="8432"/>
                      </a:lnTo>
                      <a:lnTo>
                        <a:pt x="3822" y="10864"/>
                      </a:lnTo>
                      <a:lnTo>
                        <a:pt x="4782" y="14064"/>
                      </a:lnTo>
                      <a:lnTo>
                        <a:pt x="0" y="19744"/>
                      </a:lnTo>
                      <a:lnTo>
                        <a:pt x="7410" y="21600"/>
                      </a:lnTo>
                      <a:cubicBezTo>
                        <a:pt x="9359" y="21215"/>
                        <a:pt x="11169" y="20720"/>
                        <a:pt x="12788" y="20128"/>
                      </a:cubicBezTo>
                      <a:cubicBezTo>
                        <a:pt x="15690" y="19068"/>
                        <a:pt x="17915" y="17727"/>
                        <a:pt x="19267" y="16224"/>
                      </a:cubicBezTo>
                      <a:cubicBezTo>
                        <a:pt x="19676" y="15596"/>
                        <a:pt x="19985" y="14957"/>
                        <a:pt x="20193" y="14312"/>
                      </a:cubicBezTo>
                      <a:cubicBezTo>
                        <a:pt x="20617" y="12996"/>
                        <a:pt x="20617" y="11661"/>
                        <a:pt x="20193" y="10344"/>
                      </a:cubicBezTo>
                      <a:cubicBezTo>
                        <a:pt x="19639" y="9493"/>
                        <a:pt x="19334" y="8617"/>
                        <a:pt x="19286" y="7736"/>
                      </a:cubicBezTo>
                      <a:cubicBezTo>
                        <a:pt x="19228" y="6678"/>
                        <a:pt x="19540" y="5621"/>
                        <a:pt x="20212" y="4600"/>
                      </a:cubicBezTo>
                      <a:lnTo>
                        <a:pt x="21600" y="2360"/>
                      </a:lnTo>
                      <a:lnTo>
                        <a:pt x="17454" y="0"/>
                      </a:lnTo>
                      <a:lnTo>
                        <a:pt x="11706" y="1646"/>
                      </a:lnTo>
                      <a:close/>
                    </a:path>
                  </a:pathLst>
                </a:custGeom>
                <a:solidFill>
                  <a:schemeClr val="accent4"/>
                </a:solidFill>
                <a:ln w="12700">
                  <a:miter lim="400000"/>
                </a:ln>
              </p:spPr>
              <p:txBody>
                <a:bodyPr lIns="60959" tIns="60959" rIns="60959" bIns="60959" anchor="ctr"/>
                <a:p>
                  <a:pPr lvl="0" algn="l" defTabSz="456565">
                    <a:defRPr sz="8400">
                      <a:solidFill>
                        <a:srgbClr val="070707"/>
                      </a:solidFill>
                      <a:latin typeface="Calibri" panose="020F0502020204030204"/>
                      <a:ea typeface="Calibri" panose="020F0502020204030204"/>
                      <a:cs typeface="Calibri" panose="020F0502020204030204"/>
                      <a:sym typeface="Calibri" panose="020F0502020204030204"/>
                    </a:defRPr>
                  </a:pPr>
                  <a:endParaRPr sz="4200">
                    <a:latin typeface="方正清刻本悦宋简体" panose="02000000000000000000" charset="-122"/>
                    <a:ea typeface="方正清刻本悦宋简体" panose="02000000000000000000" charset="-122"/>
                  </a:endParaRPr>
                </a:p>
              </p:txBody>
            </p:sp>
            <p:sp>
              <p:nvSpPr>
                <p:cNvPr id="87" name="Shape 4106"/>
                <p:cNvSpPr/>
                <p:nvPr>
                  <p:custDataLst>
                    <p:tags r:id="rId28"/>
                  </p:custDataLst>
                </p:nvPr>
              </p:nvSpPr>
              <p:spPr>
                <a:xfrm>
                  <a:off x="9563452" y="2872082"/>
                  <a:ext cx="53707" cy="36713"/>
                </a:xfrm>
                <a:custGeom>
                  <a:avLst/>
                  <a:gdLst/>
                  <a:ahLst/>
                  <a:cxnLst>
                    <a:cxn ang="0">
                      <a:pos x="wd2" y="hd2"/>
                    </a:cxn>
                    <a:cxn ang="5400000">
                      <a:pos x="wd2" y="hd2"/>
                    </a:cxn>
                    <a:cxn ang="10800000">
                      <a:pos x="wd2" y="hd2"/>
                    </a:cxn>
                    <a:cxn ang="16200000">
                      <a:pos x="wd2" y="hd2"/>
                    </a:cxn>
                  </a:cxnLst>
                  <a:rect l="0" t="0" r="r" b="b"/>
                  <a:pathLst>
                    <a:path w="21600" h="21290" extrusionOk="0">
                      <a:moveTo>
                        <a:pt x="9770" y="3686"/>
                      </a:moveTo>
                      <a:lnTo>
                        <a:pt x="3715" y="6276"/>
                      </a:lnTo>
                      <a:lnTo>
                        <a:pt x="0" y="16005"/>
                      </a:lnTo>
                      <a:cubicBezTo>
                        <a:pt x="1247" y="19524"/>
                        <a:pt x="3850" y="21600"/>
                        <a:pt x="6580" y="21252"/>
                      </a:cubicBezTo>
                      <a:cubicBezTo>
                        <a:pt x="8984" y="20946"/>
                        <a:pt x="11084" y="18784"/>
                        <a:pt x="12065" y="15605"/>
                      </a:cubicBezTo>
                      <a:lnTo>
                        <a:pt x="17159" y="10520"/>
                      </a:lnTo>
                      <a:lnTo>
                        <a:pt x="21600" y="4871"/>
                      </a:lnTo>
                      <a:lnTo>
                        <a:pt x="19249" y="0"/>
                      </a:lnTo>
                      <a:lnTo>
                        <a:pt x="15510" y="2699"/>
                      </a:lnTo>
                      <a:lnTo>
                        <a:pt x="9770" y="3686"/>
                      </a:lnTo>
                      <a:close/>
                    </a:path>
                  </a:pathLst>
                </a:custGeom>
                <a:solidFill>
                  <a:schemeClr val="accent4"/>
                </a:solidFill>
                <a:ln w="12700">
                  <a:miter lim="400000"/>
                </a:ln>
              </p:spPr>
              <p:txBody>
                <a:bodyPr lIns="60959" tIns="60959" rIns="60959" bIns="60959" anchor="ctr"/>
                <a:p>
                  <a:pPr lvl="0" algn="l" defTabSz="456565">
                    <a:defRPr sz="8400">
                      <a:solidFill>
                        <a:srgbClr val="070707"/>
                      </a:solidFill>
                      <a:latin typeface="Calibri" panose="020F0502020204030204"/>
                      <a:ea typeface="Calibri" panose="020F0502020204030204"/>
                      <a:cs typeface="Calibri" panose="020F0502020204030204"/>
                      <a:sym typeface="Calibri" panose="020F0502020204030204"/>
                    </a:defRPr>
                  </a:pPr>
                  <a:endParaRPr sz="4200">
                    <a:latin typeface="方正清刻本悦宋简体" panose="02000000000000000000" charset="-122"/>
                    <a:ea typeface="方正清刻本悦宋简体" panose="02000000000000000000" charset="-122"/>
                  </a:endParaRPr>
                </a:p>
              </p:txBody>
            </p:sp>
            <p:sp>
              <p:nvSpPr>
                <p:cNvPr id="88" name="Shape 4107"/>
                <p:cNvSpPr/>
                <p:nvPr>
                  <p:custDataLst>
                    <p:tags r:id="rId29"/>
                  </p:custDataLst>
                </p:nvPr>
              </p:nvSpPr>
              <p:spPr>
                <a:xfrm>
                  <a:off x="9795827" y="2993302"/>
                  <a:ext cx="21545" cy="19373"/>
                </a:xfrm>
                <a:custGeom>
                  <a:avLst/>
                  <a:gdLst/>
                  <a:ahLst/>
                  <a:cxnLst>
                    <a:cxn ang="0">
                      <a:pos x="wd2" y="hd2"/>
                    </a:cxn>
                    <a:cxn ang="5400000">
                      <a:pos x="wd2" y="hd2"/>
                    </a:cxn>
                    <a:cxn ang="10800000">
                      <a:pos x="wd2" y="hd2"/>
                    </a:cxn>
                    <a:cxn ang="16200000">
                      <a:pos x="wd2" y="hd2"/>
                    </a:cxn>
                  </a:cxnLst>
                  <a:rect l="0" t="0" r="r" b="b"/>
                  <a:pathLst>
                    <a:path w="21600" h="21600" extrusionOk="0">
                      <a:moveTo>
                        <a:pt x="8216" y="0"/>
                      </a:moveTo>
                      <a:lnTo>
                        <a:pt x="0" y="11586"/>
                      </a:lnTo>
                      <a:lnTo>
                        <a:pt x="7029" y="21600"/>
                      </a:lnTo>
                      <a:lnTo>
                        <a:pt x="18710" y="21600"/>
                      </a:lnTo>
                      <a:lnTo>
                        <a:pt x="21600" y="9745"/>
                      </a:lnTo>
                      <a:lnTo>
                        <a:pt x="8216" y="0"/>
                      </a:lnTo>
                      <a:close/>
                    </a:path>
                  </a:pathLst>
                </a:custGeom>
                <a:solidFill>
                  <a:schemeClr val="accent4"/>
                </a:solidFill>
                <a:ln w="12700">
                  <a:miter lim="400000"/>
                </a:ln>
              </p:spPr>
              <p:txBody>
                <a:bodyPr lIns="60959" tIns="60959" rIns="60959" bIns="60959" anchor="ctr"/>
                <a:p>
                  <a:pPr lvl="0" algn="l" defTabSz="456565">
                    <a:defRPr sz="8400">
                      <a:solidFill>
                        <a:srgbClr val="070707"/>
                      </a:solidFill>
                      <a:latin typeface="Calibri" panose="020F0502020204030204"/>
                      <a:ea typeface="Calibri" panose="020F0502020204030204"/>
                      <a:cs typeface="Calibri" panose="020F0502020204030204"/>
                      <a:sym typeface="Calibri" panose="020F0502020204030204"/>
                    </a:defRPr>
                  </a:pPr>
                  <a:endParaRPr sz="4200">
                    <a:latin typeface="方正清刻本悦宋简体" panose="02000000000000000000" charset="-122"/>
                    <a:ea typeface="方正清刻本悦宋简体" panose="02000000000000000000" charset="-122"/>
                  </a:endParaRPr>
                </a:p>
              </p:txBody>
            </p:sp>
            <p:sp>
              <p:nvSpPr>
                <p:cNvPr id="89" name="Shape 4108"/>
                <p:cNvSpPr/>
                <p:nvPr>
                  <p:custDataLst>
                    <p:tags r:id="rId30"/>
                  </p:custDataLst>
                </p:nvPr>
              </p:nvSpPr>
              <p:spPr>
                <a:xfrm>
                  <a:off x="9539365" y="2913395"/>
                  <a:ext cx="8976" cy="15819"/>
                </a:xfrm>
                <a:custGeom>
                  <a:avLst/>
                  <a:gdLst/>
                  <a:ahLst/>
                  <a:cxnLst>
                    <a:cxn ang="0">
                      <a:pos x="wd2" y="hd2"/>
                    </a:cxn>
                    <a:cxn ang="5400000">
                      <a:pos x="wd2" y="hd2"/>
                    </a:cxn>
                    <a:cxn ang="10800000">
                      <a:pos x="wd2" y="hd2"/>
                    </a:cxn>
                    <a:cxn ang="16200000">
                      <a:pos x="wd2" y="hd2"/>
                    </a:cxn>
                  </a:cxnLst>
                  <a:rect l="0" t="0" r="r" b="b"/>
                  <a:pathLst>
                    <a:path w="21600" h="21600" extrusionOk="0">
                      <a:moveTo>
                        <a:pt x="15718" y="0"/>
                      </a:moveTo>
                      <a:lnTo>
                        <a:pt x="0" y="13353"/>
                      </a:lnTo>
                      <a:lnTo>
                        <a:pt x="21600" y="21600"/>
                      </a:lnTo>
                      <a:lnTo>
                        <a:pt x="15718" y="0"/>
                      </a:lnTo>
                      <a:close/>
                    </a:path>
                  </a:pathLst>
                </a:custGeom>
                <a:solidFill>
                  <a:schemeClr val="accent4"/>
                </a:solidFill>
                <a:ln w="12700">
                  <a:miter lim="400000"/>
                </a:ln>
              </p:spPr>
              <p:txBody>
                <a:bodyPr lIns="60959" tIns="60959" rIns="60959" bIns="60959" anchor="ctr"/>
                <a:p>
                  <a:pPr lvl="0" algn="l" defTabSz="456565">
                    <a:defRPr sz="8400">
                      <a:solidFill>
                        <a:srgbClr val="070707"/>
                      </a:solidFill>
                      <a:latin typeface="Calibri" panose="020F0502020204030204"/>
                      <a:ea typeface="Calibri" panose="020F0502020204030204"/>
                      <a:cs typeface="Calibri" panose="020F0502020204030204"/>
                      <a:sym typeface="Calibri" panose="020F0502020204030204"/>
                    </a:defRPr>
                  </a:pPr>
                  <a:endParaRPr sz="4200">
                    <a:latin typeface="方正清刻本悦宋简体" panose="02000000000000000000" charset="-122"/>
                    <a:ea typeface="方正清刻本悦宋简体" panose="02000000000000000000" charset="-122"/>
                  </a:endParaRPr>
                </a:p>
              </p:txBody>
            </p:sp>
            <p:sp>
              <p:nvSpPr>
                <p:cNvPr id="90" name="Shape 4109"/>
                <p:cNvSpPr/>
                <p:nvPr>
                  <p:custDataLst>
                    <p:tags r:id="rId31"/>
                  </p:custDataLst>
                </p:nvPr>
              </p:nvSpPr>
              <p:spPr>
                <a:xfrm>
                  <a:off x="10175891" y="2982760"/>
                  <a:ext cx="60753" cy="41407"/>
                </a:xfrm>
                <a:custGeom>
                  <a:avLst/>
                  <a:gdLst/>
                  <a:ahLst/>
                  <a:cxnLst>
                    <a:cxn ang="0">
                      <a:pos x="wd2" y="hd2"/>
                    </a:cxn>
                    <a:cxn ang="5400000">
                      <a:pos x="wd2" y="hd2"/>
                    </a:cxn>
                    <a:cxn ang="10800000">
                      <a:pos x="wd2" y="hd2"/>
                    </a:cxn>
                    <a:cxn ang="16200000">
                      <a:pos x="wd2" y="hd2"/>
                    </a:cxn>
                  </a:cxnLst>
                  <a:rect l="0" t="0" r="r" b="b"/>
                  <a:pathLst>
                    <a:path w="21600" h="21096" extrusionOk="0">
                      <a:moveTo>
                        <a:pt x="16791" y="1649"/>
                      </a:moveTo>
                      <a:lnTo>
                        <a:pt x="11726" y="4110"/>
                      </a:lnTo>
                      <a:lnTo>
                        <a:pt x="3733" y="7282"/>
                      </a:lnTo>
                      <a:lnTo>
                        <a:pt x="0" y="13714"/>
                      </a:lnTo>
                      <a:lnTo>
                        <a:pt x="2485" y="19148"/>
                      </a:lnTo>
                      <a:cubicBezTo>
                        <a:pt x="4278" y="21053"/>
                        <a:pt x="6603" y="21600"/>
                        <a:pt x="8727" y="20616"/>
                      </a:cubicBezTo>
                      <a:cubicBezTo>
                        <a:pt x="10473" y="19807"/>
                        <a:pt x="11919" y="18026"/>
                        <a:pt x="12738" y="15673"/>
                      </a:cubicBezTo>
                      <a:cubicBezTo>
                        <a:pt x="13681" y="13711"/>
                        <a:pt x="14802" y="11938"/>
                        <a:pt x="16072" y="10401"/>
                      </a:cubicBezTo>
                      <a:cubicBezTo>
                        <a:pt x="17334" y="8875"/>
                        <a:pt x="18732" y="7595"/>
                        <a:pt x="20229" y="6596"/>
                      </a:cubicBezTo>
                      <a:lnTo>
                        <a:pt x="21600" y="0"/>
                      </a:lnTo>
                      <a:lnTo>
                        <a:pt x="16791" y="1649"/>
                      </a:lnTo>
                      <a:close/>
                    </a:path>
                  </a:pathLst>
                </a:custGeom>
                <a:solidFill>
                  <a:schemeClr val="accent4"/>
                </a:solidFill>
                <a:ln w="12700">
                  <a:miter lim="400000"/>
                </a:ln>
              </p:spPr>
              <p:txBody>
                <a:bodyPr lIns="60959" tIns="60959" rIns="60959" bIns="60959" anchor="ctr"/>
                <a:p>
                  <a:pPr lvl="0" algn="l" defTabSz="456565">
                    <a:defRPr sz="8400">
                      <a:solidFill>
                        <a:srgbClr val="070707"/>
                      </a:solidFill>
                      <a:latin typeface="Calibri" panose="020F0502020204030204"/>
                      <a:ea typeface="Calibri" panose="020F0502020204030204"/>
                      <a:cs typeface="Calibri" panose="020F0502020204030204"/>
                      <a:sym typeface="Calibri" panose="020F0502020204030204"/>
                    </a:defRPr>
                  </a:pPr>
                  <a:endParaRPr sz="4200">
                    <a:latin typeface="方正清刻本悦宋简体" panose="02000000000000000000" charset="-122"/>
                    <a:ea typeface="方正清刻本悦宋简体" panose="02000000000000000000" charset="-122"/>
                  </a:endParaRPr>
                </a:p>
              </p:txBody>
            </p:sp>
            <p:sp>
              <p:nvSpPr>
                <p:cNvPr id="91" name="Shape 4110"/>
                <p:cNvSpPr/>
                <p:nvPr>
                  <p:custDataLst>
                    <p:tags r:id="rId32"/>
                  </p:custDataLst>
                </p:nvPr>
              </p:nvSpPr>
              <p:spPr>
                <a:xfrm>
                  <a:off x="8497175" y="3331687"/>
                  <a:ext cx="276291" cy="856742"/>
                </a:xfrm>
                <a:custGeom>
                  <a:avLst/>
                  <a:gdLst/>
                  <a:ahLst/>
                  <a:cxnLst>
                    <a:cxn ang="0">
                      <a:pos x="wd2" y="hd2"/>
                    </a:cxn>
                    <a:cxn ang="5400000">
                      <a:pos x="wd2" y="hd2"/>
                    </a:cxn>
                    <a:cxn ang="10800000">
                      <a:pos x="wd2" y="hd2"/>
                    </a:cxn>
                    <a:cxn ang="16200000">
                      <a:pos x="wd2" y="hd2"/>
                    </a:cxn>
                  </a:cxnLst>
                  <a:rect l="0" t="0" r="r" b="b"/>
                  <a:pathLst>
                    <a:path w="21206" h="21600" extrusionOk="0">
                      <a:moveTo>
                        <a:pt x="87" y="0"/>
                      </a:moveTo>
                      <a:lnTo>
                        <a:pt x="3105" y="1351"/>
                      </a:lnTo>
                      <a:lnTo>
                        <a:pt x="4941" y="2158"/>
                      </a:lnTo>
                      <a:lnTo>
                        <a:pt x="4813" y="2625"/>
                      </a:lnTo>
                      <a:lnTo>
                        <a:pt x="5430" y="3306"/>
                      </a:lnTo>
                      <a:lnTo>
                        <a:pt x="5374" y="4036"/>
                      </a:lnTo>
                      <a:lnTo>
                        <a:pt x="5264" y="4778"/>
                      </a:lnTo>
                      <a:lnTo>
                        <a:pt x="5322" y="5440"/>
                      </a:lnTo>
                      <a:cubicBezTo>
                        <a:pt x="5337" y="5651"/>
                        <a:pt x="5470" y="5859"/>
                        <a:pt x="5714" y="6054"/>
                      </a:cubicBezTo>
                      <a:cubicBezTo>
                        <a:pt x="5921" y="6219"/>
                        <a:pt x="6204" y="6372"/>
                        <a:pt x="6553" y="6508"/>
                      </a:cubicBezTo>
                      <a:lnTo>
                        <a:pt x="7298" y="6936"/>
                      </a:lnTo>
                      <a:cubicBezTo>
                        <a:pt x="7568" y="7062"/>
                        <a:pt x="7842" y="7187"/>
                        <a:pt x="8121" y="7311"/>
                      </a:cubicBezTo>
                      <a:cubicBezTo>
                        <a:pt x="8309" y="7394"/>
                        <a:pt x="8500" y="7477"/>
                        <a:pt x="8693" y="7560"/>
                      </a:cubicBezTo>
                      <a:lnTo>
                        <a:pt x="9067" y="7873"/>
                      </a:lnTo>
                      <a:lnTo>
                        <a:pt x="9270" y="8148"/>
                      </a:lnTo>
                      <a:lnTo>
                        <a:pt x="9644" y="8473"/>
                      </a:lnTo>
                      <a:lnTo>
                        <a:pt x="10224" y="8718"/>
                      </a:lnTo>
                      <a:lnTo>
                        <a:pt x="10971" y="8927"/>
                      </a:lnTo>
                      <a:lnTo>
                        <a:pt x="11380" y="9116"/>
                      </a:lnTo>
                      <a:lnTo>
                        <a:pt x="12069" y="9367"/>
                      </a:lnTo>
                      <a:lnTo>
                        <a:pt x="13945" y="10058"/>
                      </a:lnTo>
                      <a:lnTo>
                        <a:pt x="14784" y="10450"/>
                      </a:lnTo>
                      <a:lnTo>
                        <a:pt x="15008" y="10910"/>
                      </a:lnTo>
                      <a:lnTo>
                        <a:pt x="15513" y="11253"/>
                      </a:lnTo>
                      <a:lnTo>
                        <a:pt x="16260" y="11824"/>
                      </a:lnTo>
                      <a:lnTo>
                        <a:pt x="17456" y="12180"/>
                      </a:lnTo>
                      <a:lnTo>
                        <a:pt x="18970" y="12628"/>
                      </a:lnTo>
                      <a:lnTo>
                        <a:pt x="19737" y="13032"/>
                      </a:lnTo>
                      <a:lnTo>
                        <a:pt x="20129" y="13566"/>
                      </a:lnTo>
                      <a:cubicBezTo>
                        <a:pt x="20317" y="13735"/>
                        <a:pt x="20393" y="13915"/>
                        <a:pt x="20353" y="14094"/>
                      </a:cubicBezTo>
                      <a:cubicBezTo>
                        <a:pt x="20310" y="14285"/>
                        <a:pt x="20136" y="14470"/>
                        <a:pt x="19905" y="14646"/>
                      </a:cubicBezTo>
                      <a:cubicBezTo>
                        <a:pt x="19688" y="14811"/>
                        <a:pt x="19422" y="14969"/>
                        <a:pt x="19232" y="15137"/>
                      </a:cubicBezTo>
                      <a:cubicBezTo>
                        <a:pt x="19023" y="15322"/>
                        <a:pt x="18910" y="15517"/>
                        <a:pt x="18896" y="15715"/>
                      </a:cubicBezTo>
                      <a:cubicBezTo>
                        <a:pt x="18962" y="15855"/>
                        <a:pt x="18981" y="15997"/>
                        <a:pt x="18952" y="16138"/>
                      </a:cubicBezTo>
                      <a:cubicBezTo>
                        <a:pt x="18917" y="16303"/>
                        <a:pt x="18816" y="16467"/>
                        <a:pt x="18653" y="16623"/>
                      </a:cubicBezTo>
                      <a:lnTo>
                        <a:pt x="18190" y="16819"/>
                      </a:lnTo>
                      <a:lnTo>
                        <a:pt x="18900" y="17310"/>
                      </a:lnTo>
                      <a:lnTo>
                        <a:pt x="19293" y="17665"/>
                      </a:lnTo>
                      <a:lnTo>
                        <a:pt x="19442" y="18088"/>
                      </a:lnTo>
                      <a:lnTo>
                        <a:pt x="19386" y="18425"/>
                      </a:lnTo>
                      <a:lnTo>
                        <a:pt x="20250" y="18935"/>
                      </a:lnTo>
                      <a:lnTo>
                        <a:pt x="20306" y="19338"/>
                      </a:lnTo>
                      <a:lnTo>
                        <a:pt x="20475" y="20172"/>
                      </a:lnTo>
                      <a:lnTo>
                        <a:pt x="21206" y="21600"/>
                      </a:lnTo>
                      <a:cubicBezTo>
                        <a:pt x="13816" y="18492"/>
                        <a:pt x="8189" y="14973"/>
                        <a:pt x="4593" y="11211"/>
                      </a:cubicBezTo>
                      <a:cubicBezTo>
                        <a:pt x="1131" y="7587"/>
                        <a:pt x="-394" y="3794"/>
                        <a:pt x="87" y="0"/>
                      </a:cubicBezTo>
                      <a:close/>
                    </a:path>
                  </a:pathLst>
                </a:custGeom>
                <a:solidFill>
                  <a:schemeClr val="accent4"/>
                </a:solidFill>
                <a:ln w="12700">
                  <a:miter lim="400000"/>
                </a:ln>
              </p:spPr>
              <p:txBody>
                <a:bodyPr lIns="60959" tIns="60959" rIns="60959" bIns="60959" anchor="ctr"/>
                <a:p>
                  <a:pPr lvl="0" algn="l" defTabSz="456565">
                    <a:defRPr sz="8400">
                      <a:solidFill>
                        <a:srgbClr val="070707"/>
                      </a:solidFill>
                      <a:latin typeface="Calibri" panose="020F0502020204030204"/>
                      <a:ea typeface="Calibri" panose="020F0502020204030204"/>
                      <a:cs typeface="Calibri" panose="020F0502020204030204"/>
                      <a:sym typeface="Calibri" panose="020F0502020204030204"/>
                    </a:defRPr>
                  </a:pPr>
                  <a:endParaRPr sz="4200">
                    <a:latin typeface="方正清刻本悦宋简体" panose="02000000000000000000" charset="-122"/>
                    <a:ea typeface="方正清刻本悦宋简体" panose="02000000000000000000" charset="-122"/>
                  </a:endParaRPr>
                </a:p>
              </p:txBody>
            </p:sp>
          </p:grpSp>
        </p:grpSp>
        <p:grpSp>
          <p:nvGrpSpPr>
            <p:cNvPr id="92" name="组合 91"/>
            <p:cNvGrpSpPr/>
            <p:nvPr/>
          </p:nvGrpSpPr>
          <p:grpSpPr>
            <a:xfrm>
              <a:off x="-1138" y="7174"/>
              <a:ext cx="10218" cy="1739"/>
              <a:chOff x="-1144" y="5674"/>
              <a:chExt cx="10218" cy="1739"/>
            </a:xfrm>
          </p:grpSpPr>
          <p:sp>
            <p:nvSpPr>
              <p:cNvPr id="7" name="文本框 6"/>
              <p:cNvSpPr txBox="1"/>
              <p:nvPr>
                <p:custDataLst>
                  <p:tags r:id="rId33"/>
                </p:custDataLst>
              </p:nvPr>
            </p:nvSpPr>
            <p:spPr>
              <a:xfrm>
                <a:off x="-1144" y="5674"/>
                <a:ext cx="10218" cy="822"/>
              </a:xfrm>
              <a:prstGeom prst="rect">
                <a:avLst/>
              </a:prstGeom>
              <a:noFill/>
            </p:spPr>
            <p:txBody>
              <a:bodyPr wrap="square" rtlCol="0">
                <a:spAutoFit/>
              </a:bodyPr>
              <a:lstStyle/>
              <a:p>
                <a:pPr algn="ctr"/>
                <a:r>
                  <a:rPr lang="zh-CN" altLang="en-US" sz="2800" dirty="0" smtClean="0">
                    <a:solidFill>
                      <a:schemeClr val="tx1">
                        <a:lumMod val="65000"/>
                        <a:lumOff val="35000"/>
                      </a:schemeClr>
                    </a:solidFill>
                    <a:latin typeface="方正清刻本悦宋简体" panose="02000000000000000000" charset="-122"/>
                    <a:ea typeface="方正清刻本悦宋简体" panose="02000000000000000000" charset="-122"/>
                  </a:rPr>
                  <a:t>大背景下的回收三阶段</a:t>
                </a:r>
                <a:endParaRPr lang="zh-CN" altLang="en-US" sz="2800" dirty="0" smtClean="0">
                  <a:solidFill>
                    <a:schemeClr val="tx1">
                      <a:lumMod val="65000"/>
                      <a:lumOff val="35000"/>
                    </a:schemeClr>
                  </a:solidFill>
                  <a:latin typeface="方正清刻本悦宋简体" panose="02000000000000000000" charset="-122"/>
                  <a:ea typeface="方正清刻本悦宋简体" panose="02000000000000000000" charset="-122"/>
                </a:endParaRPr>
              </a:p>
            </p:txBody>
          </p:sp>
          <p:cxnSp>
            <p:nvCxnSpPr>
              <p:cNvPr id="12" name="直接连接符 11"/>
              <p:cNvCxnSpPr/>
              <p:nvPr>
                <p:custDataLst>
                  <p:tags r:id="rId34"/>
                </p:custDataLst>
              </p:nvPr>
            </p:nvCxnSpPr>
            <p:spPr>
              <a:xfrm>
                <a:off x="3095" y="6684"/>
                <a:ext cx="946"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custDataLst>
                  <p:tags r:id="rId35"/>
                </p:custDataLst>
              </p:nvPr>
            </p:nvSpPr>
            <p:spPr>
              <a:xfrm>
                <a:off x="1107" y="7015"/>
                <a:ext cx="5092" cy="398"/>
              </a:xfrm>
              <a:prstGeom prst="rect">
                <a:avLst/>
              </a:prstGeom>
            </p:spPr>
            <p:txBody>
              <a:bodyPr wrap="square">
                <a:spAutoFit/>
              </a:bodyPr>
              <a:lstStyle/>
              <a:p>
                <a:pPr algn="ctr"/>
                <a:r>
                  <a:rPr lang="zh-CN" altLang="en-US" sz="1050" dirty="0" smtClean="0">
                    <a:solidFill>
                      <a:schemeClr val="tx1">
                        <a:lumMod val="50000"/>
                        <a:lumOff val="50000"/>
                      </a:schemeClr>
                    </a:solidFill>
                    <a:latin typeface="方正清刻本悦宋简体" panose="02000000000000000000" charset="-122"/>
                    <a:ea typeface="方正清刻本悦宋简体" panose="02000000000000000000" charset="-122"/>
                  </a:rPr>
                  <a:t>再生资源回收行业一片蓝海，向第三阶段进阶</a:t>
                </a:r>
                <a:endParaRPr lang="zh-CN" altLang="en-US" sz="1050" dirty="0" smtClean="0">
                  <a:solidFill>
                    <a:schemeClr val="tx1">
                      <a:lumMod val="50000"/>
                      <a:lumOff val="50000"/>
                    </a:schemeClr>
                  </a:solidFill>
                  <a:latin typeface="方正清刻本悦宋简体" panose="02000000000000000000" charset="-122"/>
                  <a:ea typeface="方正清刻本悦宋简体" panose="02000000000000000000" charset="-122"/>
                </a:endParaRPr>
              </a:p>
            </p:txBody>
          </p:sp>
        </p:grpSp>
        <p:sp>
          <p:nvSpPr>
            <p:cNvPr id="40" name="椭圆 39"/>
            <p:cNvSpPr/>
            <p:nvPr>
              <p:custDataLst>
                <p:tags r:id="rId36"/>
              </p:custDataLst>
            </p:nvPr>
          </p:nvSpPr>
          <p:spPr>
            <a:xfrm>
              <a:off x="13525" y="2936"/>
              <a:ext cx="3340" cy="3340"/>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grpSp>
          <p:nvGrpSpPr>
            <p:cNvPr id="93" name="组合 92"/>
            <p:cNvGrpSpPr/>
            <p:nvPr/>
          </p:nvGrpSpPr>
          <p:grpSpPr>
            <a:xfrm>
              <a:off x="6896" y="7174"/>
              <a:ext cx="4950" cy="1739"/>
              <a:chOff x="1264" y="5674"/>
              <a:chExt cx="4950" cy="1739"/>
            </a:xfrm>
          </p:grpSpPr>
          <p:sp>
            <p:nvSpPr>
              <p:cNvPr id="94" name="文本框 93"/>
              <p:cNvSpPr txBox="1"/>
              <p:nvPr>
                <p:custDataLst>
                  <p:tags r:id="rId37"/>
                </p:custDataLst>
              </p:nvPr>
            </p:nvSpPr>
            <p:spPr>
              <a:xfrm>
                <a:off x="1264" y="5674"/>
                <a:ext cx="4950" cy="822"/>
              </a:xfrm>
              <a:prstGeom prst="rect">
                <a:avLst/>
              </a:prstGeom>
              <a:noFill/>
            </p:spPr>
            <p:txBody>
              <a:bodyPr wrap="square" rtlCol="0">
                <a:spAutoFit/>
              </a:bodyPr>
              <a:p>
                <a:pPr algn="ctr"/>
                <a:r>
                  <a:rPr lang="zh-CN" altLang="en-US" sz="2800" dirty="0" smtClean="0">
                    <a:solidFill>
                      <a:schemeClr val="tx1">
                        <a:lumMod val="65000"/>
                        <a:lumOff val="35000"/>
                      </a:schemeClr>
                    </a:solidFill>
                    <a:latin typeface="方正清刻本悦宋简体" panose="02000000000000000000" charset="-122"/>
                    <a:ea typeface="方正清刻本悦宋简体" panose="02000000000000000000" charset="-122"/>
                    <a:sym typeface="+mn-ea"/>
                  </a:rPr>
                  <a:t>各阶段的利弊概述</a:t>
                </a:r>
                <a:endParaRPr lang="zh-CN" altLang="en-US" sz="2800" dirty="0" smtClean="0">
                  <a:solidFill>
                    <a:schemeClr val="tx1">
                      <a:lumMod val="65000"/>
                      <a:lumOff val="35000"/>
                    </a:schemeClr>
                  </a:solidFill>
                  <a:latin typeface="方正清刻本悦宋简体" panose="02000000000000000000" charset="-122"/>
                  <a:ea typeface="方正清刻本悦宋简体" panose="02000000000000000000" charset="-122"/>
                  <a:sym typeface="+mn-ea"/>
                </a:endParaRPr>
              </a:p>
            </p:txBody>
          </p:sp>
          <p:cxnSp>
            <p:nvCxnSpPr>
              <p:cNvPr id="95" name="直接连接符 94"/>
              <p:cNvCxnSpPr/>
              <p:nvPr>
                <p:custDataLst>
                  <p:tags r:id="rId38"/>
                </p:custDataLst>
              </p:nvPr>
            </p:nvCxnSpPr>
            <p:spPr>
              <a:xfrm>
                <a:off x="3095" y="6684"/>
                <a:ext cx="946"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6" name="矩形 95"/>
              <p:cNvSpPr/>
              <p:nvPr>
                <p:custDataLst>
                  <p:tags r:id="rId39"/>
                </p:custDataLst>
              </p:nvPr>
            </p:nvSpPr>
            <p:spPr>
              <a:xfrm>
                <a:off x="1521" y="7015"/>
                <a:ext cx="4263" cy="398"/>
              </a:xfrm>
              <a:prstGeom prst="rect">
                <a:avLst/>
              </a:prstGeom>
            </p:spPr>
            <p:txBody>
              <a:bodyPr wrap="square">
                <a:spAutoFit/>
              </a:bodyPr>
              <a:p>
                <a:pPr algn="ctr"/>
                <a:r>
                  <a:rPr lang="en-US" altLang="zh-CN" sz="1050" dirty="0" smtClean="0">
                    <a:solidFill>
                      <a:schemeClr val="tx1">
                        <a:lumMod val="50000"/>
                        <a:lumOff val="50000"/>
                      </a:schemeClr>
                    </a:solidFill>
                    <a:latin typeface="方正清刻本悦宋简体" panose="02000000000000000000" charset="-122"/>
                    <a:ea typeface="方正清刻本悦宋简体" panose="02000000000000000000" charset="-122"/>
                  </a:rPr>
                  <a:t>“</a:t>
                </a:r>
                <a:r>
                  <a:rPr lang="zh-CN" altLang="en-US" sz="1050" dirty="0" smtClean="0">
                    <a:solidFill>
                      <a:schemeClr val="tx1">
                        <a:lumMod val="50000"/>
                        <a:lumOff val="50000"/>
                      </a:schemeClr>
                    </a:solidFill>
                    <a:latin typeface="方正清刻本悦宋简体" panose="02000000000000000000" charset="-122"/>
                    <a:ea typeface="方正清刻本悦宋简体" panose="02000000000000000000" charset="-122"/>
                    <a:sym typeface="+mn-ea"/>
                  </a:rPr>
                  <a:t>互联网</a:t>
                </a:r>
                <a:r>
                  <a:rPr lang="en-US" altLang="zh-CN" sz="1050" dirty="0" smtClean="0">
                    <a:solidFill>
                      <a:schemeClr val="tx1">
                        <a:lumMod val="50000"/>
                        <a:lumOff val="50000"/>
                      </a:schemeClr>
                    </a:solidFill>
                    <a:latin typeface="方正清刻本悦宋简体" panose="02000000000000000000" charset="-122"/>
                    <a:ea typeface="方正清刻本悦宋简体" panose="02000000000000000000" charset="-122"/>
                    <a:sym typeface="+mn-ea"/>
                  </a:rPr>
                  <a:t>+</a:t>
                </a:r>
                <a:r>
                  <a:rPr lang="en-US" altLang="zh-CN" sz="1050" dirty="0" smtClean="0">
                    <a:solidFill>
                      <a:schemeClr val="tx1">
                        <a:lumMod val="50000"/>
                        <a:lumOff val="50000"/>
                      </a:schemeClr>
                    </a:solidFill>
                    <a:latin typeface="方正清刻本悦宋简体" panose="02000000000000000000" charset="-122"/>
                    <a:ea typeface="方正清刻本悦宋简体" panose="02000000000000000000" charset="-122"/>
                  </a:rPr>
                  <a:t>”</a:t>
                </a:r>
                <a:r>
                  <a:rPr lang="zh-CN" altLang="en-US" sz="1050" dirty="0" smtClean="0">
                    <a:solidFill>
                      <a:schemeClr val="tx1">
                        <a:lumMod val="50000"/>
                        <a:lumOff val="50000"/>
                      </a:schemeClr>
                    </a:solidFill>
                    <a:latin typeface="方正清刻本悦宋简体" panose="02000000000000000000" charset="-122"/>
                    <a:ea typeface="方正清刻本悦宋简体" panose="02000000000000000000" charset="-122"/>
                  </a:rPr>
                  <a:t>虽好，仍有</a:t>
                </a:r>
                <a:r>
                  <a:rPr lang="en-US" altLang="zh-CN" sz="1050" dirty="0" smtClean="0">
                    <a:solidFill>
                      <a:schemeClr val="tx1">
                        <a:lumMod val="50000"/>
                        <a:lumOff val="50000"/>
                      </a:schemeClr>
                    </a:solidFill>
                    <a:latin typeface="方正清刻本悦宋简体" panose="02000000000000000000" charset="-122"/>
                    <a:ea typeface="方正清刻本悦宋简体" panose="02000000000000000000" charset="-122"/>
                  </a:rPr>
                  <a:t>“</a:t>
                </a:r>
                <a:r>
                  <a:rPr lang="zh-CN" altLang="en-US" sz="1050" dirty="0" smtClean="0">
                    <a:solidFill>
                      <a:schemeClr val="tx1">
                        <a:lumMod val="50000"/>
                        <a:lumOff val="50000"/>
                      </a:schemeClr>
                    </a:solidFill>
                    <a:latin typeface="方正清刻本悦宋简体" panose="02000000000000000000" charset="-122"/>
                    <a:ea typeface="方正清刻本悦宋简体" panose="02000000000000000000" charset="-122"/>
                    <a:sym typeface="+mn-ea"/>
                  </a:rPr>
                  <a:t>新病旧疾</a:t>
                </a:r>
                <a:r>
                  <a:rPr lang="en-US" altLang="zh-CN" sz="1050" dirty="0" smtClean="0">
                    <a:solidFill>
                      <a:schemeClr val="tx1">
                        <a:lumMod val="50000"/>
                        <a:lumOff val="50000"/>
                      </a:schemeClr>
                    </a:solidFill>
                    <a:latin typeface="方正清刻本悦宋简体" panose="02000000000000000000" charset="-122"/>
                    <a:ea typeface="方正清刻本悦宋简体" panose="02000000000000000000" charset="-122"/>
                  </a:rPr>
                  <a:t>”</a:t>
                </a:r>
                <a:endParaRPr lang="en-US" altLang="zh-CN" sz="1050" dirty="0" smtClean="0">
                  <a:solidFill>
                    <a:schemeClr val="tx1">
                      <a:lumMod val="50000"/>
                      <a:lumOff val="50000"/>
                    </a:schemeClr>
                  </a:solidFill>
                  <a:latin typeface="方正清刻本悦宋简体" panose="02000000000000000000" charset="-122"/>
                  <a:ea typeface="方正清刻本悦宋简体" panose="02000000000000000000" charset="-122"/>
                </a:endParaRPr>
              </a:p>
            </p:txBody>
          </p:sp>
        </p:grpSp>
        <p:grpSp>
          <p:nvGrpSpPr>
            <p:cNvPr id="97" name="组合 96"/>
            <p:cNvGrpSpPr/>
            <p:nvPr/>
          </p:nvGrpSpPr>
          <p:grpSpPr>
            <a:xfrm>
              <a:off x="12782" y="7174"/>
              <a:ext cx="4950" cy="1739"/>
              <a:chOff x="1264" y="5674"/>
              <a:chExt cx="4950" cy="1739"/>
            </a:xfrm>
          </p:grpSpPr>
          <p:sp>
            <p:nvSpPr>
              <p:cNvPr id="98" name="文本框 97"/>
              <p:cNvSpPr txBox="1"/>
              <p:nvPr>
                <p:custDataLst>
                  <p:tags r:id="rId40"/>
                </p:custDataLst>
              </p:nvPr>
            </p:nvSpPr>
            <p:spPr>
              <a:xfrm>
                <a:off x="1264" y="5674"/>
                <a:ext cx="4950" cy="822"/>
              </a:xfrm>
              <a:prstGeom prst="rect">
                <a:avLst/>
              </a:prstGeom>
              <a:noFill/>
            </p:spPr>
            <p:txBody>
              <a:bodyPr wrap="square" rtlCol="0">
                <a:spAutoFit/>
              </a:bodyPr>
              <a:p>
                <a:pPr algn="ctr"/>
                <a:r>
                  <a:rPr lang="zh-CN" altLang="en-US" sz="2800" dirty="0" smtClean="0">
                    <a:solidFill>
                      <a:schemeClr val="tx1">
                        <a:lumMod val="65000"/>
                        <a:lumOff val="35000"/>
                      </a:schemeClr>
                    </a:solidFill>
                    <a:latin typeface="方正清刻本悦宋简体" panose="02000000000000000000" charset="-122"/>
                    <a:ea typeface="方正清刻本悦宋简体" panose="02000000000000000000" charset="-122"/>
                    <a:sym typeface="+mn-ea"/>
                  </a:rPr>
                  <a:t>现阶段痛点分析</a:t>
                </a:r>
                <a:endParaRPr lang="zh-CN" altLang="en-US" sz="2800" dirty="0" smtClean="0">
                  <a:solidFill>
                    <a:schemeClr val="tx1">
                      <a:lumMod val="65000"/>
                      <a:lumOff val="35000"/>
                    </a:schemeClr>
                  </a:solidFill>
                  <a:latin typeface="方正清刻本悦宋简体" panose="02000000000000000000" charset="-122"/>
                  <a:ea typeface="方正清刻本悦宋简体" panose="02000000000000000000" charset="-122"/>
                  <a:sym typeface="+mn-ea"/>
                </a:endParaRPr>
              </a:p>
            </p:txBody>
          </p:sp>
          <p:cxnSp>
            <p:nvCxnSpPr>
              <p:cNvPr id="99" name="直接连接符 98"/>
              <p:cNvCxnSpPr/>
              <p:nvPr>
                <p:custDataLst>
                  <p:tags r:id="rId41"/>
                </p:custDataLst>
              </p:nvPr>
            </p:nvCxnSpPr>
            <p:spPr>
              <a:xfrm>
                <a:off x="3095" y="6684"/>
                <a:ext cx="946"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0" name="矩形 99"/>
              <p:cNvSpPr/>
              <p:nvPr>
                <p:custDataLst>
                  <p:tags r:id="rId42"/>
                </p:custDataLst>
              </p:nvPr>
            </p:nvSpPr>
            <p:spPr>
              <a:xfrm>
                <a:off x="1521" y="7015"/>
                <a:ext cx="4263" cy="398"/>
              </a:xfrm>
              <a:prstGeom prst="rect">
                <a:avLst/>
              </a:prstGeom>
            </p:spPr>
            <p:txBody>
              <a:bodyPr wrap="square">
                <a:spAutoFit/>
              </a:bodyPr>
              <a:p>
                <a:pPr algn="ctr"/>
                <a:r>
                  <a:rPr lang="zh-CN" altLang="en-US" sz="1050" dirty="0" smtClean="0">
                    <a:solidFill>
                      <a:schemeClr val="tx1">
                        <a:lumMod val="50000"/>
                        <a:lumOff val="50000"/>
                      </a:schemeClr>
                    </a:solidFill>
                    <a:latin typeface="方正清刻本悦宋简体" panose="02000000000000000000" charset="-122"/>
                    <a:ea typeface="方正清刻本悦宋简体" panose="02000000000000000000" charset="-122"/>
                  </a:rPr>
                  <a:t>围绕政企民三方作现阶段</a:t>
                </a:r>
                <a:r>
                  <a:rPr lang="zh-CN" altLang="en-US" sz="1050" dirty="0" smtClean="0">
                    <a:solidFill>
                      <a:schemeClr val="tx1">
                        <a:lumMod val="50000"/>
                        <a:lumOff val="50000"/>
                      </a:schemeClr>
                    </a:solidFill>
                    <a:latin typeface="方正清刻本悦宋简体" panose="02000000000000000000" charset="-122"/>
                    <a:ea typeface="方正清刻本悦宋简体" panose="02000000000000000000" charset="-122"/>
                  </a:rPr>
                  <a:t>痛点分析</a:t>
                </a:r>
                <a:endParaRPr lang="zh-CN" altLang="en-US" sz="1050" dirty="0" smtClean="0">
                  <a:solidFill>
                    <a:schemeClr val="tx1">
                      <a:lumMod val="50000"/>
                      <a:lumOff val="50000"/>
                    </a:schemeClr>
                  </a:solidFill>
                  <a:latin typeface="方正清刻本悦宋简体" panose="02000000000000000000" charset="-122"/>
                  <a:ea typeface="方正清刻本悦宋简体" panose="02000000000000000000" charset="-122"/>
                </a:endParaRPr>
              </a:p>
            </p:txBody>
          </p:sp>
        </p:grpSp>
        <p:grpSp>
          <p:nvGrpSpPr>
            <p:cNvPr id="122" name="组合 121"/>
            <p:cNvGrpSpPr/>
            <p:nvPr/>
          </p:nvGrpSpPr>
          <p:grpSpPr>
            <a:xfrm>
              <a:off x="7621" y="2817"/>
              <a:ext cx="3479" cy="3490"/>
              <a:chOff x="7632" y="2436"/>
              <a:chExt cx="3479" cy="3490"/>
            </a:xfrm>
          </p:grpSpPr>
          <p:sp>
            <p:nvSpPr>
              <p:cNvPr id="121" name="AutoShape 4"/>
              <p:cNvSpPr/>
              <p:nvPr>
                <p:custDataLst>
                  <p:tags r:id="rId43"/>
                </p:custDataLst>
              </p:nvPr>
            </p:nvSpPr>
            <p:spPr bwMode="auto">
              <a:xfrm>
                <a:off x="7632" y="2436"/>
                <a:ext cx="3479" cy="349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95000"/>
                </a:schemeClr>
              </a:solidFill>
              <a:ln>
                <a:noFill/>
              </a:ln>
              <a:effectLst/>
            </p:spPr>
            <p:txBody>
              <a:bodyPr lIns="0" tIns="0" rIns="0" bIns="0" anchor="ctr"/>
              <a:p>
                <a:pPr algn="ctr"/>
                <a:endParaRPr lang="ru-RU" altLang="ru-RU" sz="900">
                  <a:solidFill>
                    <a:schemeClr val="bg1"/>
                  </a:solidFill>
                  <a:latin typeface="方正清刻本悦宋简体" panose="02000000000000000000" charset="-122"/>
                  <a:ea typeface="方正清刻本悦宋简体" panose="02000000000000000000" charset="-122"/>
                  <a:cs typeface="Helvetica Light" charset="0"/>
                  <a:sym typeface="Helvetica Light" charset="0"/>
                </a:endParaRPr>
              </a:p>
            </p:txBody>
          </p:sp>
          <p:sp>
            <p:nvSpPr>
              <p:cNvPr id="34" name="椭圆 33"/>
              <p:cNvSpPr/>
              <p:nvPr>
                <p:custDataLst>
                  <p:tags r:id="rId44"/>
                </p:custDataLst>
              </p:nvPr>
            </p:nvSpPr>
            <p:spPr>
              <a:xfrm>
                <a:off x="7740" y="2534"/>
                <a:ext cx="3262" cy="3262"/>
              </a:xfrm>
              <a:prstGeom prst="ellipse">
                <a:avLst/>
              </a:prstGeom>
              <a:solidFill>
                <a:srgbClr val="477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pic>
            <p:nvPicPr>
              <p:cNvPr id="119" name="图片 118" descr="20288966"/>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8340" y="3001"/>
                <a:ext cx="2084" cy="2084"/>
              </a:xfrm>
              <a:prstGeom prst="rect">
                <a:avLst/>
              </a:prstGeom>
            </p:spPr>
          </p:pic>
        </p:grpSp>
        <p:grpSp>
          <p:nvGrpSpPr>
            <p:cNvPr id="127" name="组合 126"/>
            <p:cNvGrpSpPr/>
            <p:nvPr/>
          </p:nvGrpSpPr>
          <p:grpSpPr>
            <a:xfrm>
              <a:off x="13431" y="2892"/>
              <a:ext cx="3478" cy="3490"/>
              <a:chOff x="13431" y="2412"/>
              <a:chExt cx="3478" cy="3490"/>
            </a:xfrm>
          </p:grpSpPr>
          <p:sp>
            <p:nvSpPr>
              <p:cNvPr id="124" name="AutoShape 4"/>
              <p:cNvSpPr/>
              <p:nvPr>
                <p:custDataLst>
                  <p:tags r:id="rId47"/>
                </p:custDataLst>
              </p:nvPr>
            </p:nvSpPr>
            <p:spPr bwMode="auto">
              <a:xfrm>
                <a:off x="13431" y="2412"/>
                <a:ext cx="3479" cy="349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95000"/>
                </a:schemeClr>
              </a:solidFill>
              <a:ln>
                <a:noFill/>
              </a:ln>
              <a:effectLst/>
            </p:spPr>
            <p:txBody>
              <a:bodyPr lIns="0" tIns="0" rIns="0" bIns="0" anchor="ctr"/>
              <a:p>
                <a:pPr algn="ctr"/>
                <a:endParaRPr lang="ru-RU" altLang="ru-RU" sz="900">
                  <a:solidFill>
                    <a:schemeClr val="bg1"/>
                  </a:solidFill>
                  <a:latin typeface="方正清刻本悦宋简体" panose="02000000000000000000" charset="-122"/>
                  <a:ea typeface="方正清刻本悦宋简体" panose="02000000000000000000" charset="-122"/>
                  <a:cs typeface="Helvetica Light" charset="0"/>
                  <a:sym typeface="Helvetica Light" charset="0"/>
                </a:endParaRPr>
              </a:p>
            </p:txBody>
          </p:sp>
          <p:sp>
            <p:nvSpPr>
              <p:cNvPr id="126" name="椭圆 125"/>
              <p:cNvSpPr/>
              <p:nvPr>
                <p:custDataLst>
                  <p:tags r:id="rId48"/>
                </p:custDataLst>
              </p:nvPr>
            </p:nvSpPr>
            <p:spPr>
              <a:xfrm>
                <a:off x="13564" y="2528"/>
                <a:ext cx="3262" cy="3262"/>
              </a:xfrm>
              <a:prstGeom prst="ellipse">
                <a:avLst/>
              </a:prstGeom>
              <a:solidFill>
                <a:srgbClr val="477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方正清刻本悦宋简体" panose="02000000000000000000" charset="-122"/>
                  <a:ea typeface="方正清刻本悦宋简体" panose="02000000000000000000" charset="-122"/>
                </a:endParaRPr>
              </a:p>
            </p:txBody>
          </p:sp>
          <p:grpSp>
            <p:nvGrpSpPr>
              <p:cNvPr id="125" name="组合 124"/>
              <p:cNvGrpSpPr/>
              <p:nvPr/>
            </p:nvGrpSpPr>
            <p:grpSpPr>
              <a:xfrm>
                <a:off x="13796" y="2668"/>
                <a:ext cx="2922" cy="2922"/>
                <a:chOff x="13796" y="2668"/>
                <a:chExt cx="2922" cy="2922"/>
              </a:xfrm>
            </p:grpSpPr>
            <p:grpSp>
              <p:nvGrpSpPr>
                <p:cNvPr id="3" name="组合 2"/>
                <p:cNvGrpSpPr/>
                <p:nvPr/>
              </p:nvGrpSpPr>
              <p:grpSpPr>
                <a:xfrm flipH="1">
                  <a:off x="13796" y="2668"/>
                  <a:ext cx="2922" cy="2922"/>
                  <a:chOff x="3157538" y="493713"/>
                  <a:chExt cx="5876925" cy="5870575"/>
                </a:xfrm>
              </p:grpSpPr>
              <p:pic>
                <p:nvPicPr>
                  <p:cNvPr id="4" name="组合 1"/>
                  <p:cNvPicPr>
                    <a:picLocks noChangeArrowheads="1"/>
                  </p:cNvPicPr>
                  <p:nvPr>
                    <p:custDataLst>
                      <p:tags r:id="rId49"/>
                    </p:custDataLst>
                  </p:nvPr>
                </p:nvPicPr>
                <p:blipFill>
                  <a:blip r:embed="rId50" cstate="print"/>
                  <a:srcRect/>
                  <a:stretch>
                    <a:fillRect/>
                  </a:stretch>
                </p:blipFill>
                <p:spPr bwMode="auto">
                  <a:xfrm>
                    <a:off x="3157538" y="493713"/>
                    <a:ext cx="5876925" cy="5870575"/>
                  </a:xfrm>
                  <a:prstGeom prst="rect">
                    <a:avLst/>
                  </a:prstGeom>
                  <a:noFill/>
                  <a:ln w="9525">
                    <a:noFill/>
                    <a:miter lim="800000"/>
                    <a:headEnd/>
                    <a:tailEnd/>
                  </a:ln>
                </p:spPr>
              </p:pic>
              <p:cxnSp>
                <p:nvCxnSpPr>
                  <p:cNvPr id="5" name="直接连接符 16"/>
                  <p:cNvCxnSpPr>
                    <a:cxnSpLocks noChangeShapeType="1"/>
                  </p:cNvCxnSpPr>
                  <p:nvPr>
                    <p:custDataLst>
                      <p:tags r:id="rId51"/>
                    </p:custDataLst>
                  </p:nvPr>
                </p:nvCxnSpPr>
                <p:spPr bwMode="auto">
                  <a:xfrm flipV="1">
                    <a:off x="4833938" y="579438"/>
                    <a:ext cx="1285875" cy="323850"/>
                  </a:xfrm>
                  <a:prstGeom prst="line">
                    <a:avLst/>
                  </a:prstGeom>
                  <a:noFill/>
                  <a:ln w="6350" cap="rnd">
                    <a:solidFill>
                      <a:schemeClr val="bg1"/>
                    </a:solidFill>
                    <a:round/>
                    <a:headEnd type="oval" w="med" len="med"/>
                    <a:tailEnd type="oval" w="med" len="med"/>
                  </a:ln>
                </p:spPr>
              </p:cxnSp>
              <p:cxnSp>
                <p:nvCxnSpPr>
                  <p:cNvPr id="6" name="直接连接符 17"/>
                  <p:cNvCxnSpPr>
                    <a:cxnSpLocks noChangeShapeType="1"/>
                  </p:cNvCxnSpPr>
                  <p:nvPr>
                    <p:custDataLst>
                      <p:tags r:id="rId52"/>
                    </p:custDataLst>
                  </p:nvPr>
                </p:nvCxnSpPr>
                <p:spPr bwMode="auto">
                  <a:xfrm>
                    <a:off x="6119813" y="579438"/>
                    <a:ext cx="1389062" cy="323850"/>
                  </a:xfrm>
                  <a:prstGeom prst="line">
                    <a:avLst/>
                  </a:prstGeom>
                  <a:noFill/>
                  <a:ln w="6350" cap="rnd">
                    <a:solidFill>
                      <a:schemeClr val="bg1"/>
                    </a:solidFill>
                    <a:round/>
                    <a:headEnd type="oval" w="med" len="med"/>
                    <a:tailEnd type="oval" w="med" len="med"/>
                  </a:ln>
                </p:spPr>
              </p:cxnSp>
              <p:cxnSp>
                <p:nvCxnSpPr>
                  <p:cNvPr id="11" name="直接连接符 18"/>
                  <p:cNvCxnSpPr>
                    <a:cxnSpLocks noChangeShapeType="1"/>
                  </p:cNvCxnSpPr>
                  <p:nvPr>
                    <p:custDataLst>
                      <p:tags r:id="rId53"/>
                    </p:custDataLst>
                  </p:nvPr>
                </p:nvCxnSpPr>
                <p:spPr bwMode="auto">
                  <a:xfrm>
                    <a:off x="7508875" y="903288"/>
                    <a:ext cx="990600" cy="909637"/>
                  </a:xfrm>
                  <a:prstGeom prst="line">
                    <a:avLst/>
                  </a:prstGeom>
                  <a:noFill/>
                  <a:ln w="6350" cap="rnd">
                    <a:solidFill>
                      <a:schemeClr val="bg1"/>
                    </a:solidFill>
                    <a:round/>
                    <a:headEnd type="oval" w="med" len="med"/>
                    <a:tailEnd type="oval" w="med" len="med"/>
                  </a:ln>
                </p:spPr>
              </p:cxnSp>
              <p:cxnSp>
                <p:nvCxnSpPr>
                  <p:cNvPr id="13" name="直接连接符 19"/>
                  <p:cNvCxnSpPr>
                    <a:cxnSpLocks noChangeShapeType="1"/>
                  </p:cNvCxnSpPr>
                  <p:nvPr>
                    <p:custDataLst>
                      <p:tags r:id="rId54"/>
                    </p:custDataLst>
                  </p:nvPr>
                </p:nvCxnSpPr>
                <p:spPr bwMode="auto">
                  <a:xfrm>
                    <a:off x="8499475" y="1812925"/>
                    <a:ext cx="500063" cy="1303338"/>
                  </a:xfrm>
                  <a:prstGeom prst="line">
                    <a:avLst/>
                  </a:prstGeom>
                  <a:noFill/>
                  <a:ln w="6350" cap="rnd">
                    <a:solidFill>
                      <a:schemeClr val="bg1"/>
                    </a:solidFill>
                    <a:round/>
                    <a:headEnd type="oval" w="med" len="med"/>
                    <a:tailEnd type="oval" w="med" len="med"/>
                  </a:ln>
                </p:spPr>
              </p:cxnSp>
              <p:cxnSp>
                <p:nvCxnSpPr>
                  <p:cNvPr id="14" name="直接连接符 20"/>
                  <p:cNvCxnSpPr>
                    <a:cxnSpLocks noChangeShapeType="1"/>
                  </p:cNvCxnSpPr>
                  <p:nvPr>
                    <p:custDataLst>
                      <p:tags r:id="rId55"/>
                    </p:custDataLst>
                  </p:nvPr>
                </p:nvCxnSpPr>
                <p:spPr bwMode="auto">
                  <a:xfrm flipV="1">
                    <a:off x="3789363" y="903288"/>
                    <a:ext cx="1052512" cy="909637"/>
                  </a:xfrm>
                  <a:prstGeom prst="line">
                    <a:avLst/>
                  </a:prstGeom>
                  <a:noFill/>
                  <a:ln w="6350" cap="rnd">
                    <a:solidFill>
                      <a:schemeClr val="bg1"/>
                    </a:solidFill>
                    <a:round/>
                    <a:headEnd type="oval" w="med" len="med"/>
                    <a:tailEnd type="oval" w="med" len="med"/>
                  </a:ln>
                </p:spPr>
              </p:cxnSp>
              <p:cxnSp>
                <p:nvCxnSpPr>
                  <p:cNvPr id="16" name="直接连接符 21"/>
                  <p:cNvCxnSpPr>
                    <a:cxnSpLocks noChangeShapeType="1"/>
                  </p:cNvCxnSpPr>
                  <p:nvPr>
                    <p:custDataLst>
                      <p:tags r:id="rId56"/>
                    </p:custDataLst>
                  </p:nvPr>
                </p:nvCxnSpPr>
                <p:spPr bwMode="auto">
                  <a:xfrm flipV="1">
                    <a:off x="3317875" y="1812925"/>
                    <a:ext cx="471488" cy="1270000"/>
                  </a:xfrm>
                  <a:prstGeom prst="line">
                    <a:avLst/>
                  </a:prstGeom>
                  <a:noFill/>
                  <a:ln w="6350" cap="rnd">
                    <a:solidFill>
                      <a:schemeClr val="bg1"/>
                    </a:solidFill>
                    <a:round/>
                    <a:headEnd type="oval" w="med" len="med"/>
                    <a:tailEnd type="oval" w="med" len="med"/>
                  </a:ln>
                </p:spPr>
              </p:cxnSp>
              <p:cxnSp>
                <p:nvCxnSpPr>
                  <p:cNvPr id="17" name="直接连接符 22"/>
                  <p:cNvCxnSpPr>
                    <a:cxnSpLocks noChangeShapeType="1"/>
                  </p:cNvCxnSpPr>
                  <p:nvPr>
                    <p:custDataLst>
                      <p:tags r:id="rId57"/>
                    </p:custDataLst>
                  </p:nvPr>
                </p:nvCxnSpPr>
                <p:spPr bwMode="auto">
                  <a:xfrm flipH="1" flipV="1">
                    <a:off x="3317875" y="3082925"/>
                    <a:ext cx="165100" cy="1370013"/>
                  </a:xfrm>
                  <a:prstGeom prst="line">
                    <a:avLst/>
                  </a:prstGeom>
                  <a:noFill/>
                  <a:ln w="6350" cap="rnd">
                    <a:solidFill>
                      <a:schemeClr val="bg1"/>
                    </a:solidFill>
                    <a:round/>
                    <a:headEnd type="oval" w="med" len="med"/>
                    <a:tailEnd type="oval" w="med" len="med"/>
                  </a:ln>
                </p:spPr>
              </p:cxnSp>
              <p:cxnSp>
                <p:nvCxnSpPr>
                  <p:cNvPr id="18" name="直接连接符 23"/>
                  <p:cNvCxnSpPr>
                    <a:cxnSpLocks noChangeShapeType="1"/>
                  </p:cNvCxnSpPr>
                  <p:nvPr>
                    <p:custDataLst>
                      <p:tags r:id="rId58"/>
                    </p:custDataLst>
                  </p:nvPr>
                </p:nvCxnSpPr>
                <p:spPr bwMode="auto">
                  <a:xfrm flipH="1" flipV="1">
                    <a:off x="3482975" y="4468813"/>
                    <a:ext cx="777875" cy="1114425"/>
                  </a:xfrm>
                  <a:prstGeom prst="line">
                    <a:avLst/>
                  </a:prstGeom>
                  <a:noFill/>
                  <a:ln w="6350" cap="rnd">
                    <a:solidFill>
                      <a:schemeClr val="bg1"/>
                    </a:solidFill>
                    <a:round/>
                    <a:headEnd type="oval" w="med" len="med"/>
                    <a:tailEnd type="oval" w="med" len="med"/>
                  </a:ln>
                </p:spPr>
              </p:cxnSp>
              <p:cxnSp>
                <p:nvCxnSpPr>
                  <p:cNvPr id="19" name="直接连接符 24"/>
                  <p:cNvCxnSpPr>
                    <a:cxnSpLocks noChangeShapeType="1"/>
                  </p:cNvCxnSpPr>
                  <p:nvPr>
                    <p:custDataLst>
                      <p:tags r:id="rId59"/>
                    </p:custDataLst>
                  </p:nvPr>
                </p:nvCxnSpPr>
                <p:spPr bwMode="auto">
                  <a:xfrm flipV="1">
                    <a:off x="8812213" y="3108325"/>
                    <a:ext cx="179387" cy="1322388"/>
                  </a:xfrm>
                  <a:prstGeom prst="line">
                    <a:avLst/>
                  </a:prstGeom>
                  <a:noFill/>
                  <a:ln w="6350" cap="rnd">
                    <a:solidFill>
                      <a:schemeClr val="bg1"/>
                    </a:solidFill>
                    <a:round/>
                    <a:headEnd type="oval" w="med" len="med"/>
                    <a:tailEnd type="oval" w="med" len="med"/>
                  </a:ln>
                </p:spPr>
              </p:cxnSp>
              <p:cxnSp>
                <p:nvCxnSpPr>
                  <p:cNvPr id="20" name="直接连接符 25"/>
                  <p:cNvCxnSpPr>
                    <a:cxnSpLocks noChangeShapeType="1"/>
                  </p:cNvCxnSpPr>
                  <p:nvPr>
                    <p:custDataLst>
                      <p:tags r:id="rId60"/>
                    </p:custDataLst>
                  </p:nvPr>
                </p:nvCxnSpPr>
                <p:spPr bwMode="auto">
                  <a:xfrm flipV="1">
                    <a:off x="8032750" y="4430713"/>
                    <a:ext cx="779463" cy="1143000"/>
                  </a:xfrm>
                  <a:prstGeom prst="line">
                    <a:avLst/>
                  </a:prstGeom>
                  <a:noFill/>
                  <a:ln w="6350" cap="rnd">
                    <a:solidFill>
                      <a:schemeClr val="bg1"/>
                    </a:solidFill>
                    <a:round/>
                    <a:headEnd type="oval" w="med" len="med"/>
                    <a:tailEnd type="oval" w="med" len="med"/>
                  </a:ln>
                </p:spPr>
              </p:cxnSp>
              <p:cxnSp>
                <p:nvCxnSpPr>
                  <p:cNvPr id="21" name="直接连接符 26"/>
                  <p:cNvCxnSpPr>
                    <a:cxnSpLocks noChangeShapeType="1"/>
                  </p:cNvCxnSpPr>
                  <p:nvPr>
                    <p:custDataLst>
                      <p:tags r:id="rId61"/>
                    </p:custDataLst>
                  </p:nvPr>
                </p:nvCxnSpPr>
                <p:spPr bwMode="auto">
                  <a:xfrm flipH="1" flipV="1">
                    <a:off x="4260850" y="5583238"/>
                    <a:ext cx="1216025" cy="622300"/>
                  </a:xfrm>
                  <a:prstGeom prst="line">
                    <a:avLst/>
                  </a:prstGeom>
                  <a:noFill/>
                  <a:ln w="6350" cap="rnd">
                    <a:solidFill>
                      <a:schemeClr val="bg1"/>
                    </a:solidFill>
                    <a:round/>
                    <a:headEnd type="oval" w="med" len="med"/>
                    <a:tailEnd type="oval" w="med" len="med"/>
                  </a:ln>
                </p:spPr>
              </p:cxnSp>
              <p:cxnSp>
                <p:nvCxnSpPr>
                  <p:cNvPr id="22" name="直接连接符 27"/>
                  <p:cNvCxnSpPr>
                    <a:cxnSpLocks noChangeShapeType="1"/>
                  </p:cNvCxnSpPr>
                  <p:nvPr>
                    <p:custDataLst>
                      <p:tags r:id="rId62"/>
                    </p:custDataLst>
                  </p:nvPr>
                </p:nvCxnSpPr>
                <p:spPr bwMode="auto">
                  <a:xfrm flipH="1">
                    <a:off x="6813550" y="5573713"/>
                    <a:ext cx="1219200" cy="660400"/>
                  </a:xfrm>
                  <a:prstGeom prst="line">
                    <a:avLst/>
                  </a:prstGeom>
                  <a:noFill/>
                  <a:ln w="6350" cap="rnd">
                    <a:solidFill>
                      <a:schemeClr val="bg1"/>
                    </a:solidFill>
                    <a:round/>
                    <a:headEnd type="oval" w="med" len="med"/>
                    <a:tailEnd type="oval" w="med" len="med"/>
                  </a:ln>
                </p:spPr>
              </p:cxnSp>
              <p:cxnSp>
                <p:nvCxnSpPr>
                  <p:cNvPr id="23" name="直接连接符 28"/>
                  <p:cNvCxnSpPr>
                    <a:cxnSpLocks noChangeShapeType="1"/>
                  </p:cNvCxnSpPr>
                  <p:nvPr>
                    <p:custDataLst>
                      <p:tags r:id="rId63"/>
                    </p:custDataLst>
                  </p:nvPr>
                </p:nvCxnSpPr>
                <p:spPr bwMode="auto">
                  <a:xfrm flipH="1" flipV="1">
                    <a:off x="5472113" y="6205538"/>
                    <a:ext cx="1341437" cy="28575"/>
                  </a:xfrm>
                  <a:prstGeom prst="line">
                    <a:avLst/>
                  </a:prstGeom>
                  <a:noFill/>
                  <a:ln w="6350" cap="rnd">
                    <a:solidFill>
                      <a:schemeClr val="bg1"/>
                    </a:solidFill>
                    <a:round/>
                    <a:headEnd type="oval" w="med" len="med"/>
                    <a:tailEnd type="oval" w="med" len="med"/>
                  </a:ln>
                </p:spPr>
              </p:cxnSp>
              <p:cxnSp>
                <p:nvCxnSpPr>
                  <p:cNvPr id="24" name="直接连接符 29"/>
                  <p:cNvCxnSpPr>
                    <a:cxnSpLocks noChangeShapeType="1"/>
                  </p:cNvCxnSpPr>
                  <p:nvPr>
                    <p:custDataLst>
                      <p:tags r:id="rId64"/>
                    </p:custDataLst>
                  </p:nvPr>
                </p:nvCxnSpPr>
                <p:spPr bwMode="auto">
                  <a:xfrm>
                    <a:off x="4833938" y="903288"/>
                    <a:ext cx="368300" cy="660400"/>
                  </a:xfrm>
                  <a:prstGeom prst="line">
                    <a:avLst/>
                  </a:prstGeom>
                  <a:noFill/>
                  <a:ln w="6350" cap="rnd">
                    <a:solidFill>
                      <a:schemeClr val="bg1"/>
                    </a:solidFill>
                    <a:round/>
                    <a:headEnd type="oval" w="med" len="med"/>
                    <a:tailEnd type="oval" w="med" len="med"/>
                  </a:ln>
                </p:spPr>
              </p:cxnSp>
              <p:cxnSp>
                <p:nvCxnSpPr>
                  <p:cNvPr id="25" name="直接连接符 30"/>
                  <p:cNvCxnSpPr>
                    <a:cxnSpLocks noChangeShapeType="1"/>
                  </p:cNvCxnSpPr>
                  <p:nvPr>
                    <p:custDataLst>
                      <p:tags r:id="rId65"/>
                    </p:custDataLst>
                  </p:nvPr>
                </p:nvCxnSpPr>
                <p:spPr bwMode="auto">
                  <a:xfrm>
                    <a:off x="4833938" y="903288"/>
                    <a:ext cx="1546225" cy="0"/>
                  </a:xfrm>
                  <a:prstGeom prst="line">
                    <a:avLst/>
                  </a:prstGeom>
                  <a:noFill/>
                  <a:ln w="6350" cap="rnd">
                    <a:solidFill>
                      <a:schemeClr val="bg1"/>
                    </a:solidFill>
                    <a:round/>
                    <a:headEnd type="oval" w="med" len="med"/>
                    <a:tailEnd type="oval" w="med" len="med"/>
                  </a:ln>
                </p:spPr>
              </p:cxnSp>
              <p:cxnSp>
                <p:nvCxnSpPr>
                  <p:cNvPr id="26" name="直接连接符 31"/>
                  <p:cNvCxnSpPr>
                    <a:cxnSpLocks noChangeShapeType="1"/>
                  </p:cNvCxnSpPr>
                  <p:nvPr>
                    <p:custDataLst>
                      <p:tags r:id="rId66"/>
                    </p:custDataLst>
                  </p:nvPr>
                </p:nvCxnSpPr>
                <p:spPr bwMode="auto">
                  <a:xfrm>
                    <a:off x="6119813" y="579438"/>
                    <a:ext cx="260350" cy="323850"/>
                  </a:xfrm>
                  <a:prstGeom prst="line">
                    <a:avLst/>
                  </a:prstGeom>
                  <a:noFill/>
                  <a:ln w="6350" cap="rnd">
                    <a:solidFill>
                      <a:schemeClr val="bg1"/>
                    </a:solidFill>
                    <a:round/>
                    <a:headEnd type="oval" w="med" len="med"/>
                    <a:tailEnd type="oval" w="med" len="med"/>
                  </a:ln>
                </p:spPr>
              </p:cxnSp>
              <p:cxnSp>
                <p:nvCxnSpPr>
                  <p:cNvPr id="28" name="直接连接符 32"/>
                  <p:cNvCxnSpPr>
                    <a:cxnSpLocks noChangeShapeType="1"/>
                  </p:cNvCxnSpPr>
                  <p:nvPr>
                    <p:custDataLst>
                      <p:tags r:id="rId67"/>
                    </p:custDataLst>
                  </p:nvPr>
                </p:nvCxnSpPr>
                <p:spPr bwMode="auto">
                  <a:xfrm>
                    <a:off x="6380163" y="903288"/>
                    <a:ext cx="1128712" cy="0"/>
                  </a:xfrm>
                  <a:prstGeom prst="line">
                    <a:avLst/>
                  </a:prstGeom>
                  <a:noFill/>
                  <a:ln w="6350" cap="rnd">
                    <a:solidFill>
                      <a:schemeClr val="bg1"/>
                    </a:solidFill>
                    <a:round/>
                    <a:headEnd type="oval" w="med" len="med"/>
                    <a:tailEnd type="oval" w="med" len="med"/>
                  </a:ln>
                </p:spPr>
              </p:cxnSp>
              <p:cxnSp>
                <p:nvCxnSpPr>
                  <p:cNvPr id="29" name="直接连接符 33"/>
                  <p:cNvCxnSpPr>
                    <a:cxnSpLocks noChangeShapeType="1"/>
                  </p:cNvCxnSpPr>
                  <p:nvPr>
                    <p:custDataLst>
                      <p:tags r:id="rId68"/>
                    </p:custDataLst>
                  </p:nvPr>
                </p:nvCxnSpPr>
                <p:spPr bwMode="auto">
                  <a:xfrm>
                    <a:off x="7508875" y="903288"/>
                    <a:ext cx="603250" cy="930275"/>
                  </a:xfrm>
                  <a:prstGeom prst="line">
                    <a:avLst/>
                  </a:prstGeom>
                  <a:noFill/>
                  <a:ln w="6350" cap="rnd">
                    <a:solidFill>
                      <a:schemeClr val="bg1"/>
                    </a:solidFill>
                    <a:round/>
                    <a:headEnd type="oval" w="med" len="med"/>
                    <a:tailEnd type="oval" w="med" len="med"/>
                  </a:ln>
                </p:spPr>
              </p:cxnSp>
              <p:cxnSp>
                <p:nvCxnSpPr>
                  <p:cNvPr id="30" name="直接连接符 34"/>
                  <p:cNvCxnSpPr>
                    <a:cxnSpLocks noChangeShapeType="1"/>
                  </p:cNvCxnSpPr>
                  <p:nvPr>
                    <p:custDataLst>
                      <p:tags r:id="rId69"/>
                    </p:custDataLst>
                  </p:nvPr>
                </p:nvCxnSpPr>
                <p:spPr bwMode="auto">
                  <a:xfrm flipV="1">
                    <a:off x="8112125" y="1812925"/>
                    <a:ext cx="387350" cy="23813"/>
                  </a:xfrm>
                  <a:prstGeom prst="line">
                    <a:avLst/>
                  </a:prstGeom>
                  <a:noFill/>
                  <a:ln w="6350" cap="rnd">
                    <a:solidFill>
                      <a:schemeClr val="bg1"/>
                    </a:solidFill>
                    <a:round/>
                    <a:tailEnd type="oval" w="med" len="med"/>
                  </a:ln>
                </p:spPr>
              </p:cxnSp>
              <p:cxnSp>
                <p:nvCxnSpPr>
                  <p:cNvPr id="31" name="直接连接符 35"/>
                  <p:cNvCxnSpPr>
                    <a:cxnSpLocks noChangeShapeType="1"/>
                  </p:cNvCxnSpPr>
                  <p:nvPr>
                    <p:custDataLst>
                      <p:tags r:id="rId70"/>
                    </p:custDataLst>
                  </p:nvPr>
                </p:nvCxnSpPr>
                <p:spPr bwMode="auto">
                  <a:xfrm flipV="1">
                    <a:off x="3817938" y="903288"/>
                    <a:ext cx="1016000" cy="1522412"/>
                  </a:xfrm>
                  <a:prstGeom prst="line">
                    <a:avLst/>
                  </a:prstGeom>
                  <a:noFill/>
                  <a:ln w="6350" cap="rnd">
                    <a:solidFill>
                      <a:schemeClr val="bg1"/>
                    </a:solidFill>
                    <a:round/>
                    <a:tailEnd type="oval" w="med" len="med"/>
                  </a:ln>
                </p:spPr>
              </p:cxnSp>
              <p:cxnSp>
                <p:nvCxnSpPr>
                  <p:cNvPr id="33" name="直接连接符 36"/>
                  <p:cNvCxnSpPr>
                    <a:cxnSpLocks noChangeShapeType="1"/>
                  </p:cNvCxnSpPr>
                  <p:nvPr>
                    <p:custDataLst>
                      <p:tags r:id="rId71"/>
                    </p:custDataLst>
                  </p:nvPr>
                </p:nvCxnSpPr>
                <p:spPr bwMode="auto">
                  <a:xfrm flipH="1">
                    <a:off x="3317875" y="2387600"/>
                    <a:ext cx="525463" cy="706438"/>
                  </a:xfrm>
                  <a:prstGeom prst="line">
                    <a:avLst/>
                  </a:prstGeom>
                  <a:noFill/>
                  <a:ln w="6350" cap="rnd">
                    <a:solidFill>
                      <a:schemeClr val="bg1"/>
                    </a:solidFill>
                    <a:round/>
                    <a:tailEnd type="oval" w="med" len="med"/>
                  </a:ln>
                </p:spPr>
              </p:cxnSp>
              <p:cxnSp>
                <p:nvCxnSpPr>
                  <p:cNvPr id="35" name="直接连接符 37"/>
                  <p:cNvCxnSpPr>
                    <a:cxnSpLocks noChangeShapeType="1"/>
                  </p:cNvCxnSpPr>
                  <p:nvPr>
                    <p:custDataLst>
                      <p:tags r:id="rId72"/>
                    </p:custDataLst>
                  </p:nvPr>
                </p:nvCxnSpPr>
                <p:spPr bwMode="auto">
                  <a:xfrm flipH="1" flipV="1">
                    <a:off x="8108950" y="1825625"/>
                    <a:ext cx="890588" cy="1290638"/>
                  </a:xfrm>
                  <a:prstGeom prst="line">
                    <a:avLst/>
                  </a:prstGeom>
                  <a:noFill/>
                  <a:ln w="6350" cap="rnd">
                    <a:solidFill>
                      <a:schemeClr val="bg1"/>
                    </a:solidFill>
                    <a:round/>
                    <a:headEnd type="oval" w="med" len="med"/>
                    <a:tailEnd type="oval" w="med" len="med"/>
                  </a:ln>
                </p:spPr>
              </p:cxnSp>
              <p:cxnSp>
                <p:nvCxnSpPr>
                  <p:cNvPr id="36" name="直接连接符 38"/>
                  <p:cNvCxnSpPr>
                    <a:cxnSpLocks noChangeShapeType="1"/>
                  </p:cNvCxnSpPr>
                  <p:nvPr>
                    <p:custDataLst>
                      <p:tags r:id="rId73"/>
                    </p:custDataLst>
                  </p:nvPr>
                </p:nvCxnSpPr>
                <p:spPr bwMode="auto">
                  <a:xfrm flipH="1" flipV="1">
                    <a:off x="3789363" y="1812925"/>
                    <a:ext cx="111125" cy="2508250"/>
                  </a:xfrm>
                  <a:prstGeom prst="line">
                    <a:avLst/>
                  </a:prstGeom>
                  <a:noFill/>
                  <a:ln w="6350" cap="rnd">
                    <a:solidFill>
                      <a:schemeClr val="bg1"/>
                    </a:solidFill>
                    <a:round/>
                    <a:headEnd type="oval" w="med" len="med"/>
                    <a:tailEnd type="oval" w="med" len="med"/>
                  </a:ln>
                </p:spPr>
              </p:cxnSp>
              <p:cxnSp>
                <p:nvCxnSpPr>
                  <p:cNvPr id="37" name="直接连接符 39"/>
                  <p:cNvCxnSpPr>
                    <a:cxnSpLocks noChangeShapeType="1"/>
                  </p:cNvCxnSpPr>
                  <p:nvPr>
                    <p:custDataLst>
                      <p:tags r:id="rId74"/>
                    </p:custDataLst>
                  </p:nvPr>
                </p:nvCxnSpPr>
                <p:spPr bwMode="auto">
                  <a:xfrm flipH="1" flipV="1">
                    <a:off x="3317875" y="3082925"/>
                    <a:ext cx="582613" cy="1238250"/>
                  </a:xfrm>
                  <a:prstGeom prst="line">
                    <a:avLst/>
                  </a:prstGeom>
                  <a:noFill/>
                  <a:ln w="6350" cap="rnd">
                    <a:solidFill>
                      <a:schemeClr val="bg1"/>
                    </a:solidFill>
                    <a:round/>
                    <a:headEnd type="oval" w="med" len="med"/>
                    <a:tailEnd type="oval" w="med" len="med"/>
                  </a:ln>
                </p:spPr>
              </p:cxnSp>
              <p:cxnSp>
                <p:nvCxnSpPr>
                  <p:cNvPr id="38" name="直接连接符 40"/>
                  <p:cNvCxnSpPr>
                    <a:cxnSpLocks noChangeShapeType="1"/>
                  </p:cNvCxnSpPr>
                  <p:nvPr>
                    <p:custDataLst>
                      <p:tags r:id="rId75"/>
                    </p:custDataLst>
                  </p:nvPr>
                </p:nvCxnSpPr>
                <p:spPr bwMode="auto">
                  <a:xfrm flipH="1">
                    <a:off x="3490913" y="4321175"/>
                    <a:ext cx="409575" cy="141288"/>
                  </a:xfrm>
                  <a:prstGeom prst="line">
                    <a:avLst/>
                  </a:prstGeom>
                  <a:noFill/>
                  <a:ln w="6350" cap="rnd">
                    <a:solidFill>
                      <a:schemeClr val="bg1"/>
                    </a:solidFill>
                    <a:round/>
                    <a:tailEnd type="oval" w="med" len="med"/>
                  </a:ln>
                </p:spPr>
              </p:cxnSp>
              <p:cxnSp>
                <p:nvCxnSpPr>
                  <p:cNvPr id="39" name="直接连接符 41"/>
                  <p:cNvCxnSpPr>
                    <a:cxnSpLocks noChangeShapeType="1"/>
                  </p:cNvCxnSpPr>
                  <p:nvPr>
                    <p:custDataLst>
                      <p:tags r:id="rId76"/>
                    </p:custDataLst>
                  </p:nvPr>
                </p:nvCxnSpPr>
                <p:spPr bwMode="auto">
                  <a:xfrm flipH="1">
                    <a:off x="4260850" y="5021263"/>
                    <a:ext cx="941388" cy="552450"/>
                  </a:xfrm>
                  <a:prstGeom prst="line">
                    <a:avLst/>
                  </a:prstGeom>
                  <a:noFill/>
                  <a:ln w="6350" cap="rnd">
                    <a:solidFill>
                      <a:schemeClr val="bg1"/>
                    </a:solidFill>
                    <a:round/>
                    <a:headEnd type="oval" w="med" len="med"/>
                    <a:tailEnd type="oval" w="med" len="med"/>
                  </a:ln>
                </p:spPr>
              </p:cxnSp>
              <p:cxnSp>
                <p:nvCxnSpPr>
                  <p:cNvPr id="42" name="直接连接符 42"/>
                  <p:cNvCxnSpPr>
                    <a:cxnSpLocks noChangeShapeType="1"/>
                  </p:cNvCxnSpPr>
                  <p:nvPr>
                    <p:custDataLst>
                      <p:tags r:id="rId77"/>
                    </p:custDataLst>
                  </p:nvPr>
                </p:nvCxnSpPr>
                <p:spPr bwMode="auto">
                  <a:xfrm>
                    <a:off x="3900488" y="4310063"/>
                    <a:ext cx="360362" cy="1273175"/>
                  </a:xfrm>
                  <a:prstGeom prst="line">
                    <a:avLst/>
                  </a:prstGeom>
                  <a:noFill/>
                  <a:ln w="6350" cap="rnd">
                    <a:solidFill>
                      <a:schemeClr val="bg1"/>
                    </a:solidFill>
                    <a:round/>
                    <a:tailEnd type="oval" w="med" len="med"/>
                  </a:ln>
                </p:spPr>
              </p:cxnSp>
              <p:cxnSp>
                <p:nvCxnSpPr>
                  <p:cNvPr id="43" name="直接连接符 43"/>
                  <p:cNvCxnSpPr>
                    <a:cxnSpLocks noChangeShapeType="1"/>
                  </p:cNvCxnSpPr>
                  <p:nvPr>
                    <p:custDataLst>
                      <p:tags r:id="rId78"/>
                    </p:custDataLst>
                  </p:nvPr>
                </p:nvCxnSpPr>
                <p:spPr bwMode="auto">
                  <a:xfrm flipV="1">
                    <a:off x="7897813" y="4440238"/>
                    <a:ext cx="922337" cy="304800"/>
                  </a:xfrm>
                  <a:prstGeom prst="line">
                    <a:avLst/>
                  </a:prstGeom>
                  <a:noFill/>
                  <a:ln w="6350" cap="rnd">
                    <a:solidFill>
                      <a:schemeClr val="bg1"/>
                    </a:solidFill>
                    <a:round/>
                    <a:headEnd type="oval" w="med" len="med"/>
                    <a:tailEnd type="oval" w="med" len="med"/>
                  </a:ln>
                </p:spPr>
              </p:cxnSp>
              <p:cxnSp>
                <p:nvCxnSpPr>
                  <p:cNvPr id="45" name="直接箭头连接符 44"/>
                  <p:cNvCxnSpPr>
                    <a:cxnSpLocks noChangeShapeType="1"/>
                  </p:cNvCxnSpPr>
                  <p:nvPr>
                    <p:custDataLst>
                      <p:tags r:id="rId79"/>
                    </p:custDataLst>
                  </p:nvPr>
                </p:nvCxnSpPr>
                <p:spPr bwMode="auto">
                  <a:xfrm>
                    <a:off x="7900988" y="4749800"/>
                    <a:ext cx="134937" cy="833438"/>
                  </a:xfrm>
                  <a:prstGeom prst="straightConnector1">
                    <a:avLst/>
                  </a:prstGeom>
                  <a:noFill/>
                  <a:ln w="6350" cap="rnd">
                    <a:solidFill>
                      <a:schemeClr val="bg1"/>
                    </a:solidFill>
                    <a:round/>
                    <a:tailEnd type="oval" w="med" len="med"/>
                  </a:ln>
                </p:spPr>
              </p:cxnSp>
              <p:cxnSp>
                <p:nvCxnSpPr>
                  <p:cNvPr id="47" name="直接连接符 45"/>
                  <p:cNvCxnSpPr>
                    <a:cxnSpLocks noChangeShapeType="1"/>
                  </p:cNvCxnSpPr>
                  <p:nvPr>
                    <p:custDataLst>
                      <p:tags r:id="rId80"/>
                    </p:custDataLst>
                  </p:nvPr>
                </p:nvCxnSpPr>
                <p:spPr bwMode="auto">
                  <a:xfrm flipV="1">
                    <a:off x="6542088" y="5573713"/>
                    <a:ext cx="1490662" cy="123825"/>
                  </a:xfrm>
                  <a:prstGeom prst="line">
                    <a:avLst/>
                  </a:prstGeom>
                  <a:noFill/>
                  <a:ln w="6350" cap="rnd">
                    <a:solidFill>
                      <a:schemeClr val="bg1"/>
                    </a:solidFill>
                    <a:round/>
                    <a:tailEnd type="oval" w="med" len="med"/>
                  </a:ln>
                </p:spPr>
              </p:cxnSp>
              <p:cxnSp>
                <p:nvCxnSpPr>
                  <p:cNvPr id="48" name="直接连接符 46"/>
                  <p:cNvCxnSpPr>
                    <a:cxnSpLocks noChangeShapeType="1"/>
                  </p:cNvCxnSpPr>
                  <p:nvPr>
                    <p:custDataLst>
                      <p:tags r:id="rId81"/>
                    </p:custDataLst>
                  </p:nvPr>
                </p:nvCxnSpPr>
                <p:spPr bwMode="auto">
                  <a:xfrm flipH="1" flipV="1">
                    <a:off x="4257675" y="5575300"/>
                    <a:ext cx="2274888" cy="122238"/>
                  </a:xfrm>
                  <a:prstGeom prst="line">
                    <a:avLst/>
                  </a:prstGeom>
                  <a:noFill/>
                  <a:ln w="6350" cap="rnd">
                    <a:solidFill>
                      <a:schemeClr val="bg1"/>
                    </a:solidFill>
                    <a:round/>
                    <a:tailEnd type="oval" w="med" len="med"/>
                  </a:ln>
                </p:spPr>
              </p:cxnSp>
              <p:cxnSp>
                <p:nvCxnSpPr>
                  <p:cNvPr id="49" name="直接连接符 47"/>
                  <p:cNvCxnSpPr>
                    <a:cxnSpLocks noChangeShapeType="1"/>
                  </p:cNvCxnSpPr>
                  <p:nvPr>
                    <p:custDataLst>
                      <p:tags r:id="rId82"/>
                    </p:custDataLst>
                  </p:nvPr>
                </p:nvCxnSpPr>
                <p:spPr bwMode="auto">
                  <a:xfrm>
                    <a:off x="6523038" y="5697538"/>
                    <a:ext cx="290512" cy="536575"/>
                  </a:xfrm>
                  <a:prstGeom prst="line">
                    <a:avLst/>
                  </a:prstGeom>
                  <a:noFill/>
                  <a:ln w="6350" cap="rnd">
                    <a:solidFill>
                      <a:schemeClr val="bg1"/>
                    </a:solidFill>
                    <a:round/>
                    <a:headEnd type="oval" w="med" len="med"/>
                    <a:tailEnd type="oval" w="med" len="med"/>
                  </a:ln>
                </p:spPr>
              </p:cxnSp>
              <p:cxnSp>
                <p:nvCxnSpPr>
                  <p:cNvPr id="50" name="直接连接符 48"/>
                  <p:cNvCxnSpPr>
                    <a:cxnSpLocks noChangeShapeType="1"/>
                  </p:cNvCxnSpPr>
                  <p:nvPr>
                    <p:custDataLst>
                      <p:tags r:id="rId83"/>
                    </p:custDataLst>
                  </p:nvPr>
                </p:nvCxnSpPr>
                <p:spPr bwMode="auto">
                  <a:xfrm flipH="1">
                    <a:off x="5472113" y="5697538"/>
                    <a:ext cx="1050925" cy="508000"/>
                  </a:xfrm>
                  <a:prstGeom prst="line">
                    <a:avLst/>
                  </a:prstGeom>
                  <a:noFill/>
                  <a:ln w="6350" cap="rnd">
                    <a:solidFill>
                      <a:schemeClr val="bg1"/>
                    </a:solidFill>
                    <a:round/>
                    <a:headEnd type="oval" w="med" len="med"/>
                    <a:tailEnd type="oval" w="med" len="med"/>
                  </a:ln>
                </p:spPr>
              </p:cxnSp>
              <p:cxnSp>
                <p:nvCxnSpPr>
                  <p:cNvPr id="51" name="直接连接符 49"/>
                  <p:cNvCxnSpPr>
                    <a:cxnSpLocks noChangeShapeType="1"/>
                  </p:cNvCxnSpPr>
                  <p:nvPr>
                    <p:custDataLst>
                      <p:tags r:id="rId84"/>
                    </p:custDataLst>
                  </p:nvPr>
                </p:nvCxnSpPr>
                <p:spPr bwMode="auto">
                  <a:xfrm flipH="1">
                    <a:off x="8305800" y="3111500"/>
                    <a:ext cx="693738" cy="192088"/>
                  </a:xfrm>
                  <a:prstGeom prst="line">
                    <a:avLst/>
                  </a:prstGeom>
                  <a:noFill/>
                  <a:ln w="6350" cap="rnd">
                    <a:solidFill>
                      <a:schemeClr val="bg1"/>
                    </a:solidFill>
                    <a:round/>
                    <a:headEnd type="oval" w="med" len="med"/>
                    <a:tailEnd type="oval" w="med" len="med"/>
                  </a:ln>
                </p:spPr>
              </p:cxnSp>
              <p:cxnSp>
                <p:nvCxnSpPr>
                  <p:cNvPr id="52" name="直接连接符 50"/>
                  <p:cNvCxnSpPr>
                    <a:cxnSpLocks noChangeShapeType="1"/>
                  </p:cNvCxnSpPr>
                  <p:nvPr>
                    <p:custDataLst>
                      <p:tags r:id="rId85"/>
                    </p:custDataLst>
                  </p:nvPr>
                </p:nvCxnSpPr>
                <p:spPr bwMode="auto">
                  <a:xfrm flipV="1">
                    <a:off x="7891463" y="3094038"/>
                    <a:ext cx="1100137" cy="1654175"/>
                  </a:xfrm>
                  <a:prstGeom prst="line">
                    <a:avLst/>
                  </a:prstGeom>
                  <a:noFill/>
                  <a:ln w="6350" cap="rnd">
                    <a:solidFill>
                      <a:schemeClr val="bg1"/>
                    </a:solidFill>
                    <a:round/>
                    <a:tailEnd type="oval" w="med" len="med"/>
                  </a:ln>
                </p:spPr>
              </p:cxnSp>
              <p:cxnSp>
                <p:nvCxnSpPr>
                  <p:cNvPr id="53" name="直接连接符 51"/>
                  <p:cNvCxnSpPr>
                    <a:cxnSpLocks noChangeShapeType="1"/>
                  </p:cNvCxnSpPr>
                  <p:nvPr>
                    <p:custDataLst>
                      <p:tags r:id="rId86"/>
                    </p:custDataLst>
                  </p:nvPr>
                </p:nvCxnSpPr>
                <p:spPr bwMode="auto">
                  <a:xfrm>
                    <a:off x="6380163" y="903288"/>
                    <a:ext cx="1731962" cy="922337"/>
                  </a:xfrm>
                  <a:prstGeom prst="line">
                    <a:avLst/>
                  </a:prstGeom>
                  <a:noFill/>
                  <a:ln w="6350" cap="rnd">
                    <a:solidFill>
                      <a:schemeClr val="bg1"/>
                    </a:solidFill>
                    <a:round/>
                    <a:headEnd type="oval" w="med" len="med"/>
                    <a:tailEnd type="oval" w="med" len="med"/>
                  </a:ln>
                </p:spPr>
              </p:cxnSp>
              <p:cxnSp>
                <p:nvCxnSpPr>
                  <p:cNvPr id="54" name="直接连接符 52"/>
                  <p:cNvCxnSpPr>
                    <a:cxnSpLocks noChangeShapeType="1"/>
                  </p:cNvCxnSpPr>
                  <p:nvPr>
                    <p:custDataLst>
                      <p:tags r:id="rId87"/>
                    </p:custDataLst>
                  </p:nvPr>
                </p:nvCxnSpPr>
                <p:spPr bwMode="auto">
                  <a:xfrm flipH="1" flipV="1">
                    <a:off x="6380163" y="903288"/>
                    <a:ext cx="1579562" cy="1782762"/>
                  </a:xfrm>
                  <a:prstGeom prst="line">
                    <a:avLst/>
                  </a:prstGeom>
                  <a:noFill/>
                  <a:ln w="6350" cap="rnd">
                    <a:solidFill>
                      <a:schemeClr val="bg1"/>
                    </a:solidFill>
                    <a:round/>
                    <a:headEnd type="oval" w="med" len="med"/>
                    <a:tailEnd type="oval" w="med" len="med"/>
                  </a:ln>
                </p:spPr>
              </p:cxnSp>
              <p:cxnSp>
                <p:nvCxnSpPr>
                  <p:cNvPr id="55" name="直接连接符 53"/>
                  <p:cNvCxnSpPr>
                    <a:cxnSpLocks noChangeShapeType="1"/>
                  </p:cNvCxnSpPr>
                  <p:nvPr>
                    <p:custDataLst>
                      <p:tags r:id="rId88"/>
                    </p:custDataLst>
                  </p:nvPr>
                </p:nvCxnSpPr>
                <p:spPr bwMode="auto">
                  <a:xfrm flipH="1">
                    <a:off x="7959725" y="1836738"/>
                    <a:ext cx="152400" cy="849312"/>
                  </a:xfrm>
                  <a:prstGeom prst="line">
                    <a:avLst/>
                  </a:prstGeom>
                  <a:noFill/>
                  <a:ln w="6350" cap="rnd">
                    <a:solidFill>
                      <a:schemeClr val="bg1"/>
                    </a:solidFill>
                    <a:round/>
                    <a:headEnd type="oval" w="med" len="med"/>
                    <a:tailEnd type="oval" w="med" len="med"/>
                  </a:ln>
                </p:spPr>
              </p:cxnSp>
              <p:cxnSp>
                <p:nvCxnSpPr>
                  <p:cNvPr id="56" name="直接连接符 54"/>
                  <p:cNvCxnSpPr>
                    <a:cxnSpLocks noChangeShapeType="1"/>
                  </p:cNvCxnSpPr>
                  <p:nvPr>
                    <p:custDataLst>
                      <p:tags r:id="rId89"/>
                    </p:custDataLst>
                  </p:nvPr>
                </p:nvCxnSpPr>
                <p:spPr bwMode="auto">
                  <a:xfrm flipH="1" flipV="1">
                    <a:off x="8112125" y="1828800"/>
                    <a:ext cx="193675" cy="1481138"/>
                  </a:xfrm>
                  <a:prstGeom prst="line">
                    <a:avLst/>
                  </a:prstGeom>
                  <a:noFill/>
                  <a:ln w="6350" cap="rnd">
                    <a:solidFill>
                      <a:schemeClr val="bg1"/>
                    </a:solidFill>
                    <a:round/>
                    <a:headEnd type="oval" w="med" len="med"/>
                    <a:tailEnd type="oval" w="med" len="med"/>
                  </a:ln>
                </p:spPr>
              </p:cxnSp>
              <p:cxnSp>
                <p:nvCxnSpPr>
                  <p:cNvPr id="57" name="直接连接符 55"/>
                  <p:cNvCxnSpPr>
                    <a:cxnSpLocks noChangeShapeType="1"/>
                  </p:cNvCxnSpPr>
                  <p:nvPr>
                    <p:custDataLst>
                      <p:tags r:id="rId90"/>
                    </p:custDataLst>
                  </p:nvPr>
                </p:nvCxnSpPr>
                <p:spPr bwMode="auto">
                  <a:xfrm flipV="1">
                    <a:off x="4168775" y="1563688"/>
                    <a:ext cx="1033463" cy="1122362"/>
                  </a:xfrm>
                  <a:prstGeom prst="line">
                    <a:avLst/>
                  </a:prstGeom>
                  <a:noFill/>
                  <a:ln w="6350" cap="rnd">
                    <a:solidFill>
                      <a:schemeClr val="bg1"/>
                    </a:solidFill>
                    <a:round/>
                    <a:headEnd type="oval" w="med" len="med"/>
                    <a:tailEnd type="oval" w="med" len="med"/>
                  </a:ln>
                </p:spPr>
              </p:cxnSp>
              <p:cxnSp>
                <p:nvCxnSpPr>
                  <p:cNvPr id="58" name="直接连接符 56"/>
                  <p:cNvCxnSpPr>
                    <a:cxnSpLocks noChangeShapeType="1"/>
                  </p:cNvCxnSpPr>
                  <p:nvPr>
                    <p:custDataLst>
                      <p:tags r:id="rId91"/>
                    </p:custDataLst>
                  </p:nvPr>
                </p:nvCxnSpPr>
                <p:spPr bwMode="auto">
                  <a:xfrm flipV="1">
                    <a:off x="5202238" y="903288"/>
                    <a:ext cx="1173162" cy="660400"/>
                  </a:xfrm>
                  <a:prstGeom prst="line">
                    <a:avLst/>
                  </a:prstGeom>
                  <a:noFill/>
                  <a:ln w="6350" cap="rnd">
                    <a:solidFill>
                      <a:schemeClr val="bg1"/>
                    </a:solidFill>
                    <a:round/>
                    <a:headEnd type="oval" w="med" len="med"/>
                    <a:tailEnd type="oval" w="med" len="med"/>
                  </a:ln>
                </p:spPr>
              </p:cxnSp>
              <p:cxnSp>
                <p:nvCxnSpPr>
                  <p:cNvPr id="59" name="直接连接符 57"/>
                  <p:cNvCxnSpPr>
                    <a:cxnSpLocks noChangeShapeType="1"/>
                  </p:cNvCxnSpPr>
                  <p:nvPr>
                    <p:custDataLst>
                      <p:tags r:id="rId92"/>
                    </p:custDataLst>
                  </p:nvPr>
                </p:nvCxnSpPr>
                <p:spPr bwMode="auto">
                  <a:xfrm flipV="1">
                    <a:off x="3817938" y="1570038"/>
                    <a:ext cx="1384300" cy="844550"/>
                  </a:xfrm>
                  <a:prstGeom prst="line">
                    <a:avLst/>
                  </a:prstGeom>
                  <a:noFill/>
                  <a:ln w="6350" cap="rnd">
                    <a:solidFill>
                      <a:schemeClr val="bg1"/>
                    </a:solidFill>
                    <a:round/>
                    <a:headEnd type="oval" w="med" len="med"/>
                    <a:tailEnd type="oval" w="med" len="med"/>
                  </a:ln>
                </p:spPr>
              </p:cxnSp>
              <p:cxnSp>
                <p:nvCxnSpPr>
                  <p:cNvPr id="60" name="直接连接符 58"/>
                  <p:cNvCxnSpPr>
                    <a:cxnSpLocks noChangeShapeType="1"/>
                  </p:cNvCxnSpPr>
                  <p:nvPr>
                    <p:custDataLst>
                      <p:tags r:id="rId93"/>
                    </p:custDataLst>
                  </p:nvPr>
                </p:nvCxnSpPr>
                <p:spPr bwMode="auto">
                  <a:xfrm flipH="1" flipV="1">
                    <a:off x="3819525" y="2420938"/>
                    <a:ext cx="349250" cy="265112"/>
                  </a:xfrm>
                  <a:prstGeom prst="line">
                    <a:avLst/>
                  </a:prstGeom>
                  <a:noFill/>
                  <a:ln w="6350" cap="rnd">
                    <a:solidFill>
                      <a:schemeClr val="bg1"/>
                    </a:solidFill>
                    <a:round/>
                    <a:headEnd type="oval" w="med" len="med"/>
                    <a:tailEnd type="oval" w="med" len="med"/>
                  </a:ln>
                </p:spPr>
              </p:cxnSp>
              <p:cxnSp>
                <p:nvCxnSpPr>
                  <p:cNvPr id="61" name="直接连接符 59"/>
                  <p:cNvCxnSpPr>
                    <a:cxnSpLocks noChangeShapeType="1"/>
                  </p:cNvCxnSpPr>
                  <p:nvPr>
                    <p:custDataLst>
                      <p:tags r:id="rId94"/>
                    </p:custDataLst>
                  </p:nvPr>
                </p:nvCxnSpPr>
                <p:spPr bwMode="auto">
                  <a:xfrm flipH="1">
                    <a:off x="3900488" y="3789363"/>
                    <a:ext cx="268287" cy="525462"/>
                  </a:xfrm>
                  <a:prstGeom prst="line">
                    <a:avLst/>
                  </a:prstGeom>
                  <a:noFill/>
                  <a:ln w="6350" cap="rnd">
                    <a:solidFill>
                      <a:schemeClr val="bg1"/>
                    </a:solidFill>
                    <a:round/>
                    <a:headEnd type="oval" w="med" len="med"/>
                    <a:tailEnd type="oval" w="med" len="med"/>
                  </a:ln>
                </p:spPr>
              </p:cxnSp>
              <p:cxnSp>
                <p:nvCxnSpPr>
                  <p:cNvPr id="101" name="直接连接符 60"/>
                  <p:cNvCxnSpPr>
                    <a:cxnSpLocks noChangeShapeType="1"/>
                  </p:cNvCxnSpPr>
                  <p:nvPr>
                    <p:custDataLst>
                      <p:tags r:id="rId95"/>
                    </p:custDataLst>
                  </p:nvPr>
                </p:nvCxnSpPr>
                <p:spPr bwMode="auto">
                  <a:xfrm flipH="1" flipV="1">
                    <a:off x="4168775" y="3789363"/>
                    <a:ext cx="1033463" cy="1227137"/>
                  </a:xfrm>
                  <a:prstGeom prst="line">
                    <a:avLst/>
                  </a:prstGeom>
                  <a:noFill/>
                  <a:ln w="6350" cap="rnd">
                    <a:solidFill>
                      <a:schemeClr val="bg1"/>
                    </a:solidFill>
                    <a:round/>
                    <a:headEnd type="oval" w="med" len="med"/>
                    <a:tailEnd type="oval" w="med" len="med"/>
                  </a:ln>
                </p:spPr>
              </p:cxnSp>
              <p:cxnSp>
                <p:nvCxnSpPr>
                  <p:cNvPr id="102" name="直接连接符 61"/>
                  <p:cNvCxnSpPr>
                    <a:cxnSpLocks noChangeShapeType="1"/>
                  </p:cNvCxnSpPr>
                  <p:nvPr>
                    <p:custDataLst>
                      <p:tags r:id="rId96"/>
                    </p:custDataLst>
                  </p:nvPr>
                </p:nvCxnSpPr>
                <p:spPr bwMode="auto">
                  <a:xfrm flipH="1" flipV="1">
                    <a:off x="3900488" y="4321175"/>
                    <a:ext cx="1301750" cy="692150"/>
                  </a:xfrm>
                  <a:prstGeom prst="line">
                    <a:avLst/>
                  </a:prstGeom>
                  <a:noFill/>
                  <a:ln w="6350" cap="rnd">
                    <a:solidFill>
                      <a:schemeClr val="bg1"/>
                    </a:solidFill>
                    <a:round/>
                    <a:tailEnd type="oval" w="med" len="med"/>
                  </a:ln>
                </p:spPr>
              </p:cxnSp>
              <p:cxnSp>
                <p:nvCxnSpPr>
                  <p:cNvPr id="103" name="直接连接符 62"/>
                  <p:cNvCxnSpPr>
                    <a:cxnSpLocks noChangeShapeType="1"/>
                  </p:cNvCxnSpPr>
                  <p:nvPr>
                    <p:custDataLst>
                      <p:tags r:id="rId97"/>
                    </p:custDataLst>
                  </p:nvPr>
                </p:nvCxnSpPr>
                <p:spPr bwMode="auto">
                  <a:xfrm flipH="1" flipV="1">
                    <a:off x="5202238" y="5021263"/>
                    <a:ext cx="1339850" cy="677862"/>
                  </a:xfrm>
                  <a:prstGeom prst="line">
                    <a:avLst/>
                  </a:prstGeom>
                  <a:noFill/>
                  <a:ln w="6350" cap="rnd">
                    <a:solidFill>
                      <a:schemeClr val="bg1"/>
                    </a:solidFill>
                    <a:round/>
                    <a:tailEnd type="oval" w="med" len="med"/>
                  </a:ln>
                </p:spPr>
              </p:cxnSp>
              <p:cxnSp>
                <p:nvCxnSpPr>
                  <p:cNvPr id="104" name="直接连接符 63"/>
                  <p:cNvCxnSpPr>
                    <a:cxnSpLocks noChangeShapeType="1"/>
                  </p:cNvCxnSpPr>
                  <p:nvPr>
                    <p:custDataLst>
                      <p:tags r:id="rId98"/>
                    </p:custDataLst>
                  </p:nvPr>
                </p:nvCxnSpPr>
                <p:spPr bwMode="auto">
                  <a:xfrm flipH="1">
                    <a:off x="6523038" y="3789363"/>
                    <a:ext cx="1436687" cy="1909762"/>
                  </a:xfrm>
                  <a:prstGeom prst="line">
                    <a:avLst/>
                  </a:prstGeom>
                  <a:noFill/>
                  <a:ln w="6350" cap="rnd">
                    <a:solidFill>
                      <a:schemeClr val="bg1"/>
                    </a:solidFill>
                    <a:round/>
                    <a:tailEnd type="oval" w="med" len="med"/>
                  </a:ln>
                </p:spPr>
              </p:cxnSp>
              <p:cxnSp>
                <p:nvCxnSpPr>
                  <p:cNvPr id="105" name="直接连接符 64"/>
                  <p:cNvCxnSpPr>
                    <a:cxnSpLocks noChangeShapeType="1"/>
                  </p:cNvCxnSpPr>
                  <p:nvPr>
                    <p:custDataLst>
                      <p:tags r:id="rId99"/>
                    </p:custDataLst>
                  </p:nvPr>
                </p:nvCxnSpPr>
                <p:spPr bwMode="auto">
                  <a:xfrm flipV="1">
                    <a:off x="7883525" y="3800475"/>
                    <a:ext cx="76200" cy="944563"/>
                  </a:xfrm>
                  <a:prstGeom prst="line">
                    <a:avLst/>
                  </a:prstGeom>
                  <a:noFill/>
                  <a:ln w="6350" cap="rnd">
                    <a:solidFill>
                      <a:schemeClr val="bg1"/>
                    </a:solidFill>
                    <a:round/>
                    <a:tailEnd type="oval" w="med" len="med"/>
                  </a:ln>
                </p:spPr>
              </p:cxnSp>
              <p:cxnSp>
                <p:nvCxnSpPr>
                  <p:cNvPr id="106" name="直接连接符 65"/>
                  <p:cNvCxnSpPr>
                    <a:cxnSpLocks noChangeShapeType="1"/>
                  </p:cNvCxnSpPr>
                  <p:nvPr>
                    <p:custDataLst>
                      <p:tags r:id="rId100"/>
                    </p:custDataLst>
                  </p:nvPr>
                </p:nvCxnSpPr>
                <p:spPr bwMode="auto">
                  <a:xfrm flipH="1">
                    <a:off x="7897813" y="3298825"/>
                    <a:ext cx="411162" cy="1446213"/>
                  </a:xfrm>
                  <a:prstGeom prst="line">
                    <a:avLst/>
                  </a:prstGeom>
                  <a:noFill/>
                  <a:ln w="6350" cap="rnd">
                    <a:solidFill>
                      <a:schemeClr val="bg1"/>
                    </a:solidFill>
                    <a:round/>
                    <a:headEnd type="oval" w="med" len="med"/>
                    <a:tailEnd type="oval" w="med" len="med"/>
                  </a:ln>
                </p:spPr>
              </p:cxnSp>
              <p:cxnSp>
                <p:nvCxnSpPr>
                  <p:cNvPr id="107" name="直接连接符 66"/>
                  <p:cNvCxnSpPr>
                    <a:cxnSpLocks noChangeShapeType="1"/>
                  </p:cNvCxnSpPr>
                  <p:nvPr>
                    <p:custDataLst>
                      <p:tags r:id="rId101"/>
                    </p:custDataLst>
                  </p:nvPr>
                </p:nvCxnSpPr>
                <p:spPr bwMode="auto">
                  <a:xfrm flipV="1">
                    <a:off x="6537325" y="4749800"/>
                    <a:ext cx="1363663" cy="941388"/>
                  </a:xfrm>
                  <a:prstGeom prst="line">
                    <a:avLst/>
                  </a:prstGeom>
                  <a:noFill/>
                  <a:ln w="6350" cap="rnd">
                    <a:solidFill>
                      <a:schemeClr val="bg1"/>
                    </a:solidFill>
                    <a:round/>
                    <a:tailEnd type="oval" w="med" len="med"/>
                  </a:ln>
                </p:spPr>
              </p:cxnSp>
              <p:cxnSp>
                <p:nvCxnSpPr>
                  <p:cNvPr id="109" name="直接连接符 68"/>
                  <p:cNvCxnSpPr>
                    <a:cxnSpLocks noChangeShapeType="1"/>
                  </p:cNvCxnSpPr>
                  <p:nvPr>
                    <p:custDataLst>
                      <p:tags r:id="rId102"/>
                    </p:custDataLst>
                  </p:nvPr>
                </p:nvCxnSpPr>
                <p:spPr bwMode="auto">
                  <a:xfrm>
                    <a:off x="4168775" y="2686050"/>
                    <a:ext cx="0" cy="615950"/>
                  </a:xfrm>
                  <a:prstGeom prst="line">
                    <a:avLst/>
                  </a:prstGeom>
                  <a:noFill/>
                  <a:ln w="6350">
                    <a:solidFill>
                      <a:schemeClr val="bg1"/>
                    </a:solidFill>
                    <a:round/>
                  </a:ln>
                </p:spPr>
              </p:cxnSp>
              <p:cxnSp>
                <p:nvCxnSpPr>
                  <p:cNvPr id="110" name="直接连接符 69"/>
                  <p:cNvCxnSpPr>
                    <a:cxnSpLocks noChangeShapeType="1"/>
                  </p:cNvCxnSpPr>
                  <p:nvPr>
                    <p:custDataLst>
                      <p:tags r:id="rId103"/>
                    </p:custDataLst>
                  </p:nvPr>
                </p:nvCxnSpPr>
                <p:spPr bwMode="auto">
                  <a:xfrm>
                    <a:off x="7959725" y="2686050"/>
                    <a:ext cx="0" cy="742950"/>
                  </a:xfrm>
                  <a:prstGeom prst="line">
                    <a:avLst/>
                  </a:prstGeom>
                  <a:noFill/>
                  <a:ln w="6350">
                    <a:solidFill>
                      <a:schemeClr val="bg1"/>
                    </a:solidFill>
                    <a:round/>
                  </a:ln>
                </p:spPr>
              </p:cxnSp>
              <p:cxnSp>
                <p:nvCxnSpPr>
                  <p:cNvPr id="112" name="直接连接符 71"/>
                  <p:cNvCxnSpPr>
                    <a:cxnSpLocks noChangeShapeType="1"/>
                  </p:cNvCxnSpPr>
                  <p:nvPr>
                    <p:custDataLst>
                      <p:tags r:id="rId104"/>
                    </p:custDataLst>
                  </p:nvPr>
                </p:nvCxnSpPr>
                <p:spPr bwMode="auto">
                  <a:xfrm>
                    <a:off x="4168775" y="3184525"/>
                    <a:ext cx="0" cy="615950"/>
                  </a:xfrm>
                  <a:prstGeom prst="line">
                    <a:avLst/>
                  </a:prstGeom>
                  <a:noFill/>
                  <a:ln w="6350">
                    <a:solidFill>
                      <a:schemeClr val="bg1"/>
                    </a:solidFill>
                    <a:round/>
                  </a:ln>
                </p:spPr>
              </p:cxnSp>
              <p:cxnSp>
                <p:nvCxnSpPr>
                  <p:cNvPr id="113" name="直接连接符 72"/>
                  <p:cNvCxnSpPr>
                    <a:cxnSpLocks noChangeShapeType="1"/>
                  </p:cNvCxnSpPr>
                  <p:nvPr>
                    <p:custDataLst>
                      <p:tags r:id="rId105"/>
                    </p:custDataLst>
                  </p:nvPr>
                </p:nvCxnSpPr>
                <p:spPr bwMode="auto">
                  <a:xfrm>
                    <a:off x="7959725" y="3057525"/>
                    <a:ext cx="0" cy="742950"/>
                  </a:xfrm>
                  <a:prstGeom prst="line">
                    <a:avLst/>
                  </a:prstGeom>
                  <a:noFill/>
                  <a:ln w="6350">
                    <a:solidFill>
                      <a:schemeClr val="bg1"/>
                    </a:solidFill>
                    <a:round/>
                  </a:ln>
                </p:spPr>
              </p:cxnSp>
              <p:cxnSp>
                <p:nvCxnSpPr>
                  <p:cNvPr id="114" name="直接连接符 73"/>
                  <p:cNvCxnSpPr>
                    <a:cxnSpLocks noChangeShapeType="1"/>
                  </p:cNvCxnSpPr>
                  <p:nvPr>
                    <p:custDataLst>
                      <p:tags r:id="rId106"/>
                    </p:custDataLst>
                  </p:nvPr>
                </p:nvCxnSpPr>
                <p:spPr bwMode="auto">
                  <a:xfrm>
                    <a:off x="5122115" y="1622616"/>
                    <a:ext cx="1298575" cy="0"/>
                  </a:xfrm>
                  <a:prstGeom prst="line">
                    <a:avLst/>
                  </a:prstGeom>
                  <a:noFill/>
                  <a:ln w="6350">
                    <a:solidFill>
                      <a:schemeClr val="bg1"/>
                    </a:solidFill>
                    <a:round/>
                  </a:ln>
                </p:spPr>
              </p:cxnSp>
              <p:cxnSp>
                <p:nvCxnSpPr>
                  <p:cNvPr id="115" name="直接连接符 74"/>
                  <p:cNvCxnSpPr>
                    <a:cxnSpLocks noChangeShapeType="1"/>
                  </p:cNvCxnSpPr>
                  <p:nvPr>
                    <p:custDataLst>
                      <p:tags r:id="rId107"/>
                    </p:custDataLst>
                  </p:nvPr>
                </p:nvCxnSpPr>
                <p:spPr bwMode="auto">
                  <a:xfrm>
                    <a:off x="6415775" y="1628643"/>
                    <a:ext cx="1298575" cy="0"/>
                  </a:xfrm>
                  <a:prstGeom prst="line">
                    <a:avLst/>
                  </a:prstGeom>
                  <a:noFill/>
                  <a:ln w="6350">
                    <a:solidFill>
                      <a:schemeClr val="bg1"/>
                    </a:solidFill>
                    <a:round/>
                  </a:ln>
                </p:spPr>
              </p:cxnSp>
            </p:grpSp>
            <p:pic>
              <p:nvPicPr>
                <p:cNvPr id="123" name="图片 122" descr="3641902"/>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14513" y="3396"/>
                  <a:ext cx="1440" cy="1440"/>
                </a:xfrm>
                <a:prstGeom prst="rect">
                  <a:avLst/>
                </a:prstGeom>
              </p:spPr>
            </p:pic>
          </p:grpSp>
        </p:grpSp>
      </p:grpSp>
    </p:spTree>
  </p:cSld>
  <p:clrMapOvr>
    <a:masterClrMapping/>
  </p:clrMapOvr>
  <mc:AlternateContent xmlns:mc="http://schemas.openxmlformats.org/markup-compatibility/2006">
    <mc:Choice xmlns:p14="http://schemas.microsoft.com/office/powerpoint/2010/main" Requires="p14">
      <p:transition p14:dur="500">
        <p:push dir="u"/>
      </p:transition>
    </mc:Choice>
    <mc:Fallback>
      <p:transition>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anim calcmode="lin" valueType="num">
                                      <p:cBhvr>
                                        <p:cTn id="8" dur="1000" fill="hold"/>
                                        <p:tgtEl>
                                          <p:spTgt spid="129"/>
                                        </p:tgtEl>
                                        <p:attrNameLst>
                                          <p:attrName>ppt_x</p:attrName>
                                        </p:attrNameLst>
                                      </p:cBhvr>
                                      <p:tavLst>
                                        <p:tav tm="0">
                                          <p:val>
                                            <p:strVal val="#ppt_x"/>
                                          </p:val>
                                        </p:tav>
                                        <p:tav tm="100000">
                                          <p:val>
                                            <p:strVal val="#ppt_x"/>
                                          </p:val>
                                        </p:tav>
                                      </p:tavLst>
                                    </p:anim>
                                    <p:anim calcmode="lin" valueType="num">
                                      <p:cBhvr>
                                        <p:cTn id="9"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E46F">
            <a:alpha val="92000"/>
          </a:srgbClr>
        </a:solidFill>
        <a:effectLst/>
      </p:bgPr>
    </p:bg>
    <p:spTree>
      <p:nvGrpSpPr>
        <p:cNvPr id="1" name=""/>
        <p:cNvGrpSpPr/>
        <p:nvPr/>
      </p:nvGrpSpPr>
      <p:grpSpPr>
        <a:xfrm>
          <a:off x="0" y="0"/>
          <a:ext cx="0" cy="0"/>
          <a:chOff x="0" y="0"/>
          <a:chExt cx="0" cy="0"/>
        </a:xfrm>
      </p:grpSpPr>
      <p:sp>
        <p:nvSpPr>
          <p:cNvPr id="8" name="矩形 7"/>
          <p:cNvSpPr/>
          <p:nvPr/>
        </p:nvSpPr>
        <p:spPr>
          <a:xfrm>
            <a:off x="545910" y="641445"/>
            <a:ext cx="10972800" cy="5677469"/>
          </a:xfrm>
          <a:prstGeom prst="rect">
            <a:avLst/>
          </a:prstGeom>
          <a:gradFill>
            <a:gsLst>
              <a:gs pos="0">
                <a:srgbClr val="FFFAE5"/>
              </a:gs>
              <a:gs pos="100000">
                <a:schemeClr val="bg1"/>
              </a:gs>
            </a:gsLst>
            <a:lin ang="16200000" scaled="0"/>
          </a:gradFill>
          <a:ln>
            <a:no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清刻本悦宋简体" panose="02000000000000000000" charset="-122"/>
              <a:ea typeface="方正清刻本悦宋简体" panose="02000000000000000000" charset="-122"/>
            </a:endParaRPr>
          </a:p>
        </p:txBody>
      </p:sp>
      <p:sp>
        <p:nvSpPr>
          <p:cNvPr id="9" name="圆角矩形 8"/>
          <p:cNvSpPr/>
          <p:nvPr/>
        </p:nvSpPr>
        <p:spPr>
          <a:xfrm>
            <a:off x="862965" y="914400"/>
            <a:ext cx="3631565" cy="409575"/>
          </a:xfrm>
          <a:prstGeom prst="roundRect">
            <a:avLst>
              <a:gd name="adj" fmla="val 50000"/>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2" name="矩形 1"/>
          <p:cNvSpPr/>
          <p:nvPr/>
        </p:nvSpPr>
        <p:spPr>
          <a:xfrm>
            <a:off x="1276985" y="895350"/>
            <a:ext cx="3217545" cy="460375"/>
          </a:xfrm>
          <a:prstGeom prst="rect">
            <a:avLst/>
          </a:prstGeom>
        </p:spPr>
        <p:txBody>
          <a:bodyPr wrap="square">
            <a:spAutoFit/>
          </a:bodyPr>
          <a:lstStyle/>
          <a:p>
            <a:r>
              <a:rPr lang="zh-CN" altLang="en-US" sz="2400" b="1" dirty="0">
                <a:solidFill>
                  <a:srgbClr val="477EE7"/>
                </a:solidFill>
                <a:latin typeface="方正清刻本悦宋简体" panose="02000000000000000000" charset="-122"/>
                <a:ea typeface="方正清刻本悦宋简体" panose="02000000000000000000" charset="-122"/>
                <a:cs typeface="方正清刻本悦宋简体" panose="02000000000000000000" charset="-122"/>
                <a:sym typeface="+mn-ea"/>
              </a:rPr>
              <a:t>大背景 </a:t>
            </a:r>
            <a:r>
              <a:rPr lang="en-US" altLang="zh-CN" sz="2400" b="1" dirty="0">
                <a:solidFill>
                  <a:srgbClr val="477EE7"/>
                </a:solidFill>
                <a:latin typeface="方正清刻本悦宋简体" panose="02000000000000000000" charset="-122"/>
                <a:ea typeface="方正清刻本悦宋简体" panose="02000000000000000000" charset="-122"/>
                <a:cs typeface="方正清刻本悦宋简体" panose="02000000000000000000" charset="-122"/>
                <a:sym typeface="+mn-ea"/>
              </a:rPr>
              <a:t>&amp; </a:t>
            </a:r>
            <a:r>
              <a:rPr lang="zh-CN" altLang="en-US" sz="2400" b="1" dirty="0">
                <a:solidFill>
                  <a:srgbClr val="477EE7"/>
                </a:solidFill>
                <a:latin typeface="方正清刻本悦宋简体" panose="02000000000000000000" charset="-122"/>
                <a:ea typeface="方正清刻本悦宋简体" panose="02000000000000000000" charset="-122"/>
                <a:cs typeface="方正清刻本悦宋简体" panose="02000000000000000000" charset="-122"/>
                <a:sym typeface="+mn-ea"/>
              </a:rPr>
              <a:t>回收三阶段</a:t>
            </a:r>
            <a:endPar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pic>
        <p:nvPicPr>
          <p:cNvPr id="85" name="图片 84"/>
          <p:cNvPicPr>
            <a:picLocks noChangeAspect="1"/>
          </p:cNvPicPr>
          <p:nvPr/>
        </p:nvPicPr>
        <p:blipFill>
          <a:blip r:embed="rId1"/>
          <a:stretch>
            <a:fillRect/>
          </a:stretch>
        </p:blipFill>
        <p:spPr>
          <a:xfrm>
            <a:off x="768350" y="1159510"/>
            <a:ext cx="2504440" cy="2504440"/>
          </a:xfrm>
          <a:prstGeom prst="rect">
            <a:avLst/>
          </a:prstGeom>
        </p:spPr>
      </p:pic>
      <p:pic>
        <p:nvPicPr>
          <p:cNvPr id="86" name="图片 85"/>
          <p:cNvPicPr>
            <a:picLocks noChangeAspect="1"/>
          </p:cNvPicPr>
          <p:nvPr/>
        </p:nvPicPr>
        <p:blipFill>
          <a:blip r:embed="rId2"/>
          <a:stretch>
            <a:fillRect/>
          </a:stretch>
        </p:blipFill>
        <p:spPr>
          <a:xfrm>
            <a:off x="3340100" y="1311910"/>
            <a:ext cx="2315210" cy="2315210"/>
          </a:xfrm>
          <a:prstGeom prst="rect">
            <a:avLst/>
          </a:prstGeom>
        </p:spPr>
      </p:pic>
      <p:grpSp>
        <p:nvGrpSpPr>
          <p:cNvPr id="394" name="组合 393"/>
          <p:cNvGrpSpPr/>
          <p:nvPr/>
        </p:nvGrpSpPr>
        <p:grpSpPr>
          <a:xfrm>
            <a:off x="5760391" y="1291590"/>
            <a:ext cx="5736298" cy="4200430"/>
            <a:chOff x="6224" y="1465"/>
            <a:chExt cx="9034" cy="6615"/>
          </a:xfrm>
        </p:grpSpPr>
        <p:sp>
          <p:nvSpPr>
            <p:cNvPr id="292" name="Freeform 32"/>
            <p:cNvSpPr/>
            <p:nvPr/>
          </p:nvSpPr>
          <p:spPr bwMode="auto">
            <a:xfrm>
              <a:off x="7272" y="4084"/>
              <a:ext cx="657" cy="373"/>
            </a:xfrm>
            <a:custGeom>
              <a:avLst/>
              <a:gdLst>
                <a:gd name="T0" fmla="*/ 299 w 299"/>
                <a:gd name="T1" fmla="*/ 147 h 170"/>
                <a:gd name="T2" fmla="*/ 43 w 299"/>
                <a:gd name="T3" fmla="*/ 0 h 170"/>
                <a:gd name="T4" fmla="*/ 0 w 299"/>
                <a:gd name="T5" fmla="*/ 24 h 170"/>
                <a:gd name="T6" fmla="*/ 256 w 299"/>
                <a:gd name="T7" fmla="*/ 170 h 170"/>
                <a:gd name="T8" fmla="*/ 299 w 299"/>
                <a:gd name="T9" fmla="*/ 147 h 170"/>
              </a:gdLst>
              <a:ahLst/>
              <a:cxnLst>
                <a:cxn ang="0">
                  <a:pos x="T0" y="T1"/>
                </a:cxn>
                <a:cxn ang="0">
                  <a:pos x="T2" y="T3"/>
                </a:cxn>
                <a:cxn ang="0">
                  <a:pos x="T4" y="T5"/>
                </a:cxn>
                <a:cxn ang="0">
                  <a:pos x="T6" y="T7"/>
                </a:cxn>
                <a:cxn ang="0">
                  <a:pos x="T8" y="T9"/>
                </a:cxn>
              </a:cxnLst>
              <a:rect l="0" t="0" r="r" b="b"/>
              <a:pathLst>
                <a:path w="299" h="170">
                  <a:moveTo>
                    <a:pt x="299" y="147"/>
                  </a:moveTo>
                  <a:lnTo>
                    <a:pt x="43" y="0"/>
                  </a:lnTo>
                  <a:lnTo>
                    <a:pt x="0" y="24"/>
                  </a:lnTo>
                  <a:lnTo>
                    <a:pt x="256" y="170"/>
                  </a:lnTo>
                  <a:lnTo>
                    <a:pt x="299" y="147"/>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293" name="Freeform 33"/>
            <p:cNvSpPr/>
            <p:nvPr/>
          </p:nvSpPr>
          <p:spPr bwMode="auto">
            <a:xfrm>
              <a:off x="7834" y="4406"/>
              <a:ext cx="94" cy="145"/>
            </a:xfrm>
            <a:custGeom>
              <a:avLst/>
              <a:gdLst>
                <a:gd name="T0" fmla="*/ 43 w 43"/>
                <a:gd name="T1" fmla="*/ 0 h 66"/>
                <a:gd name="T2" fmla="*/ 0 w 43"/>
                <a:gd name="T3" fmla="*/ 23 h 66"/>
                <a:gd name="T4" fmla="*/ 0 w 43"/>
                <a:gd name="T5" fmla="*/ 66 h 66"/>
                <a:gd name="T6" fmla="*/ 43 w 43"/>
                <a:gd name="T7" fmla="*/ 42 h 66"/>
                <a:gd name="T8" fmla="*/ 43 w 43"/>
                <a:gd name="T9" fmla="*/ 0 h 66"/>
              </a:gdLst>
              <a:ahLst/>
              <a:cxnLst>
                <a:cxn ang="0">
                  <a:pos x="T0" y="T1"/>
                </a:cxn>
                <a:cxn ang="0">
                  <a:pos x="T2" y="T3"/>
                </a:cxn>
                <a:cxn ang="0">
                  <a:pos x="T4" y="T5"/>
                </a:cxn>
                <a:cxn ang="0">
                  <a:pos x="T6" y="T7"/>
                </a:cxn>
                <a:cxn ang="0">
                  <a:pos x="T8" y="T9"/>
                </a:cxn>
              </a:cxnLst>
              <a:rect l="0" t="0" r="r" b="b"/>
              <a:pathLst>
                <a:path w="43" h="66">
                  <a:moveTo>
                    <a:pt x="43" y="0"/>
                  </a:moveTo>
                  <a:lnTo>
                    <a:pt x="0" y="23"/>
                  </a:lnTo>
                  <a:lnTo>
                    <a:pt x="0" y="66"/>
                  </a:lnTo>
                  <a:lnTo>
                    <a:pt x="43" y="42"/>
                  </a:lnTo>
                  <a:lnTo>
                    <a:pt x="43" y="0"/>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294" name="Freeform 34"/>
            <p:cNvSpPr/>
            <p:nvPr/>
          </p:nvSpPr>
          <p:spPr bwMode="auto">
            <a:xfrm>
              <a:off x="7276" y="4136"/>
              <a:ext cx="558" cy="415"/>
            </a:xfrm>
            <a:custGeom>
              <a:avLst/>
              <a:gdLst>
                <a:gd name="T0" fmla="*/ 0 w 254"/>
                <a:gd name="T1" fmla="*/ 0 h 189"/>
                <a:gd name="T2" fmla="*/ 254 w 254"/>
                <a:gd name="T3" fmla="*/ 146 h 189"/>
                <a:gd name="T4" fmla="*/ 254 w 254"/>
                <a:gd name="T5" fmla="*/ 189 h 189"/>
                <a:gd name="T6" fmla="*/ 0 w 254"/>
                <a:gd name="T7" fmla="*/ 42 h 189"/>
                <a:gd name="T8" fmla="*/ 0 w 254"/>
                <a:gd name="T9" fmla="*/ 0 h 189"/>
              </a:gdLst>
              <a:ahLst/>
              <a:cxnLst>
                <a:cxn ang="0">
                  <a:pos x="T0" y="T1"/>
                </a:cxn>
                <a:cxn ang="0">
                  <a:pos x="T2" y="T3"/>
                </a:cxn>
                <a:cxn ang="0">
                  <a:pos x="T4" y="T5"/>
                </a:cxn>
                <a:cxn ang="0">
                  <a:pos x="T6" y="T7"/>
                </a:cxn>
                <a:cxn ang="0">
                  <a:pos x="T8" y="T9"/>
                </a:cxn>
              </a:cxnLst>
              <a:rect l="0" t="0" r="r" b="b"/>
              <a:pathLst>
                <a:path w="254" h="189">
                  <a:moveTo>
                    <a:pt x="0" y="0"/>
                  </a:moveTo>
                  <a:lnTo>
                    <a:pt x="254" y="146"/>
                  </a:lnTo>
                  <a:lnTo>
                    <a:pt x="254" y="189"/>
                  </a:lnTo>
                  <a:lnTo>
                    <a:pt x="0" y="42"/>
                  </a:lnTo>
                  <a:lnTo>
                    <a:pt x="0" y="0"/>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295" name="Freeform 35"/>
            <p:cNvSpPr/>
            <p:nvPr/>
          </p:nvSpPr>
          <p:spPr bwMode="auto">
            <a:xfrm>
              <a:off x="7366" y="3939"/>
              <a:ext cx="650" cy="373"/>
            </a:xfrm>
            <a:custGeom>
              <a:avLst/>
              <a:gdLst>
                <a:gd name="T0" fmla="*/ 296 w 296"/>
                <a:gd name="T1" fmla="*/ 147 h 170"/>
                <a:gd name="T2" fmla="*/ 40 w 296"/>
                <a:gd name="T3" fmla="*/ 0 h 170"/>
                <a:gd name="T4" fmla="*/ 0 w 296"/>
                <a:gd name="T5" fmla="*/ 24 h 170"/>
                <a:gd name="T6" fmla="*/ 256 w 296"/>
                <a:gd name="T7" fmla="*/ 170 h 170"/>
                <a:gd name="T8" fmla="*/ 296 w 296"/>
                <a:gd name="T9" fmla="*/ 147 h 170"/>
              </a:gdLst>
              <a:ahLst/>
              <a:cxnLst>
                <a:cxn ang="0">
                  <a:pos x="T0" y="T1"/>
                </a:cxn>
                <a:cxn ang="0">
                  <a:pos x="T2" y="T3"/>
                </a:cxn>
                <a:cxn ang="0">
                  <a:pos x="T4" y="T5"/>
                </a:cxn>
                <a:cxn ang="0">
                  <a:pos x="T6" y="T7"/>
                </a:cxn>
                <a:cxn ang="0">
                  <a:pos x="T8" y="T9"/>
                </a:cxn>
              </a:cxnLst>
              <a:rect l="0" t="0" r="r" b="b"/>
              <a:pathLst>
                <a:path w="296" h="170">
                  <a:moveTo>
                    <a:pt x="296" y="147"/>
                  </a:moveTo>
                  <a:lnTo>
                    <a:pt x="40" y="0"/>
                  </a:lnTo>
                  <a:lnTo>
                    <a:pt x="0" y="24"/>
                  </a:lnTo>
                  <a:lnTo>
                    <a:pt x="256" y="170"/>
                  </a:lnTo>
                  <a:lnTo>
                    <a:pt x="296" y="147"/>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296" name="Freeform 36"/>
            <p:cNvSpPr/>
            <p:nvPr/>
          </p:nvSpPr>
          <p:spPr bwMode="auto">
            <a:xfrm>
              <a:off x="7928" y="4261"/>
              <a:ext cx="88" cy="145"/>
            </a:xfrm>
            <a:custGeom>
              <a:avLst/>
              <a:gdLst>
                <a:gd name="T0" fmla="*/ 40 w 40"/>
                <a:gd name="T1" fmla="*/ 0 h 66"/>
                <a:gd name="T2" fmla="*/ 0 w 40"/>
                <a:gd name="T3" fmla="*/ 23 h 66"/>
                <a:gd name="T4" fmla="*/ 0 w 40"/>
                <a:gd name="T5" fmla="*/ 66 h 66"/>
                <a:gd name="T6" fmla="*/ 40 w 40"/>
                <a:gd name="T7" fmla="*/ 42 h 66"/>
                <a:gd name="T8" fmla="*/ 40 w 40"/>
                <a:gd name="T9" fmla="*/ 0 h 66"/>
              </a:gdLst>
              <a:ahLst/>
              <a:cxnLst>
                <a:cxn ang="0">
                  <a:pos x="T0" y="T1"/>
                </a:cxn>
                <a:cxn ang="0">
                  <a:pos x="T2" y="T3"/>
                </a:cxn>
                <a:cxn ang="0">
                  <a:pos x="T4" y="T5"/>
                </a:cxn>
                <a:cxn ang="0">
                  <a:pos x="T6" y="T7"/>
                </a:cxn>
                <a:cxn ang="0">
                  <a:pos x="T8" y="T9"/>
                </a:cxn>
              </a:cxnLst>
              <a:rect l="0" t="0" r="r" b="b"/>
              <a:pathLst>
                <a:path w="40" h="66">
                  <a:moveTo>
                    <a:pt x="40" y="0"/>
                  </a:moveTo>
                  <a:lnTo>
                    <a:pt x="0" y="23"/>
                  </a:lnTo>
                  <a:lnTo>
                    <a:pt x="0" y="66"/>
                  </a:lnTo>
                  <a:lnTo>
                    <a:pt x="40" y="42"/>
                  </a:lnTo>
                  <a:lnTo>
                    <a:pt x="40" y="0"/>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297" name="Freeform 37"/>
            <p:cNvSpPr/>
            <p:nvPr/>
          </p:nvSpPr>
          <p:spPr bwMode="auto">
            <a:xfrm>
              <a:off x="7366" y="3991"/>
              <a:ext cx="562" cy="415"/>
            </a:xfrm>
            <a:custGeom>
              <a:avLst/>
              <a:gdLst>
                <a:gd name="T0" fmla="*/ 0 w 256"/>
                <a:gd name="T1" fmla="*/ 0 h 189"/>
                <a:gd name="T2" fmla="*/ 256 w 256"/>
                <a:gd name="T3" fmla="*/ 146 h 189"/>
                <a:gd name="T4" fmla="*/ 256 w 256"/>
                <a:gd name="T5" fmla="*/ 189 h 189"/>
                <a:gd name="T6" fmla="*/ 0 w 256"/>
                <a:gd name="T7" fmla="*/ 42 h 189"/>
                <a:gd name="T8" fmla="*/ 0 w 256"/>
                <a:gd name="T9" fmla="*/ 0 h 189"/>
              </a:gdLst>
              <a:ahLst/>
              <a:cxnLst>
                <a:cxn ang="0">
                  <a:pos x="T0" y="T1"/>
                </a:cxn>
                <a:cxn ang="0">
                  <a:pos x="T2" y="T3"/>
                </a:cxn>
                <a:cxn ang="0">
                  <a:pos x="T4" y="T5"/>
                </a:cxn>
                <a:cxn ang="0">
                  <a:pos x="T6" y="T7"/>
                </a:cxn>
                <a:cxn ang="0">
                  <a:pos x="T8" y="T9"/>
                </a:cxn>
              </a:cxnLst>
              <a:rect l="0" t="0" r="r" b="b"/>
              <a:pathLst>
                <a:path w="256" h="189">
                  <a:moveTo>
                    <a:pt x="0" y="0"/>
                  </a:moveTo>
                  <a:lnTo>
                    <a:pt x="256" y="146"/>
                  </a:lnTo>
                  <a:lnTo>
                    <a:pt x="256" y="189"/>
                  </a:lnTo>
                  <a:lnTo>
                    <a:pt x="0" y="42"/>
                  </a:lnTo>
                  <a:lnTo>
                    <a:pt x="0" y="0"/>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298" name="Freeform 38"/>
            <p:cNvSpPr/>
            <p:nvPr/>
          </p:nvSpPr>
          <p:spPr bwMode="auto">
            <a:xfrm>
              <a:off x="7454" y="3794"/>
              <a:ext cx="652" cy="373"/>
            </a:xfrm>
            <a:custGeom>
              <a:avLst/>
              <a:gdLst>
                <a:gd name="T0" fmla="*/ 297 w 297"/>
                <a:gd name="T1" fmla="*/ 146 h 170"/>
                <a:gd name="T2" fmla="*/ 43 w 297"/>
                <a:gd name="T3" fmla="*/ 0 h 170"/>
                <a:gd name="T4" fmla="*/ 0 w 297"/>
                <a:gd name="T5" fmla="*/ 23 h 170"/>
                <a:gd name="T6" fmla="*/ 256 w 297"/>
                <a:gd name="T7" fmla="*/ 170 h 170"/>
                <a:gd name="T8" fmla="*/ 297 w 297"/>
                <a:gd name="T9" fmla="*/ 146 h 170"/>
              </a:gdLst>
              <a:ahLst/>
              <a:cxnLst>
                <a:cxn ang="0">
                  <a:pos x="T0" y="T1"/>
                </a:cxn>
                <a:cxn ang="0">
                  <a:pos x="T2" y="T3"/>
                </a:cxn>
                <a:cxn ang="0">
                  <a:pos x="T4" y="T5"/>
                </a:cxn>
                <a:cxn ang="0">
                  <a:pos x="T6" y="T7"/>
                </a:cxn>
                <a:cxn ang="0">
                  <a:pos x="T8" y="T9"/>
                </a:cxn>
              </a:cxnLst>
              <a:rect l="0" t="0" r="r" b="b"/>
              <a:pathLst>
                <a:path w="297" h="170">
                  <a:moveTo>
                    <a:pt x="297" y="146"/>
                  </a:moveTo>
                  <a:lnTo>
                    <a:pt x="43" y="0"/>
                  </a:lnTo>
                  <a:lnTo>
                    <a:pt x="0" y="23"/>
                  </a:lnTo>
                  <a:lnTo>
                    <a:pt x="256" y="170"/>
                  </a:lnTo>
                  <a:lnTo>
                    <a:pt x="297" y="146"/>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299" name="Freeform 39"/>
            <p:cNvSpPr/>
            <p:nvPr/>
          </p:nvSpPr>
          <p:spPr bwMode="auto">
            <a:xfrm>
              <a:off x="8016" y="4114"/>
              <a:ext cx="90" cy="147"/>
            </a:xfrm>
            <a:custGeom>
              <a:avLst/>
              <a:gdLst>
                <a:gd name="T0" fmla="*/ 41 w 41"/>
                <a:gd name="T1" fmla="*/ 0 h 67"/>
                <a:gd name="T2" fmla="*/ 0 w 41"/>
                <a:gd name="T3" fmla="*/ 24 h 67"/>
                <a:gd name="T4" fmla="*/ 0 w 41"/>
                <a:gd name="T5" fmla="*/ 67 h 67"/>
                <a:gd name="T6" fmla="*/ 41 w 41"/>
                <a:gd name="T7" fmla="*/ 41 h 67"/>
                <a:gd name="T8" fmla="*/ 41 w 41"/>
                <a:gd name="T9" fmla="*/ 0 h 67"/>
              </a:gdLst>
              <a:ahLst/>
              <a:cxnLst>
                <a:cxn ang="0">
                  <a:pos x="T0" y="T1"/>
                </a:cxn>
                <a:cxn ang="0">
                  <a:pos x="T2" y="T3"/>
                </a:cxn>
                <a:cxn ang="0">
                  <a:pos x="T4" y="T5"/>
                </a:cxn>
                <a:cxn ang="0">
                  <a:pos x="T6" y="T7"/>
                </a:cxn>
                <a:cxn ang="0">
                  <a:pos x="T8" y="T9"/>
                </a:cxn>
              </a:cxnLst>
              <a:rect l="0" t="0" r="r" b="b"/>
              <a:pathLst>
                <a:path w="41" h="67">
                  <a:moveTo>
                    <a:pt x="41" y="0"/>
                  </a:moveTo>
                  <a:lnTo>
                    <a:pt x="0" y="24"/>
                  </a:lnTo>
                  <a:lnTo>
                    <a:pt x="0" y="67"/>
                  </a:lnTo>
                  <a:lnTo>
                    <a:pt x="41" y="41"/>
                  </a:lnTo>
                  <a:lnTo>
                    <a:pt x="41" y="0"/>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00" name="Freeform 40"/>
            <p:cNvSpPr/>
            <p:nvPr/>
          </p:nvSpPr>
          <p:spPr bwMode="auto">
            <a:xfrm>
              <a:off x="7454" y="3844"/>
              <a:ext cx="562" cy="417"/>
            </a:xfrm>
            <a:custGeom>
              <a:avLst/>
              <a:gdLst>
                <a:gd name="T0" fmla="*/ 0 w 256"/>
                <a:gd name="T1" fmla="*/ 0 h 190"/>
                <a:gd name="T2" fmla="*/ 256 w 256"/>
                <a:gd name="T3" fmla="*/ 147 h 190"/>
                <a:gd name="T4" fmla="*/ 256 w 256"/>
                <a:gd name="T5" fmla="*/ 190 h 190"/>
                <a:gd name="T6" fmla="*/ 0 w 256"/>
                <a:gd name="T7" fmla="*/ 43 h 190"/>
                <a:gd name="T8" fmla="*/ 0 w 256"/>
                <a:gd name="T9" fmla="*/ 0 h 190"/>
              </a:gdLst>
              <a:ahLst/>
              <a:cxnLst>
                <a:cxn ang="0">
                  <a:pos x="T0" y="T1"/>
                </a:cxn>
                <a:cxn ang="0">
                  <a:pos x="T2" y="T3"/>
                </a:cxn>
                <a:cxn ang="0">
                  <a:pos x="T4" y="T5"/>
                </a:cxn>
                <a:cxn ang="0">
                  <a:pos x="T6" y="T7"/>
                </a:cxn>
                <a:cxn ang="0">
                  <a:pos x="T8" y="T9"/>
                </a:cxn>
              </a:cxnLst>
              <a:rect l="0" t="0" r="r" b="b"/>
              <a:pathLst>
                <a:path w="256" h="190">
                  <a:moveTo>
                    <a:pt x="0" y="0"/>
                  </a:moveTo>
                  <a:lnTo>
                    <a:pt x="256" y="147"/>
                  </a:lnTo>
                  <a:lnTo>
                    <a:pt x="256" y="190"/>
                  </a:lnTo>
                  <a:lnTo>
                    <a:pt x="0" y="43"/>
                  </a:lnTo>
                  <a:lnTo>
                    <a:pt x="0" y="0"/>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01" name="Freeform 41"/>
            <p:cNvSpPr/>
            <p:nvPr/>
          </p:nvSpPr>
          <p:spPr bwMode="auto">
            <a:xfrm>
              <a:off x="7542" y="3647"/>
              <a:ext cx="657" cy="375"/>
            </a:xfrm>
            <a:custGeom>
              <a:avLst/>
              <a:gdLst>
                <a:gd name="T0" fmla="*/ 299 w 299"/>
                <a:gd name="T1" fmla="*/ 147 h 171"/>
                <a:gd name="T2" fmla="*/ 43 w 299"/>
                <a:gd name="T3" fmla="*/ 0 h 171"/>
                <a:gd name="T4" fmla="*/ 0 w 299"/>
                <a:gd name="T5" fmla="*/ 24 h 171"/>
                <a:gd name="T6" fmla="*/ 257 w 299"/>
                <a:gd name="T7" fmla="*/ 171 h 171"/>
                <a:gd name="T8" fmla="*/ 299 w 299"/>
                <a:gd name="T9" fmla="*/ 147 h 171"/>
              </a:gdLst>
              <a:ahLst/>
              <a:cxnLst>
                <a:cxn ang="0">
                  <a:pos x="T0" y="T1"/>
                </a:cxn>
                <a:cxn ang="0">
                  <a:pos x="T2" y="T3"/>
                </a:cxn>
                <a:cxn ang="0">
                  <a:pos x="T4" y="T5"/>
                </a:cxn>
                <a:cxn ang="0">
                  <a:pos x="T6" y="T7"/>
                </a:cxn>
                <a:cxn ang="0">
                  <a:pos x="T8" y="T9"/>
                </a:cxn>
              </a:cxnLst>
              <a:rect l="0" t="0" r="r" b="b"/>
              <a:pathLst>
                <a:path w="299" h="171">
                  <a:moveTo>
                    <a:pt x="299" y="147"/>
                  </a:moveTo>
                  <a:lnTo>
                    <a:pt x="43" y="0"/>
                  </a:lnTo>
                  <a:lnTo>
                    <a:pt x="0" y="24"/>
                  </a:lnTo>
                  <a:lnTo>
                    <a:pt x="257" y="171"/>
                  </a:lnTo>
                  <a:lnTo>
                    <a:pt x="299" y="147"/>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02" name="Freeform 42"/>
            <p:cNvSpPr/>
            <p:nvPr/>
          </p:nvSpPr>
          <p:spPr bwMode="auto">
            <a:xfrm>
              <a:off x="8106" y="3969"/>
              <a:ext cx="92" cy="145"/>
            </a:xfrm>
            <a:custGeom>
              <a:avLst/>
              <a:gdLst>
                <a:gd name="T0" fmla="*/ 42 w 42"/>
                <a:gd name="T1" fmla="*/ 0 h 66"/>
                <a:gd name="T2" fmla="*/ 0 w 42"/>
                <a:gd name="T3" fmla="*/ 24 h 66"/>
                <a:gd name="T4" fmla="*/ 0 w 42"/>
                <a:gd name="T5" fmla="*/ 66 h 66"/>
                <a:gd name="T6" fmla="*/ 42 w 42"/>
                <a:gd name="T7" fmla="*/ 40 h 66"/>
                <a:gd name="T8" fmla="*/ 42 w 42"/>
                <a:gd name="T9" fmla="*/ 0 h 66"/>
              </a:gdLst>
              <a:ahLst/>
              <a:cxnLst>
                <a:cxn ang="0">
                  <a:pos x="T0" y="T1"/>
                </a:cxn>
                <a:cxn ang="0">
                  <a:pos x="T2" y="T3"/>
                </a:cxn>
                <a:cxn ang="0">
                  <a:pos x="T4" y="T5"/>
                </a:cxn>
                <a:cxn ang="0">
                  <a:pos x="T6" y="T7"/>
                </a:cxn>
                <a:cxn ang="0">
                  <a:pos x="T8" y="T9"/>
                </a:cxn>
              </a:cxnLst>
              <a:rect l="0" t="0" r="r" b="b"/>
              <a:pathLst>
                <a:path w="42" h="66">
                  <a:moveTo>
                    <a:pt x="42" y="0"/>
                  </a:moveTo>
                  <a:lnTo>
                    <a:pt x="0" y="24"/>
                  </a:lnTo>
                  <a:lnTo>
                    <a:pt x="0" y="66"/>
                  </a:lnTo>
                  <a:lnTo>
                    <a:pt x="42" y="40"/>
                  </a:lnTo>
                  <a:lnTo>
                    <a:pt x="42" y="0"/>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03" name="Freeform 43"/>
            <p:cNvSpPr/>
            <p:nvPr/>
          </p:nvSpPr>
          <p:spPr bwMode="auto">
            <a:xfrm>
              <a:off x="7549" y="3699"/>
              <a:ext cx="558" cy="415"/>
            </a:xfrm>
            <a:custGeom>
              <a:avLst/>
              <a:gdLst>
                <a:gd name="T0" fmla="*/ 0 w 254"/>
                <a:gd name="T1" fmla="*/ 0 h 189"/>
                <a:gd name="T2" fmla="*/ 254 w 254"/>
                <a:gd name="T3" fmla="*/ 147 h 189"/>
                <a:gd name="T4" fmla="*/ 254 w 254"/>
                <a:gd name="T5" fmla="*/ 189 h 189"/>
                <a:gd name="T6" fmla="*/ 0 w 254"/>
                <a:gd name="T7" fmla="*/ 43 h 189"/>
                <a:gd name="T8" fmla="*/ 0 w 254"/>
                <a:gd name="T9" fmla="*/ 0 h 189"/>
              </a:gdLst>
              <a:ahLst/>
              <a:cxnLst>
                <a:cxn ang="0">
                  <a:pos x="T0" y="T1"/>
                </a:cxn>
                <a:cxn ang="0">
                  <a:pos x="T2" y="T3"/>
                </a:cxn>
                <a:cxn ang="0">
                  <a:pos x="T4" y="T5"/>
                </a:cxn>
                <a:cxn ang="0">
                  <a:pos x="T6" y="T7"/>
                </a:cxn>
                <a:cxn ang="0">
                  <a:pos x="T8" y="T9"/>
                </a:cxn>
              </a:cxnLst>
              <a:rect l="0" t="0" r="r" b="b"/>
              <a:pathLst>
                <a:path w="254" h="189">
                  <a:moveTo>
                    <a:pt x="0" y="0"/>
                  </a:moveTo>
                  <a:lnTo>
                    <a:pt x="254" y="147"/>
                  </a:lnTo>
                  <a:lnTo>
                    <a:pt x="254" y="189"/>
                  </a:lnTo>
                  <a:lnTo>
                    <a:pt x="0" y="43"/>
                  </a:lnTo>
                  <a:lnTo>
                    <a:pt x="0" y="0"/>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04" name="Freeform 44"/>
            <p:cNvSpPr/>
            <p:nvPr/>
          </p:nvSpPr>
          <p:spPr bwMode="auto">
            <a:xfrm>
              <a:off x="7636" y="3497"/>
              <a:ext cx="652" cy="378"/>
            </a:xfrm>
            <a:custGeom>
              <a:avLst/>
              <a:gdLst>
                <a:gd name="T0" fmla="*/ 297 w 297"/>
                <a:gd name="T1" fmla="*/ 149 h 172"/>
                <a:gd name="T2" fmla="*/ 40 w 297"/>
                <a:gd name="T3" fmla="*/ 0 h 172"/>
                <a:gd name="T4" fmla="*/ 0 w 297"/>
                <a:gd name="T5" fmla="*/ 26 h 172"/>
                <a:gd name="T6" fmla="*/ 256 w 297"/>
                <a:gd name="T7" fmla="*/ 172 h 172"/>
                <a:gd name="T8" fmla="*/ 297 w 297"/>
                <a:gd name="T9" fmla="*/ 149 h 172"/>
              </a:gdLst>
              <a:ahLst/>
              <a:cxnLst>
                <a:cxn ang="0">
                  <a:pos x="T0" y="T1"/>
                </a:cxn>
                <a:cxn ang="0">
                  <a:pos x="T2" y="T3"/>
                </a:cxn>
                <a:cxn ang="0">
                  <a:pos x="T4" y="T5"/>
                </a:cxn>
                <a:cxn ang="0">
                  <a:pos x="T6" y="T7"/>
                </a:cxn>
                <a:cxn ang="0">
                  <a:pos x="T8" y="T9"/>
                </a:cxn>
              </a:cxnLst>
              <a:rect l="0" t="0" r="r" b="b"/>
              <a:pathLst>
                <a:path w="297" h="172">
                  <a:moveTo>
                    <a:pt x="297" y="149"/>
                  </a:moveTo>
                  <a:lnTo>
                    <a:pt x="40" y="0"/>
                  </a:lnTo>
                  <a:lnTo>
                    <a:pt x="0" y="26"/>
                  </a:lnTo>
                  <a:lnTo>
                    <a:pt x="256" y="172"/>
                  </a:lnTo>
                  <a:lnTo>
                    <a:pt x="297" y="149"/>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05" name="Freeform 45"/>
            <p:cNvSpPr/>
            <p:nvPr/>
          </p:nvSpPr>
          <p:spPr bwMode="auto">
            <a:xfrm>
              <a:off x="8198" y="3824"/>
              <a:ext cx="90" cy="145"/>
            </a:xfrm>
            <a:custGeom>
              <a:avLst/>
              <a:gdLst>
                <a:gd name="T0" fmla="*/ 41 w 41"/>
                <a:gd name="T1" fmla="*/ 0 h 66"/>
                <a:gd name="T2" fmla="*/ 0 w 41"/>
                <a:gd name="T3" fmla="*/ 23 h 66"/>
                <a:gd name="T4" fmla="*/ 0 w 41"/>
                <a:gd name="T5" fmla="*/ 66 h 66"/>
                <a:gd name="T6" fmla="*/ 41 w 41"/>
                <a:gd name="T7" fmla="*/ 40 h 66"/>
                <a:gd name="T8" fmla="*/ 41 w 41"/>
                <a:gd name="T9" fmla="*/ 0 h 66"/>
              </a:gdLst>
              <a:ahLst/>
              <a:cxnLst>
                <a:cxn ang="0">
                  <a:pos x="T0" y="T1"/>
                </a:cxn>
                <a:cxn ang="0">
                  <a:pos x="T2" y="T3"/>
                </a:cxn>
                <a:cxn ang="0">
                  <a:pos x="T4" y="T5"/>
                </a:cxn>
                <a:cxn ang="0">
                  <a:pos x="T6" y="T7"/>
                </a:cxn>
                <a:cxn ang="0">
                  <a:pos x="T8" y="T9"/>
                </a:cxn>
              </a:cxnLst>
              <a:rect l="0" t="0" r="r" b="b"/>
              <a:pathLst>
                <a:path w="41" h="66">
                  <a:moveTo>
                    <a:pt x="41" y="0"/>
                  </a:moveTo>
                  <a:lnTo>
                    <a:pt x="0" y="23"/>
                  </a:lnTo>
                  <a:lnTo>
                    <a:pt x="0" y="66"/>
                  </a:lnTo>
                  <a:lnTo>
                    <a:pt x="41" y="40"/>
                  </a:lnTo>
                  <a:lnTo>
                    <a:pt x="41" y="0"/>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06" name="Freeform 46"/>
            <p:cNvSpPr/>
            <p:nvPr/>
          </p:nvSpPr>
          <p:spPr bwMode="auto">
            <a:xfrm>
              <a:off x="7636" y="3554"/>
              <a:ext cx="562" cy="415"/>
            </a:xfrm>
            <a:custGeom>
              <a:avLst/>
              <a:gdLst>
                <a:gd name="T0" fmla="*/ 0 w 256"/>
                <a:gd name="T1" fmla="*/ 0 h 189"/>
                <a:gd name="T2" fmla="*/ 256 w 256"/>
                <a:gd name="T3" fmla="*/ 146 h 189"/>
                <a:gd name="T4" fmla="*/ 256 w 256"/>
                <a:gd name="T5" fmla="*/ 189 h 189"/>
                <a:gd name="T6" fmla="*/ 0 w 256"/>
                <a:gd name="T7" fmla="*/ 42 h 189"/>
                <a:gd name="T8" fmla="*/ 0 w 256"/>
                <a:gd name="T9" fmla="*/ 0 h 189"/>
              </a:gdLst>
              <a:ahLst/>
              <a:cxnLst>
                <a:cxn ang="0">
                  <a:pos x="T0" y="T1"/>
                </a:cxn>
                <a:cxn ang="0">
                  <a:pos x="T2" y="T3"/>
                </a:cxn>
                <a:cxn ang="0">
                  <a:pos x="T4" y="T5"/>
                </a:cxn>
                <a:cxn ang="0">
                  <a:pos x="T6" y="T7"/>
                </a:cxn>
                <a:cxn ang="0">
                  <a:pos x="T8" y="T9"/>
                </a:cxn>
              </a:cxnLst>
              <a:rect l="0" t="0" r="r" b="b"/>
              <a:pathLst>
                <a:path w="256" h="189">
                  <a:moveTo>
                    <a:pt x="0" y="0"/>
                  </a:moveTo>
                  <a:lnTo>
                    <a:pt x="256" y="146"/>
                  </a:lnTo>
                  <a:lnTo>
                    <a:pt x="256" y="189"/>
                  </a:lnTo>
                  <a:lnTo>
                    <a:pt x="0" y="42"/>
                  </a:lnTo>
                  <a:lnTo>
                    <a:pt x="0" y="0"/>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07" name="Freeform 47"/>
            <p:cNvSpPr/>
            <p:nvPr/>
          </p:nvSpPr>
          <p:spPr bwMode="auto">
            <a:xfrm>
              <a:off x="7724" y="3350"/>
              <a:ext cx="652" cy="380"/>
            </a:xfrm>
            <a:custGeom>
              <a:avLst/>
              <a:gdLst>
                <a:gd name="T0" fmla="*/ 297 w 297"/>
                <a:gd name="T1" fmla="*/ 147 h 173"/>
                <a:gd name="T2" fmla="*/ 41 w 297"/>
                <a:gd name="T3" fmla="*/ 0 h 173"/>
                <a:gd name="T4" fmla="*/ 0 w 297"/>
                <a:gd name="T5" fmla="*/ 26 h 173"/>
                <a:gd name="T6" fmla="*/ 257 w 297"/>
                <a:gd name="T7" fmla="*/ 173 h 173"/>
                <a:gd name="T8" fmla="*/ 297 w 297"/>
                <a:gd name="T9" fmla="*/ 147 h 173"/>
              </a:gdLst>
              <a:ahLst/>
              <a:cxnLst>
                <a:cxn ang="0">
                  <a:pos x="T0" y="T1"/>
                </a:cxn>
                <a:cxn ang="0">
                  <a:pos x="T2" y="T3"/>
                </a:cxn>
                <a:cxn ang="0">
                  <a:pos x="T4" y="T5"/>
                </a:cxn>
                <a:cxn ang="0">
                  <a:pos x="T6" y="T7"/>
                </a:cxn>
                <a:cxn ang="0">
                  <a:pos x="T8" y="T9"/>
                </a:cxn>
              </a:cxnLst>
              <a:rect l="0" t="0" r="r" b="b"/>
              <a:pathLst>
                <a:path w="297" h="173">
                  <a:moveTo>
                    <a:pt x="297" y="147"/>
                  </a:moveTo>
                  <a:lnTo>
                    <a:pt x="41" y="0"/>
                  </a:lnTo>
                  <a:lnTo>
                    <a:pt x="0" y="26"/>
                  </a:lnTo>
                  <a:lnTo>
                    <a:pt x="257" y="173"/>
                  </a:lnTo>
                  <a:lnTo>
                    <a:pt x="297" y="147"/>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08" name="Freeform 48"/>
            <p:cNvSpPr/>
            <p:nvPr/>
          </p:nvSpPr>
          <p:spPr bwMode="auto">
            <a:xfrm>
              <a:off x="8289" y="3673"/>
              <a:ext cx="88" cy="152"/>
            </a:xfrm>
            <a:custGeom>
              <a:avLst/>
              <a:gdLst>
                <a:gd name="T0" fmla="*/ 40 w 40"/>
                <a:gd name="T1" fmla="*/ 0 h 69"/>
                <a:gd name="T2" fmla="*/ 0 w 40"/>
                <a:gd name="T3" fmla="*/ 26 h 69"/>
                <a:gd name="T4" fmla="*/ 0 w 40"/>
                <a:gd name="T5" fmla="*/ 69 h 69"/>
                <a:gd name="T6" fmla="*/ 40 w 40"/>
                <a:gd name="T7" fmla="*/ 43 h 69"/>
                <a:gd name="T8" fmla="*/ 40 w 40"/>
                <a:gd name="T9" fmla="*/ 0 h 69"/>
              </a:gdLst>
              <a:ahLst/>
              <a:cxnLst>
                <a:cxn ang="0">
                  <a:pos x="T0" y="T1"/>
                </a:cxn>
                <a:cxn ang="0">
                  <a:pos x="T2" y="T3"/>
                </a:cxn>
                <a:cxn ang="0">
                  <a:pos x="T4" y="T5"/>
                </a:cxn>
                <a:cxn ang="0">
                  <a:pos x="T6" y="T7"/>
                </a:cxn>
                <a:cxn ang="0">
                  <a:pos x="T8" y="T9"/>
                </a:cxn>
              </a:cxnLst>
              <a:rect l="0" t="0" r="r" b="b"/>
              <a:pathLst>
                <a:path w="40" h="69">
                  <a:moveTo>
                    <a:pt x="40" y="0"/>
                  </a:moveTo>
                  <a:lnTo>
                    <a:pt x="0" y="26"/>
                  </a:lnTo>
                  <a:lnTo>
                    <a:pt x="0" y="69"/>
                  </a:lnTo>
                  <a:lnTo>
                    <a:pt x="40" y="43"/>
                  </a:lnTo>
                  <a:lnTo>
                    <a:pt x="40" y="0"/>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09" name="Freeform 49"/>
            <p:cNvSpPr/>
            <p:nvPr/>
          </p:nvSpPr>
          <p:spPr bwMode="auto">
            <a:xfrm>
              <a:off x="7724" y="3403"/>
              <a:ext cx="564" cy="422"/>
            </a:xfrm>
            <a:custGeom>
              <a:avLst/>
              <a:gdLst>
                <a:gd name="T0" fmla="*/ 0 w 257"/>
                <a:gd name="T1" fmla="*/ 0 h 192"/>
                <a:gd name="T2" fmla="*/ 257 w 257"/>
                <a:gd name="T3" fmla="*/ 149 h 192"/>
                <a:gd name="T4" fmla="*/ 257 w 257"/>
                <a:gd name="T5" fmla="*/ 192 h 192"/>
                <a:gd name="T6" fmla="*/ 0 w 257"/>
                <a:gd name="T7" fmla="*/ 43 h 192"/>
                <a:gd name="T8" fmla="*/ 0 w 257"/>
                <a:gd name="T9" fmla="*/ 0 h 192"/>
              </a:gdLst>
              <a:ahLst/>
              <a:cxnLst>
                <a:cxn ang="0">
                  <a:pos x="T0" y="T1"/>
                </a:cxn>
                <a:cxn ang="0">
                  <a:pos x="T2" y="T3"/>
                </a:cxn>
                <a:cxn ang="0">
                  <a:pos x="T4" y="T5"/>
                </a:cxn>
                <a:cxn ang="0">
                  <a:pos x="T6" y="T7"/>
                </a:cxn>
                <a:cxn ang="0">
                  <a:pos x="T8" y="T9"/>
                </a:cxn>
              </a:cxnLst>
              <a:rect l="0" t="0" r="r" b="b"/>
              <a:pathLst>
                <a:path w="257" h="192">
                  <a:moveTo>
                    <a:pt x="0" y="0"/>
                  </a:moveTo>
                  <a:lnTo>
                    <a:pt x="257" y="149"/>
                  </a:lnTo>
                  <a:lnTo>
                    <a:pt x="257" y="192"/>
                  </a:lnTo>
                  <a:lnTo>
                    <a:pt x="0" y="43"/>
                  </a:lnTo>
                  <a:lnTo>
                    <a:pt x="0" y="0"/>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10" name="Freeform 50"/>
            <p:cNvSpPr/>
            <p:nvPr/>
          </p:nvSpPr>
          <p:spPr bwMode="auto">
            <a:xfrm>
              <a:off x="7814" y="3205"/>
              <a:ext cx="650" cy="380"/>
            </a:xfrm>
            <a:custGeom>
              <a:avLst/>
              <a:gdLst>
                <a:gd name="T0" fmla="*/ 296 w 296"/>
                <a:gd name="T1" fmla="*/ 147 h 173"/>
                <a:gd name="T2" fmla="*/ 43 w 296"/>
                <a:gd name="T3" fmla="*/ 0 h 173"/>
                <a:gd name="T4" fmla="*/ 0 w 296"/>
                <a:gd name="T5" fmla="*/ 24 h 173"/>
                <a:gd name="T6" fmla="*/ 256 w 296"/>
                <a:gd name="T7" fmla="*/ 173 h 173"/>
                <a:gd name="T8" fmla="*/ 296 w 296"/>
                <a:gd name="T9" fmla="*/ 147 h 173"/>
              </a:gdLst>
              <a:ahLst/>
              <a:cxnLst>
                <a:cxn ang="0">
                  <a:pos x="T0" y="T1"/>
                </a:cxn>
                <a:cxn ang="0">
                  <a:pos x="T2" y="T3"/>
                </a:cxn>
                <a:cxn ang="0">
                  <a:pos x="T4" y="T5"/>
                </a:cxn>
                <a:cxn ang="0">
                  <a:pos x="T6" y="T7"/>
                </a:cxn>
                <a:cxn ang="0">
                  <a:pos x="T8" y="T9"/>
                </a:cxn>
              </a:cxnLst>
              <a:rect l="0" t="0" r="r" b="b"/>
              <a:pathLst>
                <a:path w="296" h="173">
                  <a:moveTo>
                    <a:pt x="296" y="147"/>
                  </a:moveTo>
                  <a:lnTo>
                    <a:pt x="43" y="0"/>
                  </a:lnTo>
                  <a:lnTo>
                    <a:pt x="0" y="24"/>
                  </a:lnTo>
                  <a:lnTo>
                    <a:pt x="256" y="173"/>
                  </a:lnTo>
                  <a:lnTo>
                    <a:pt x="296" y="147"/>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11" name="Freeform 51"/>
            <p:cNvSpPr/>
            <p:nvPr/>
          </p:nvSpPr>
          <p:spPr bwMode="auto">
            <a:xfrm>
              <a:off x="8376" y="3528"/>
              <a:ext cx="88" cy="145"/>
            </a:xfrm>
            <a:custGeom>
              <a:avLst/>
              <a:gdLst>
                <a:gd name="T0" fmla="*/ 40 w 40"/>
                <a:gd name="T1" fmla="*/ 0 h 66"/>
                <a:gd name="T2" fmla="*/ 0 w 40"/>
                <a:gd name="T3" fmla="*/ 26 h 66"/>
                <a:gd name="T4" fmla="*/ 0 w 40"/>
                <a:gd name="T5" fmla="*/ 66 h 66"/>
                <a:gd name="T6" fmla="*/ 40 w 40"/>
                <a:gd name="T7" fmla="*/ 42 h 66"/>
                <a:gd name="T8" fmla="*/ 40 w 40"/>
                <a:gd name="T9" fmla="*/ 0 h 66"/>
              </a:gdLst>
              <a:ahLst/>
              <a:cxnLst>
                <a:cxn ang="0">
                  <a:pos x="T0" y="T1"/>
                </a:cxn>
                <a:cxn ang="0">
                  <a:pos x="T2" y="T3"/>
                </a:cxn>
                <a:cxn ang="0">
                  <a:pos x="T4" y="T5"/>
                </a:cxn>
                <a:cxn ang="0">
                  <a:pos x="T6" y="T7"/>
                </a:cxn>
                <a:cxn ang="0">
                  <a:pos x="T8" y="T9"/>
                </a:cxn>
              </a:cxnLst>
              <a:rect l="0" t="0" r="r" b="b"/>
              <a:pathLst>
                <a:path w="40" h="66">
                  <a:moveTo>
                    <a:pt x="40" y="0"/>
                  </a:moveTo>
                  <a:lnTo>
                    <a:pt x="0" y="26"/>
                  </a:lnTo>
                  <a:lnTo>
                    <a:pt x="0" y="66"/>
                  </a:lnTo>
                  <a:lnTo>
                    <a:pt x="40" y="42"/>
                  </a:lnTo>
                  <a:lnTo>
                    <a:pt x="40" y="0"/>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12" name="Freeform 52"/>
            <p:cNvSpPr/>
            <p:nvPr/>
          </p:nvSpPr>
          <p:spPr bwMode="auto">
            <a:xfrm>
              <a:off x="7814" y="3258"/>
              <a:ext cx="562" cy="415"/>
            </a:xfrm>
            <a:custGeom>
              <a:avLst/>
              <a:gdLst>
                <a:gd name="T0" fmla="*/ 0 w 256"/>
                <a:gd name="T1" fmla="*/ 0 h 189"/>
                <a:gd name="T2" fmla="*/ 256 w 256"/>
                <a:gd name="T3" fmla="*/ 149 h 189"/>
                <a:gd name="T4" fmla="*/ 256 w 256"/>
                <a:gd name="T5" fmla="*/ 189 h 189"/>
                <a:gd name="T6" fmla="*/ 0 w 256"/>
                <a:gd name="T7" fmla="*/ 42 h 189"/>
                <a:gd name="T8" fmla="*/ 0 w 256"/>
                <a:gd name="T9" fmla="*/ 0 h 189"/>
              </a:gdLst>
              <a:ahLst/>
              <a:cxnLst>
                <a:cxn ang="0">
                  <a:pos x="T0" y="T1"/>
                </a:cxn>
                <a:cxn ang="0">
                  <a:pos x="T2" y="T3"/>
                </a:cxn>
                <a:cxn ang="0">
                  <a:pos x="T4" y="T5"/>
                </a:cxn>
                <a:cxn ang="0">
                  <a:pos x="T6" y="T7"/>
                </a:cxn>
                <a:cxn ang="0">
                  <a:pos x="T8" y="T9"/>
                </a:cxn>
              </a:cxnLst>
              <a:rect l="0" t="0" r="r" b="b"/>
              <a:pathLst>
                <a:path w="256" h="189">
                  <a:moveTo>
                    <a:pt x="0" y="0"/>
                  </a:moveTo>
                  <a:lnTo>
                    <a:pt x="256" y="149"/>
                  </a:lnTo>
                  <a:lnTo>
                    <a:pt x="256" y="189"/>
                  </a:lnTo>
                  <a:lnTo>
                    <a:pt x="0" y="42"/>
                  </a:lnTo>
                  <a:lnTo>
                    <a:pt x="0" y="0"/>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13" name="Freeform 53"/>
            <p:cNvSpPr/>
            <p:nvPr/>
          </p:nvSpPr>
          <p:spPr bwMode="auto">
            <a:xfrm>
              <a:off x="7909" y="3060"/>
              <a:ext cx="650" cy="380"/>
            </a:xfrm>
            <a:custGeom>
              <a:avLst/>
              <a:gdLst>
                <a:gd name="T0" fmla="*/ 296 w 296"/>
                <a:gd name="T1" fmla="*/ 147 h 173"/>
                <a:gd name="T2" fmla="*/ 40 w 296"/>
                <a:gd name="T3" fmla="*/ 0 h 173"/>
                <a:gd name="T4" fmla="*/ 0 w 296"/>
                <a:gd name="T5" fmla="*/ 24 h 173"/>
                <a:gd name="T6" fmla="*/ 253 w 296"/>
                <a:gd name="T7" fmla="*/ 173 h 173"/>
                <a:gd name="T8" fmla="*/ 296 w 296"/>
                <a:gd name="T9" fmla="*/ 147 h 173"/>
              </a:gdLst>
              <a:ahLst/>
              <a:cxnLst>
                <a:cxn ang="0">
                  <a:pos x="T0" y="T1"/>
                </a:cxn>
                <a:cxn ang="0">
                  <a:pos x="T2" y="T3"/>
                </a:cxn>
                <a:cxn ang="0">
                  <a:pos x="T4" y="T5"/>
                </a:cxn>
                <a:cxn ang="0">
                  <a:pos x="T6" y="T7"/>
                </a:cxn>
                <a:cxn ang="0">
                  <a:pos x="T8" y="T9"/>
                </a:cxn>
              </a:cxnLst>
              <a:rect l="0" t="0" r="r" b="b"/>
              <a:pathLst>
                <a:path w="296" h="173">
                  <a:moveTo>
                    <a:pt x="296" y="147"/>
                  </a:moveTo>
                  <a:lnTo>
                    <a:pt x="40" y="0"/>
                  </a:lnTo>
                  <a:lnTo>
                    <a:pt x="0" y="24"/>
                  </a:lnTo>
                  <a:lnTo>
                    <a:pt x="253" y="173"/>
                  </a:lnTo>
                  <a:lnTo>
                    <a:pt x="296" y="147"/>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14" name="Freeform 54"/>
            <p:cNvSpPr/>
            <p:nvPr/>
          </p:nvSpPr>
          <p:spPr bwMode="auto">
            <a:xfrm>
              <a:off x="8464" y="3383"/>
              <a:ext cx="94" cy="145"/>
            </a:xfrm>
            <a:custGeom>
              <a:avLst/>
              <a:gdLst>
                <a:gd name="T0" fmla="*/ 43 w 43"/>
                <a:gd name="T1" fmla="*/ 0 h 66"/>
                <a:gd name="T2" fmla="*/ 0 w 43"/>
                <a:gd name="T3" fmla="*/ 26 h 66"/>
                <a:gd name="T4" fmla="*/ 0 w 43"/>
                <a:gd name="T5" fmla="*/ 66 h 66"/>
                <a:gd name="T6" fmla="*/ 43 w 43"/>
                <a:gd name="T7" fmla="*/ 42 h 66"/>
                <a:gd name="T8" fmla="*/ 43 w 43"/>
                <a:gd name="T9" fmla="*/ 0 h 66"/>
              </a:gdLst>
              <a:ahLst/>
              <a:cxnLst>
                <a:cxn ang="0">
                  <a:pos x="T0" y="T1"/>
                </a:cxn>
                <a:cxn ang="0">
                  <a:pos x="T2" y="T3"/>
                </a:cxn>
                <a:cxn ang="0">
                  <a:pos x="T4" y="T5"/>
                </a:cxn>
                <a:cxn ang="0">
                  <a:pos x="T6" y="T7"/>
                </a:cxn>
                <a:cxn ang="0">
                  <a:pos x="T8" y="T9"/>
                </a:cxn>
              </a:cxnLst>
              <a:rect l="0" t="0" r="r" b="b"/>
              <a:pathLst>
                <a:path w="43" h="66">
                  <a:moveTo>
                    <a:pt x="43" y="0"/>
                  </a:moveTo>
                  <a:lnTo>
                    <a:pt x="0" y="26"/>
                  </a:lnTo>
                  <a:lnTo>
                    <a:pt x="0" y="66"/>
                  </a:lnTo>
                  <a:lnTo>
                    <a:pt x="43" y="42"/>
                  </a:lnTo>
                  <a:lnTo>
                    <a:pt x="43" y="0"/>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15" name="Freeform 55"/>
            <p:cNvSpPr/>
            <p:nvPr/>
          </p:nvSpPr>
          <p:spPr bwMode="auto">
            <a:xfrm>
              <a:off x="7909" y="3113"/>
              <a:ext cx="556" cy="415"/>
            </a:xfrm>
            <a:custGeom>
              <a:avLst/>
              <a:gdLst>
                <a:gd name="T0" fmla="*/ 0 w 253"/>
                <a:gd name="T1" fmla="*/ 0 h 189"/>
                <a:gd name="T2" fmla="*/ 253 w 253"/>
                <a:gd name="T3" fmla="*/ 149 h 189"/>
                <a:gd name="T4" fmla="*/ 253 w 253"/>
                <a:gd name="T5" fmla="*/ 189 h 189"/>
                <a:gd name="T6" fmla="*/ 0 w 253"/>
                <a:gd name="T7" fmla="*/ 42 h 189"/>
                <a:gd name="T8" fmla="*/ 0 w 253"/>
                <a:gd name="T9" fmla="*/ 0 h 189"/>
              </a:gdLst>
              <a:ahLst/>
              <a:cxnLst>
                <a:cxn ang="0">
                  <a:pos x="T0" y="T1"/>
                </a:cxn>
                <a:cxn ang="0">
                  <a:pos x="T2" y="T3"/>
                </a:cxn>
                <a:cxn ang="0">
                  <a:pos x="T4" y="T5"/>
                </a:cxn>
                <a:cxn ang="0">
                  <a:pos x="T6" y="T7"/>
                </a:cxn>
                <a:cxn ang="0">
                  <a:pos x="T8" y="T9"/>
                </a:cxn>
              </a:cxnLst>
              <a:rect l="0" t="0" r="r" b="b"/>
              <a:pathLst>
                <a:path w="253" h="189">
                  <a:moveTo>
                    <a:pt x="0" y="0"/>
                  </a:moveTo>
                  <a:lnTo>
                    <a:pt x="253" y="149"/>
                  </a:lnTo>
                  <a:lnTo>
                    <a:pt x="253" y="189"/>
                  </a:lnTo>
                  <a:lnTo>
                    <a:pt x="0" y="42"/>
                  </a:lnTo>
                  <a:lnTo>
                    <a:pt x="0" y="0"/>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16" name="Freeform 56"/>
            <p:cNvSpPr/>
            <p:nvPr/>
          </p:nvSpPr>
          <p:spPr bwMode="auto">
            <a:xfrm>
              <a:off x="7845" y="2369"/>
              <a:ext cx="1761" cy="1019"/>
            </a:xfrm>
            <a:custGeom>
              <a:avLst/>
              <a:gdLst>
                <a:gd name="T0" fmla="*/ 802 w 802"/>
                <a:gd name="T1" fmla="*/ 234 h 464"/>
                <a:gd name="T2" fmla="*/ 389 w 802"/>
                <a:gd name="T3" fmla="*/ 0 h 464"/>
                <a:gd name="T4" fmla="*/ 0 w 802"/>
                <a:gd name="T5" fmla="*/ 230 h 464"/>
                <a:gd name="T6" fmla="*/ 411 w 802"/>
                <a:gd name="T7" fmla="*/ 464 h 464"/>
                <a:gd name="T8" fmla="*/ 802 w 802"/>
                <a:gd name="T9" fmla="*/ 234 h 464"/>
              </a:gdLst>
              <a:ahLst/>
              <a:cxnLst>
                <a:cxn ang="0">
                  <a:pos x="T0" y="T1"/>
                </a:cxn>
                <a:cxn ang="0">
                  <a:pos x="T2" y="T3"/>
                </a:cxn>
                <a:cxn ang="0">
                  <a:pos x="T4" y="T5"/>
                </a:cxn>
                <a:cxn ang="0">
                  <a:pos x="T6" y="T7"/>
                </a:cxn>
                <a:cxn ang="0">
                  <a:pos x="T8" y="T9"/>
                </a:cxn>
              </a:cxnLst>
              <a:rect l="0" t="0" r="r" b="b"/>
              <a:pathLst>
                <a:path w="802" h="464">
                  <a:moveTo>
                    <a:pt x="802" y="234"/>
                  </a:moveTo>
                  <a:lnTo>
                    <a:pt x="389" y="0"/>
                  </a:lnTo>
                  <a:lnTo>
                    <a:pt x="0" y="230"/>
                  </a:lnTo>
                  <a:lnTo>
                    <a:pt x="411" y="464"/>
                  </a:lnTo>
                  <a:lnTo>
                    <a:pt x="802" y="234"/>
                  </a:lnTo>
                  <a:close/>
                </a:path>
              </a:pathLst>
            </a:custGeom>
            <a:solidFill>
              <a:srgbClr val="FFEF76"/>
            </a:soli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17" name="Freeform 57"/>
            <p:cNvSpPr/>
            <p:nvPr/>
          </p:nvSpPr>
          <p:spPr bwMode="auto">
            <a:xfrm>
              <a:off x="8747" y="2882"/>
              <a:ext cx="859" cy="608"/>
            </a:xfrm>
            <a:custGeom>
              <a:avLst/>
              <a:gdLst>
                <a:gd name="T0" fmla="*/ 391 w 391"/>
                <a:gd name="T1" fmla="*/ 0 h 277"/>
                <a:gd name="T2" fmla="*/ 0 w 391"/>
                <a:gd name="T3" fmla="*/ 230 h 277"/>
                <a:gd name="T4" fmla="*/ 0 w 391"/>
                <a:gd name="T5" fmla="*/ 277 h 277"/>
                <a:gd name="T6" fmla="*/ 391 w 391"/>
                <a:gd name="T7" fmla="*/ 50 h 277"/>
                <a:gd name="T8" fmla="*/ 391 w 391"/>
                <a:gd name="T9" fmla="*/ 0 h 277"/>
              </a:gdLst>
              <a:ahLst/>
              <a:cxnLst>
                <a:cxn ang="0">
                  <a:pos x="T0" y="T1"/>
                </a:cxn>
                <a:cxn ang="0">
                  <a:pos x="T2" y="T3"/>
                </a:cxn>
                <a:cxn ang="0">
                  <a:pos x="T4" y="T5"/>
                </a:cxn>
                <a:cxn ang="0">
                  <a:pos x="T6" y="T7"/>
                </a:cxn>
                <a:cxn ang="0">
                  <a:pos x="T8" y="T9"/>
                </a:cxn>
              </a:cxnLst>
              <a:rect l="0" t="0" r="r" b="b"/>
              <a:pathLst>
                <a:path w="391" h="277">
                  <a:moveTo>
                    <a:pt x="391" y="0"/>
                  </a:moveTo>
                  <a:lnTo>
                    <a:pt x="0" y="230"/>
                  </a:lnTo>
                  <a:lnTo>
                    <a:pt x="0" y="277"/>
                  </a:lnTo>
                  <a:lnTo>
                    <a:pt x="391" y="50"/>
                  </a:lnTo>
                  <a:lnTo>
                    <a:pt x="391" y="0"/>
                  </a:lnTo>
                  <a:close/>
                </a:path>
              </a:pathLst>
            </a:custGeom>
            <a:gradFill>
              <a:gsLst>
                <a:gs pos="100000">
                  <a:srgbClr val="EEC988"/>
                </a:gs>
                <a:gs pos="0">
                  <a:srgbClr val="CB954D"/>
                </a:gs>
              </a:gsLst>
              <a:lin scaled="1"/>
            </a:gra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18" name="Freeform 58"/>
            <p:cNvSpPr/>
            <p:nvPr/>
          </p:nvSpPr>
          <p:spPr bwMode="auto">
            <a:xfrm>
              <a:off x="7845" y="2874"/>
              <a:ext cx="902" cy="617"/>
            </a:xfrm>
            <a:custGeom>
              <a:avLst/>
              <a:gdLst>
                <a:gd name="T0" fmla="*/ 0 w 411"/>
                <a:gd name="T1" fmla="*/ 0 h 281"/>
                <a:gd name="T2" fmla="*/ 411 w 411"/>
                <a:gd name="T3" fmla="*/ 234 h 281"/>
                <a:gd name="T4" fmla="*/ 411 w 411"/>
                <a:gd name="T5" fmla="*/ 281 h 281"/>
                <a:gd name="T6" fmla="*/ 0 w 411"/>
                <a:gd name="T7" fmla="*/ 47 h 281"/>
                <a:gd name="T8" fmla="*/ 0 w 411"/>
                <a:gd name="T9" fmla="*/ 0 h 281"/>
              </a:gdLst>
              <a:ahLst/>
              <a:cxnLst>
                <a:cxn ang="0">
                  <a:pos x="T0" y="T1"/>
                </a:cxn>
                <a:cxn ang="0">
                  <a:pos x="T2" y="T3"/>
                </a:cxn>
                <a:cxn ang="0">
                  <a:pos x="T4" y="T5"/>
                </a:cxn>
                <a:cxn ang="0">
                  <a:pos x="T6" y="T7"/>
                </a:cxn>
                <a:cxn ang="0">
                  <a:pos x="T8" y="T9"/>
                </a:cxn>
              </a:cxnLst>
              <a:rect l="0" t="0" r="r" b="b"/>
              <a:pathLst>
                <a:path w="411" h="281">
                  <a:moveTo>
                    <a:pt x="0" y="0"/>
                  </a:moveTo>
                  <a:lnTo>
                    <a:pt x="411" y="234"/>
                  </a:lnTo>
                  <a:lnTo>
                    <a:pt x="411" y="281"/>
                  </a:lnTo>
                  <a:lnTo>
                    <a:pt x="0" y="47"/>
                  </a:lnTo>
                  <a:lnTo>
                    <a:pt x="0" y="0"/>
                  </a:lnTo>
                  <a:close/>
                </a:path>
              </a:pathLst>
            </a:custGeom>
            <a:gradFill>
              <a:gsLst>
                <a:gs pos="100000">
                  <a:srgbClr val="EEC988"/>
                </a:gs>
                <a:gs pos="0">
                  <a:srgbClr val="CB954D"/>
                </a:gs>
              </a:gsLst>
              <a:lin scaled="1"/>
            </a:gra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19" name="Freeform 59"/>
            <p:cNvSpPr/>
            <p:nvPr/>
          </p:nvSpPr>
          <p:spPr bwMode="auto">
            <a:xfrm>
              <a:off x="7902" y="5845"/>
              <a:ext cx="652" cy="375"/>
            </a:xfrm>
            <a:custGeom>
              <a:avLst/>
              <a:gdLst>
                <a:gd name="T0" fmla="*/ 0 w 297"/>
                <a:gd name="T1" fmla="*/ 147 h 171"/>
                <a:gd name="T2" fmla="*/ 254 w 297"/>
                <a:gd name="T3" fmla="*/ 0 h 171"/>
                <a:gd name="T4" fmla="*/ 297 w 297"/>
                <a:gd name="T5" fmla="*/ 24 h 171"/>
                <a:gd name="T6" fmla="*/ 41 w 297"/>
                <a:gd name="T7" fmla="*/ 171 h 171"/>
                <a:gd name="T8" fmla="*/ 0 w 297"/>
                <a:gd name="T9" fmla="*/ 147 h 171"/>
              </a:gdLst>
              <a:ahLst/>
              <a:cxnLst>
                <a:cxn ang="0">
                  <a:pos x="T0" y="T1"/>
                </a:cxn>
                <a:cxn ang="0">
                  <a:pos x="T2" y="T3"/>
                </a:cxn>
                <a:cxn ang="0">
                  <a:pos x="T4" y="T5"/>
                </a:cxn>
                <a:cxn ang="0">
                  <a:pos x="T6" y="T7"/>
                </a:cxn>
                <a:cxn ang="0">
                  <a:pos x="T8" y="T9"/>
                </a:cxn>
              </a:cxnLst>
              <a:rect l="0" t="0" r="r" b="b"/>
              <a:pathLst>
                <a:path w="297" h="171">
                  <a:moveTo>
                    <a:pt x="0" y="147"/>
                  </a:moveTo>
                  <a:lnTo>
                    <a:pt x="254" y="0"/>
                  </a:lnTo>
                  <a:lnTo>
                    <a:pt x="297" y="24"/>
                  </a:lnTo>
                  <a:lnTo>
                    <a:pt x="41" y="171"/>
                  </a:lnTo>
                  <a:lnTo>
                    <a:pt x="0" y="147"/>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20" name="Freeform 60"/>
            <p:cNvSpPr/>
            <p:nvPr/>
          </p:nvSpPr>
          <p:spPr bwMode="auto">
            <a:xfrm>
              <a:off x="7902" y="6167"/>
              <a:ext cx="90" cy="145"/>
            </a:xfrm>
            <a:custGeom>
              <a:avLst/>
              <a:gdLst>
                <a:gd name="T0" fmla="*/ 0 w 41"/>
                <a:gd name="T1" fmla="*/ 0 h 66"/>
                <a:gd name="T2" fmla="*/ 41 w 41"/>
                <a:gd name="T3" fmla="*/ 24 h 66"/>
                <a:gd name="T4" fmla="*/ 41 w 41"/>
                <a:gd name="T5" fmla="*/ 66 h 66"/>
                <a:gd name="T6" fmla="*/ 0 w 41"/>
                <a:gd name="T7" fmla="*/ 43 h 66"/>
                <a:gd name="T8" fmla="*/ 0 w 41"/>
                <a:gd name="T9" fmla="*/ 0 h 66"/>
              </a:gdLst>
              <a:ahLst/>
              <a:cxnLst>
                <a:cxn ang="0">
                  <a:pos x="T0" y="T1"/>
                </a:cxn>
                <a:cxn ang="0">
                  <a:pos x="T2" y="T3"/>
                </a:cxn>
                <a:cxn ang="0">
                  <a:pos x="T4" y="T5"/>
                </a:cxn>
                <a:cxn ang="0">
                  <a:pos x="T6" y="T7"/>
                </a:cxn>
                <a:cxn ang="0">
                  <a:pos x="T8" y="T9"/>
                </a:cxn>
              </a:cxnLst>
              <a:rect l="0" t="0" r="r" b="b"/>
              <a:pathLst>
                <a:path w="41" h="66">
                  <a:moveTo>
                    <a:pt x="0" y="0"/>
                  </a:moveTo>
                  <a:lnTo>
                    <a:pt x="41" y="24"/>
                  </a:lnTo>
                  <a:lnTo>
                    <a:pt x="41" y="66"/>
                  </a:lnTo>
                  <a:lnTo>
                    <a:pt x="0" y="43"/>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21" name="Freeform 61"/>
            <p:cNvSpPr/>
            <p:nvPr/>
          </p:nvSpPr>
          <p:spPr bwMode="auto">
            <a:xfrm>
              <a:off x="7992" y="5897"/>
              <a:ext cx="562" cy="415"/>
            </a:xfrm>
            <a:custGeom>
              <a:avLst/>
              <a:gdLst>
                <a:gd name="T0" fmla="*/ 256 w 256"/>
                <a:gd name="T1" fmla="*/ 0 h 189"/>
                <a:gd name="T2" fmla="*/ 0 w 256"/>
                <a:gd name="T3" fmla="*/ 147 h 189"/>
                <a:gd name="T4" fmla="*/ 0 w 256"/>
                <a:gd name="T5" fmla="*/ 189 h 189"/>
                <a:gd name="T6" fmla="*/ 256 w 256"/>
                <a:gd name="T7" fmla="*/ 43 h 189"/>
                <a:gd name="T8" fmla="*/ 256 w 256"/>
                <a:gd name="T9" fmla="*/ 0 h 189"/>
              </a:gdLst>
              <a:ahLst/>
              <a:cxnLst>
                <a:cxn ang="0">
                  <a:pos x="T0" y="T1"/>
                </a:cxn>
                <a:cxn ang="0">
                  <a:pos x="T2" y="T3"/>
                </a:cxn>
                <a:cxn ang="0">
                  <a:pos x="T4" y="T5"/>
                </a:cxn>
                <a:cxn ang="0">
                  <a:pos x="T6" y="T7"/>
                </a:cxn>
                <a:cxn ang="0">
                  <a:pos x="T8" y="T9"/>
                </a:cxn>
              </a:cxnLst>
              <a:rect l="0" t="0" r="r" b="b"/>
              <a:pathLst>
                <a:path w="256" h="189">
                  <a:moveTo>
                    <a:pt x="256" y="0"/>
                  </a:moveTo>
                  <a:lnTo>
                    <a:pt x="0" y="147"/>
                  </a:lnTo>
                  <a:lnTo>
                    <a:pt x="0" y="189"/>
                  </a:lnTo>
                  <a:lnTo>
                    <a:pt x="256" y="43"/>
                  </a:lnTo>
                  <a:lnTo>
                    <a:pt x="256" y="0"/>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22" name="Freeform 62"/>
            <p:cNvSpPr/>
            <p:nvPr/>
          </p:nvSpPr>
          <p:spPr bwMode="auto">
            <a:xfrm>
              <a:off x="7808" y="5700"/>
              <a:ext cx="657" cy="373"/>
            </a:xfrm>
            <a:custGeom>
              <a:avLst/>
              <a:gdLst>
                <a:gd name="T0" fmla="*/ 0 w 299"/>
                <a:gd name="T1" fmla="*/ 147 h 170"/>
                <a:gd name="T2" fmla="*/ 257 w 299"/>
                <a:gd name="T3" fmla="*/ 0 h 170"/>
                <a:gd name="T4" fmla="*/ 299 w 299"/>
                <a:gd name="T5" fmla="*/ 24 h 170"/>
                <a:gd name="T6" fmla="*/ 43 w 299"/>
                <a:gd name="T7" fmla="*/ 170 h 170"/>
                <a:gd name="T8" fmla="*/ 0 w 299"/>
                <a:gd name="T9" fmla="*/ 147 h 170"/>
              </a:gdLst>
              <a:ahLst/>
              <a:cxnLst>
                <a:cxn ang="0">
                  <a:pos x="T0" y="T1"/>
                </a:cxn>
                <a:cxn ang="0">
                  <a:pos x="T2" y="T3"/>
                </a:cxn>
                <a:cxn ang="0">
                  <a:pos x="T4" y="T5"/>
                </a:cxn>
                <a:cxn ang="0">
                  <a:pos x="T6" y="T7"/>
                </a:cxn>
                <a:cxn ang="0">
                  <a:pos x="T8" y="T9"/>
                </a:cxn>
              </a:cxnLst>
              <a:rect l="0" t="0" r="r" b="b"/>
              <a:pathLst>
                <a:path w="299" h="170">
                  <a:moveTo>
                    <a:pt x="0" y="147"/>
                  </a:moveTo>
                  <a:lnTo>
                    <a:pt x="257" y="0"/>
                  </a:lnTo>
                  <a:lnTo>
                    <a:pt x="299" y="24"/>
                  </a:lnTo>
                  <a:lnTo>
                    <a:pt x="43" y="170"/>
                  </a:lnTo>
                  <a:lnTo>
                    <a:pt x="0" y="147"/>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23" name="Freeform 63"/>
            <p:cNvSpPr/>
            <p:nvPr/>
          </p:nvSpPr>
          <p:spPr bwMode="auto">
            <a:xfrm>
              <a:off x="7808" y="6022"/>
              <a:ext cx="94" cy="145"/>
            </a:xfrm>
            <a:custGeom>
              <a:avLst/>
              <a:gdLst>
                <a:gd name="T0" fmla="*/ 0 w 43"/>
                <a:gd name="T1" fmla="*/ 0 h 66"/>
                <a:gd name="T2" fmla="*/ 43 w 43"/>
                <a:gd name="T3" fmla="*/ 23 h 66"/>
                <a:gd name="T4" fmla="*/ 43 w 43"/>
                <a:gd name="T5" fmla="*/ 66 h 66"/>
                <a:gd name="T6" fmla="*/ 0 w 43"/>
                <a:gd name="T7" fmla="*/ 42 h 66"/>
                <a:gd name="T8" fmla="*/ 0 w 43"/>
                <a:gd name="T9" fmla="*/ 0 h 66"/>
              </a:gdLst>
              <a:ahLst/>
              <a:cxnLst>
                <a:cxn ang="0">
                  <a:pos x="T0" y="T1"/>
                </a:cxn>
                <a:cxn ang="0">
                  <a:pos x="T2" y="T3"/>
                </a:cxn>
                <a:cxn ang="0">
                  <a:pos x="T4" y="T5"/>
                </a:cxn>
                <a:cxn ang="0">
                  <a:pos x="T6" y="T7"/>
                </a:cxn>
                <a:cxn ang="0">
                  <a:pos x="T8" y="T9"/>
                </a:cxn>
              </a:cxnLst>
              <a:rect l="0" t="0" r="r" b="b"/>
              <a:pathLst>
                <a:path w="43" h="66">
                  <a:moveTo>
                    <a:pt x="0" y="0"/>
                  </a:moveTo>
                  <a:lnTo>
                    <a:pt x="43" y="23"/>
                  </a:lnTo>
                  <a:lnTo>
                    <a:pt x="43" y="66"/>
                  </a:lnTo>
                  <a:lnTo>
                    <a:pt x="0" y="42"/>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24" name="Freeform 64"/>
            <p:cNvSpPr/>
            <p:nvPr/>
          </p:nvSpPr>
          <p:spPr bwMode="auto">
            <a:xfrm>
              <a:off x="7902" y="5752"/>
              <a:ext cx="558" cy="415"/>
            </a:xfrm>
            <a:custGeom>
              <a:avLst/>
              <a:gdLst>
                <a:gd name="T0" fmla="*/ 254 w 254"/>
                <a:gd name="T1" fmla="*/ 0 h 189"/>
                <a:gd name="T2" fmla="*/ 0 w 254"/>
                <a:gd name="T3" fmla="*/ 146 h 189"/>
                <a:gd name="T4" fmla="*/ 0 w 254"/>
                <a:gd name="T5" fmla="*/ 189 h 189"/>
                <a:gd name="T6" fmla="*/ 254 w 254"/>
                <a:gd name="T7" fmla="*/ 42 h 189"/>
                <a:gd name="T8" fmla="*/ 254 w 254"/>
                <a:gd name="T9" fmla="*/ 0 h 189"/>
              </a:gdLst>
              <a:ahLst/>
              <a:cxnLst>
                <a:cxn ang="0">
                  <a:pos x="T0" y="T1"/>
                </a:cxn>
                <a:cxn ang="0">
                  <a:pos x="T2" y="T3"/>
                </a:cxn>
                <a:cxn ang="0">
                  <a:pos x="T4" y="T5"/>
                </a:cxn>
                <a:cxn ang="0">
                  <a:pos x="T6" y="T7"/>
                </a:cxn>
                <a:cxn ang="0">
                  <a:pos x="T8" y="T9"/>
                </a:cxn>
              </a:cxnLst>
              <a:rect l="0" t="0" r="r" b="b"/>
              <a:pathLst>
                <a:path w="254" h="189">
                  <a:moveTo>
                    <a:pt x="254" y="0"/>
                  </a:moveTo>
                  <a:lnTo>
                    <a:pt x="0" y="146"/>
                  </a:lnTo>
                  <a:lnTo>
                    <a:pt x="0" y="189"/>
                  </a:lnTo>
                  <a:lnTo>
                    <a:pt x="254" y="42"/>
                  </a:lnTo>
                  <a:lnTo>
                    <a:pt x="254" y="0"/>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25" name="Freeform 65"/>
            <p:cNvSpPr/>
            <p:nvPr/>
          </p:nvSpPr>
          <p:spPr bwMode="auto">
            <a:xfrm>
              <a:off x="7720" y="5555"/>
              <a:ext cx="652" cy="373"/>
            </a:xfrm>
            <a:custGeom>
              <a:avLst/>
              <a:gdLst>
                <a:gd name="T0" fmla="*/ 0 w 297"/>
                <a:gd name="T1" fmla="*/ 147 h 170"/>
                <a:gd name="T2" fmla="*/ 256 w 297"/>
                <a:gd name="T3" fmla="*/ 0 h 170"/>
                <a:gd name="T4" fmla="*/ 297 w 297"/>
                <a:gd name="T5" fmla="*/ 23 h 170"/>
                <a:gd name="T6" fmla="*/ 40 w 297"/>
                <a:gd name="T7" fmla="*/ 170 h 170"/>
                <a:gd name="T8" fmla="*/ 0 w 297"/>
                <a:gd name="T9" fmla="*/ 147 h 170"/>
              </a:gdLst>
              <a:ahLst/>
              <a:cxnLst>
                <a:cxn ang="0">
                  <a:pos x="T0" y="T1"/>
                </a:cxn>
                <a:cxn ang="0">
                  <a:pos x="T2" y="T3"/>
                </a:cxn>
                <a:cxn ang="0">
                  <a:pos x="T4" y="T5"/>
                </a:cxn>
                <a:cxn ang="0">
                  <a:pos x="T6" y="T7"/>
                </a:cxn>
                <a:cxn ang="0">
                  <a:pos x="T8" y="T9"/>
                </a:cxn>
              </a:cxnLst>
              <a:rect l="0" t="0" r="r" b="b"/>
              <a:pathLst>
                <a:path w="297" h="170">
                  <a:moveTo>
                    <a:pt x="0" y="147"/>
                  </a:moveTo>
                  <a:lnTo>
                    <a:pt x="256" y="0"/>
                  </a:lnTo>
                  <a:lnTo>
                    <a:pt x="297" y="23"/>
                  </a:lnTo>
                  <a:lnTo>
                    <a:pt x="40" y="170"/>
                  </a:lnTo>
                  <a:lnTo>
                    <a:pt x="0" y="147"/>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26" name="Freeform 66"/>
            <p:cNvSpPr/>
            <p:nvPr/>
          </p:nvSpPr>
          <p:spPr bwMode="auto">
            <a:xfrm>
              <a:off x="7720" y="5877"/>
              <a:ext cx="88" cy="145"/>
            </a:xfrm>
            <a:custGeom>
              <a:avLst/>
              <a:gdLst>
                <a:gd name="T0" fmla="*/ 0 w 40"/>
                <a:gd name="T1" fmla="*/ 0 h 66"/>
                <a:gd name="T2" fmla="*/ 40 w 40"/>
                <a:gd name="T3" fmla="*/ 23 h 66"/>
                <a:gd name="T4" fmla="*/ 40 w 40"/>
                <a:gd name="T5" fmla="*/ 66 h 66"/>
                <a:gd name="T6" fmla="*/ 0 w 40"/>
                <a:gd name="T7" fmla="*/ 42 h 66"/>
                <a:gd name="T8" fmla="*/ 0 w 40"/>
                <a:gd name="T9" fmla="*/ 0 h 66"/>
              </a:gdLst>
              <a:ahLst/>
              <a:cxnLst>
                <a:cxn ang="0">
                  <a:pos x="T0" y="T1"/>
                </a:cxn>
                <a:cxn ang="0">
                  <a:pos x="T2" y="T3"/>
                </a:cxn>
                <a:cxn ang="0">
                  <a:pos x="T4" y="T5"/>
                </a:cxn>
                <a:cxn ang="0">
                  <a:pos x="T6" y="T7"/>
                </a:cxn>
                <a:cxn ang="0">
                  <a:pos x="T8" y="T9"/>
                </a:cxn>
              </a:cxnLst>
              <a:rect l="0" t="0" r="r" b="b"/>
              <a:pathLst>
                <a:path w="40" h="66">
                  <a:moveTo>
                    <a:pt x="0" y="0"/>
                  </a:moveTo>
                  <a:lnTo>
                    <a:pt x="40" y="23"/>
                  </a:lnTo>
                  <a:lnTo>
                    <a:pt x="40" y="66"/>
                  </a:lnTo>
                  <a:lnTo>
                    <a:pt x="0" y="42"/>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27" name="Freeform 67"/>
            <p:cNvSpPr/>
            <p:nvPr/>
          </p:nvSpPr>
          <p:spPr bwMode="auto">
            <a:xfrm>
              <a:off x="7808" y="5605"/>
              <a:ext cx="564" cy="417"/>
            </a:xfrm>
            <a:custGeom>
              <a:avLst/>
              <a:gdLst>
                <a:gd name="T0" fmla="*/ 257 w 257"/>
                <a:gd name="T1" fmla="*/ 0 h 190"/>
                <a:gd name="T2" fmla="*/ 0 w 257"/>
                <a:gd name="T3" fmla="*/ 147 h 190"/>
                <a:gd name="T4" fmla="*/ 0 w 257"/>
                <a:gd name="T5" fmla="*/ 190 h 190"/>
                <a:gd name="T6" fmla="*/ 257 w 257"/>
                <a:gd name="T7" fmla="*/ 43 h 190"/>
                <a:gd name="T8" fmla="*/ 257 w 257"/>
                <a:gd name="T9" fmla="*/ 0 h 190"/>
              </a:gdLst>
              <a:ahLst/>
              <a:cxnLst>
                <a:cxn ang="0">
                  <a:pos x="T0" y="T1"/>
                </a:cxn>
                <a:cxn ang="0">
                  <a:pos x="T2" y="T3"/>
                </a:cxn>
                <a:cxn ang="0">
                  <a:pos x="T4" y="T5"/>
                </a:cxn>
                <a:cxn ang="0">
                  <a:pos x="T6" y="T7"/>
                </a:cxn>
                <a:cxn ang="0">
                  <a:pos x="T8" y="T9"/>
                </a:cxn>
              </a:cxnLst>
              <a:rect l="0" t="0" r="r" b="b"/>
              <a:pathLst>
                <a:path w="257" h="190">
                  <a:moveTo>
                    <a:pt x="257" y="0"/>
                  </a:moveTo>
                  <a:lnTo>
                    <a:pt x="0" y="147"/>
                  </a:lnTo>
                  <a:lnTo>
                    <a:pt x="0" y="190"/>
                  </a:lnTo>
                  <a:lnTo>
                    <a:pt x="257" y="43"/>
                  </a:lnTo>
                  <a:lnTo>
                    <a:pt x="257" y="0"/>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28" name="Freeform 68"/>
            <p:cNvSpPr/>
            <p:nvPr/>
          </p:nvSpPr>
          <p:spPr bwMode="auto">
            <a:xfrm>
              <a:off x="7632" y="5410"/>
              <a:ext cx="650" cy="373"/>
            </a:xfrm>
            <a:custGeom>
              <a:avLst/>
              <a:gdLst>
                <a:gd name="T0" fmla="*/ 0 w 296"/>
                <a:gd name="T1" fmla="*/ 146 h 170"/>
                <a:gd name="T2" fmla="*/ 256 w 296"/>
                <a:gd name="T3" fmla="*/ 0 h 170"/>
                <a:gd name="T4" fmla="*/ 296 w 296"/>
                <a:gd name="T5" fmla="*/ 23 h 170"/>
                <a:gd name="T6" fmla="*/ 40 w 296"/>
                <a:gd name="T7" fmla="*/ 170 h 170"/>
                <a:gd name="T8" fmla="*/ 0 w 296"/>
                <a:gd name="T9" fmla="*/ 146 h 170"/>
              </a:gdLst>
              <a:ahLst/>
              <a:cxnLst>
                <a:cxn ang="0">
                  <a:pos x="T0" y="T1"/>
                </a:cxn>
                <a:cxn ang="0">
                  <a:pos x="T2" y="T3"/>
                </a:cxn>
                <a:cxn ang="0">
                  <a:pos x="T4" y="T5"/>
                </a:cxn>
                <a:cxn ang="0">
                  <a:pos x="T6" y="T7"/>
                </a:cxn>
                <a:cxn ang="0">
                  <a:pos x="T8" y="T9"/>
                </a:cxn>
              </a:cxnLst>
              <a:rect l="0" t="0" r="r" b="b"/>
              <a:pathLst>
                <a:path w="296" h="170">
                  <a:moveTo>
                    <a:pt x="0" y="146"/>
                  </a:moveTo>
                  <a:lnTo>
                    <a:pt x="256" y="0"/>
                  </a:lnTo>
                  <a:lnTo>
                    <a:pt x="296" y="23"/>
                  </a:lnTo>
                  <a:lnTo>
                    <a:pt x="40" y="170"/>
                  </a:lnTo>
                  <a:lnTo>
                    <a:pt x="0" y="146"/>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29" name="Freeform 69"/>
            <p:cNvSpPr/>
            <p:nvPr/>
          </p:nvSpPr>
          <p:spPr bwMode="auto">
            <a:xfrm>
              <a:off x="7632" y="5730"/>
              <a:ext cx="88" cy="147"/>
            </a:xfrm>
            <a:custGeom>
              <a:avLst/>
              <a:gdLst>
                <a:gd name="T0" fmla="*/ 0 w 40"/>
                <a:gd name="T1" fmla="*/ 0 h 67"/>
                <a:gd name="T2" fmla="*/ 40 w 40"/>
                <a:gd name="T3" fmla="*/ 24 h 67"/>
                <a:gd name="T4" fmla="*/ 40 w 40"/>
                <a:gd name="T5" fmla="*/ 67 h 67"/>
                <a:gd name="T6" fmla="*/ 0 w 40"/>
                <a:gd name="T7" fmla="*/ 43 h 67"/>
                <a:gd name="T8" fmla="*/ 0 w 40"/>
                <a:gd name="T9" fmla="*/ 0 h 67"/>
              </a:gdLst>
              <a:ahLst/>
              <a:cxnLst>
                <a:cxn ang="0">
                  <a:pos x="T0" y="T1"/>
                </a:cxn>
                <a:cxn ang="0">
                  <a:pos x="T2" y="T3"/>
                </a:cxn>
                <a:cxn ang="0">
                  <a:pos x="T4" y="T5"/>
                </a:cxn>
                <a:cxn ang="0">
                  <a:pos x="T6" y="T7"/>
                </a:cxn>
                <a:cxn ang="0">
                  <a:pos x="T8" y="T9"/>
                </a:cxn>
              </a:cxnLst>
              <a:rect l="0" t="0" r="r" b="b"/>
              <a:pathLst>
                <a:path w="40" h="67">
                  <a:moveTo>
                    <a:pt x="0" y="0"/>
                  </a:moveTo>
                  <a:lnTo>
                    <a:pt x="40" y="24"/>
                  </a:lnTo>
                  <a:lnTo>
                    <a:pt x="40" y="67"/>
                  </a:lnTo>
                  <a:lnTo>
                    <a:pt x="0" y="43"/>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30" name="Freeform 70"/>
            <p:cNvSpPr/>
            <p:nvPr/>
          </p:nvSpPr>
          <p:spPr bwMode="auto">
            <a:xfrm>
              <a:off x="7720" y="5460"/>
              <a:ext cx="562" cy="417"/>
            </a:xfrm>
            <a:custGeom>
              <a:avLst/>
              <a:gdLst>
                <a:gd name="T0" fmla="*/ 256 w 256"/>
                <a:gd name="T1" fmla="*/ 0 h 190"/>
                <a:gd name="T2" fmla="*/ 0 w 256"/>
                <a:gd name="T3" fmla="*/ 147 h 190"/>
                <a:gd name="T4" fmla="*/ 0 w 256"/>
                <a:gd name="T5" fmla="*/ 190 h 190"/>
                <a:gd name="T6" fmla="*/ 256 w 256"/>
                <a:gd name="T7" fmla="*/ 43 h 190"/>
                <a:gd name="T8" fmla="*/ 256 w 256"/>
                <a:gd name="T9" fmla="*/ 0 h 190"/>
              </a:gdLst>
              <a:ahLst/>
              <a:cxnLst>
                <a:cxn ang="0">
                  <a:pos x="T0" y="T1"/>
                </a:cxn>
                <a:cxn ang="0">
                  <a:pos x="T2" y="T3"/>
                </a:cxn>
                <a:cxn ang="0">
                  <a:pos x="T4" y="T5"/>
                </a:cxn>
                <a:cxn ang="0">
                  <a:pos x="T6" y="T7"/>
                </a:cxn>
                <a:cxn ang="0">
                  <a:pos x="T8" y="T9"/>
                </a:cxn>
              </a:cxnLst>
              <a:rect l="0" t="0" r="r" b="b"/>
              <a:pathLst>
                <a:path w="256" h="190">
                  <a:moveTo>
                    <a:pt x="256" y="0"/>
                  </a:moveTo>
                  <a:lnTo>
                    <a:pt x="0" y="147"/>
                  </a:lnTo>
                  <a:lnTo>
                    <a:pt x="0" y="190"/>
                  </a:lnTo>
                  <a:lnTo>
                    <a:pt x="256" y="43"/>
                  </a:lnTo>
                  <a:lnTo>
                    <a:pt x="256" y="0"/>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31" name="Freeform 71"/>
            <p:cNvSpPr/>
            <p:nvPr/>
          </p:nvSpPr>
          <p:spPr bwMode="auto">
            <a:xfrm>
              <a:off x="7542" y="5263"/>
              <a:ext cx="652" cy="375"/>
            </a:xfrm>
            <a:custGeom>
              <a:avLst/>
              <a:gdLst>
                <a:gd name="T0" fmla="*/ 0 w 297"/>
                <a:gd name="T1" fmla="*/ 147 h 171"/>
                <a:gd name="T2" fmla="*/ 254 w 297"/>
                <a:gd name="T3" fmla="*/ 0 h 171"/>
                <a:gd name="T4" fmla="*/ 297 w 297"/>
                <a:gd name="T5" fmla="*/ 24 h 171"/>
                <a:gd name="T6" fmla="*/ 41 w 297"/>
                <a:gd name="T7" fmla="*/ 171 h 171"/>
                <a:gd name="T8" fmla="*/ 0 w 297"/>
                <a:gd name="T9" fmla="*/ 147 h 171"/>
              </a:gdLst>
              <a:ahLst/>
              <a:cxnLst>
                <a:cxn ang="0">
                  <a:pos x="T0" y="T1"/>
                </a:cxn>
                <a:cxn ang="0">
                  <a:pos x="T2" y="T3"/>
                </a:cxn>
                <a:cxn ang="0">
                  <a:pos x="T4" y="T5"/>
                </a:cxn>
                <a:cxn ang="0">
                  <a:pos x="T6" y="T7"/>
                </a:cxn>
                <a:cxn ang="0">
                  <a:pos x="T8" y="T9"/>
                </a:cxn>
              </a:cxnLst>
              <a:rect l="0" t="0" r="r" b="b"/>
              <a:pathLst>
                <a:path w="297" h="171">
                  <a:moveTo>
                    <a:pt x="0" y="147"/>
                  </a:moveTo>
                  <a:lnTo>
                    <a:pt x="254" y="0"/>
                  </a:lnTo>
                  <a:lnTo>
                    <a:pt x="297" y="24"/>
                  </a:lnTo>
                  <a:lnTo>
                    <a:pt x="41" y="171"/>
                  </a:lnTo>
                  <a:lnTo>
                    <a:pt x="0" y="147"/>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32" name="Freeform 72"/>
            <p:cNvSpPr/>
            <p:nvPr/>
          </p:nvSpPr>
          <p:spPr bwMode="auto">
            <a:xfrm>
              <a:off x="7542" y="5585"/>
              <a:ext cx="90" cy="145"/>
            </a:xfrm>
            <a:custGeom>
              <a:avLst/>
              <a:gdLst>
                <a:gd name="T0" fmla="*/ 0 w 41"/>
                <a:gd name="T1" fmla="*/ 0 h 66"/>
                <a:gd name="T2" fmla="*/ 41 w 41"/>
                <a:gd name="T3" fmla="*/ 24 h 66"/>
                <a:gd name="T4" fmla="*/ 41 w 41"/>
                <a:gd name="T5" fmla="*/ 66 h 66"/>
                <a:gd name="T6" fmla="*/ 0 w 41"/>
                <a:gd name="T7" fmla="*/ 43 h 66"/>
                <a:gd name="T8" fmla="*/ 0 w 41"/>
                <a:gd name="T9" fmla="*/ 0 h 66"/>
              </a:gdLst>
              <a:ahLst/>
              <a:cxnLst>
                <a:cxn ang="0">
                  <a:pos x="T0" y="T1"/>
                </a:cxn>
                <a:cxn ang="0">
                  <a:pos x="T2" y="T3"/>
                </a:cxn>
                <a:cxn ang="0">
                  <a:pos x="T4" y="T5"/>
                </a:cxn>
                <a:cxn ang="0">
                  <a:pos x="T6" y="T7"/>
                </a:cxn>
                <a:cxn ang="0">
                  <a:pos x="T8" y="T9"/>
                </a:cxn>
              </a:cxnLst>
              <a:rect l="0" t="0" r="r" b="b"/>
              <a:pathLst>
                <a:path w="41" h="66">
                  <a:moveTo>
                    <a:pt x="0" y="0"/>
                  </a:moveTo>
                  <a:lnTo>
                    <a:pt x="41" y="24"/>
                  </a:lnTo>
                  <a:lnTo>
                    <a:pt x="41" y="66"/>
                  </a:lnTo>
                  <a:lnTo>
                    <a:pt x="0" y="43"/>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33" name="Freeform 73"/>
            <p:cNvSpPr/>
            <p:nvPr/>
          </p:nvSpPr>
          <p:spPr bwMode="auto">
            <a:xfrm>
              <a:off x="7632" y="5315"/>
              <a:ext cx="562" cy="415"/>
            </a:xfrm>
            <a:custGeom>
              <a:avLst/>
              <a:gdLst>
                <a:gd name="T0" fmla="*/ 256 w 256"/>
                <a:gd name="T1" fmla="*/ 0 h 189"/>
                <a:gd name="T2" fmla="*/ 0 w 256"/>
                <a:gd name="T3" fmla="*/ 147 h 189"/>
                <a:gd name="T4" fmla="*/ 0 w 256"/>
                <a:gd name="T5" fmla="*/ 189 h 189"/>
                <a:gd name="T6" fmla="*/ 256 w 256"/>
                <a:gd name="T7" fmla="*/ 43 h 189"/>
                <a:gd name="T8" fmla="*/ 256 w 256"/>
                <a:gd name="T9" fmla="*/ 0 h 189"/>
              </a:gdLst>
              <a:ahLst/>
              <a:cxnLst>
                <a:cxn ang="0">
                  <a:pos x="T0" y="T1"/>
                </a:cxn>
                <a:cxn ang="0">
                  <a:pos x="T2" y="T3"/>
                </a:cxn>
                <a:cxn ang="0">
                  <a:pos x="T4" y="T5"/>
                </a:cxn>
                <a:cxn ang="0">
                  <a:pos x="T6" y="T7"/>
                </a:cxn>
                <a:cxn ang="0">
                  <a:pos x="T8" y="T9"/>
                </a:cxn>
              </a:cxnLst>
              <a:rect l="0" t="0" r="r" b="b"/>
              <a:pathLst>
                <a:path w="256" h="189">
                  <a:moveTo>
                    <a:pt x="256" y="0"/>
                  </a:moveTo>
                  <a:lnTo>
                    <a:pt x="0" y="147"/>
                  </a:lnTo>
                  <a:lnTo>
                    <a:pt x="0" y="189"/>
                  </a:lnTo>
                  <a:lnTo>
                    <a:pt x="256" y="43"/>
                  </a:lnTo>
                  <a:lnTo>
                    <a:pt x="256" y="0"/>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34" name="Freeform 74"/>
            <p:cNvSpPr/>
            <p:nvPr/>
          </p:nvSpPr>
          <p:spPr bwMode="auto">
            <a:xfrm>
              <a:off x="7450" y="5118"/>
              <a:ext cx="650" cy="373"/>
            </a:xfrm>
            <a:custGeom>
              <a:avLst/>
              <a:gdLst>
                <a:gd name="T0" fmla="*/ 0 w 296"/>
                <a:gd name="T1" fmla="*/ 147 h 170"/>
                <a:gd name="T2" fmla="*/ 256 w 296"/>
                <a:gd name="T3" fmla="*/ 0 h 170"/>
                <a:gd name="T4" fmla="*/ 296 w 296"/>
                <a:gd name="T5" fmla="*/ 24 h 170"/>
                <a:gd name="T6" fmla="*/ 42 w 296"/>
                <a:gd name="T7" fmla="*/ 170 h 170"/>
                <a:gd name="T8" fmla="*/ 0 w 296"/>
                <a:gd name="T9" fmla="*/ 147 h 170"/>
              </a:gdLst>
              <a:ahLst/>
              <a:cxnLst>
                <a:cxn ang="0">
                  <a:pos x="T0" y="T1"/>
                </a:cxn>
                <a:cxn ang="0">
                  <a:pos x="T2" y="T3"/>
                </a:cxn>
                <a:cxn ang="0">
                  <a:pos x="T4" y="T5"/>
                </a:cxn>
                <a:cxn ang="0">
                  <a:pos x="T6" y="T7"/>
                </a:cxn>
                <a:cxn ang="0">
                  <a:pos x="T8" y="T9"/>
                </a:cxn>
              </a:cxnLst>
              <a:rect l="0" t="0" r="r" b="b"/>
              <a:pathLst>
                <a:path w="296" h="170">
                  <a:moveTo>
                    <a:pt x="0" y="147"/>
                  </a:moveTo>
                  <a:lnTo>
                    <a:pt x="256" y="0"/>
                  </a:lnTo>
                  <a:lnTo>
                    <a:pt x="296" y="24"/>
                  </a:lnTo>
                  <a:lnTo>
                    <a:pt x="42" y="170"/>
                  </a:lnTo>
                  <a:lnTo>
                    <a:pt x="0" y="147"/>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35" name="Freeform 75"/>
            <p:cNvSpPr/>
            <p:nvPr/>
          </p:nvSpPr>
          <p:spPr bwMode="auto">
            <a:xfrm>
              <a:off x="7450" y="5441"/>
              <a:ext cx="92" cy="145"/>
            </a:xfrm>
            <a:custGeom>
              <a:avLst/>
              <a:gdLst>
                <a:gd name="T0" fmla="*/ 0 w 42"/>
                <a:gd name="T1" fmla="*/ 0 h 66"/>
                <a:gd name="T2" fmla="*/ 42 w 42"/>
                <a:gd name="T3" fmla="*/ 23 h 66"/>
                <a:gd name="T4" fmla="*/ 42 w 42"/>
                <a:gd name="T5" fmla="*/ 66 h 66"/>
                <a:gd name="T6" fmla="*/ 0 w 42"/>
                <a:gd name="T7" fmla="*/ 42 h 66"/>
                <a:gd name="T8" fmla="*/ 0 w 42"/>
                <a:gd name="T9" fmla="*/ 0 h 66"/>
              </a:gdLst>
              <a:ahLst/>
              <a:cxnLst>
                <a:cxn ang="0">
                  <a:pos x="T0" y="T1"/>
                </a:cxn>
                <a:cxn ang="0">
                  <a:pos x="T2" y="T3"/>
                </a:cxn>
                <a:cxn ang="0">
                  <a:pos x="T4" y="T5"/>
                </a:cxn>
                <a:cxn ang="0">
                  <a:pos x="T6" y="T7"/>
                </a:cxn>
                <a:cxn ang="0">
                  <a:pos x="T8" y="T9"/>
                </a:cxn>
              </a:cxnLst>
              <a:rect l="0" t="0" r="r" b="b"/>
              <a:pathLst>
                <a:path w="42" h="66">
                  <a:moveTo>
                    <a:pt x="0" y="0"/>
                  </a:moveTo>
                  <a:lnTo>
                    <a:pt x="42" y="23"/>
                  </a:lnTo>
                  <a:lnTo>
                    <a:pt x="42" y="66"/>
                  </a:lnTo>
                  <a:lnTo>
                    <a:pt x="0" y="42"/>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36" name="Freeform 76"/>
            <p:cNvSpPr/>
            <p:nvPr/>
          </p:nvSpPr>
          <p:spPr bwMode="auto">
            <a:xfrm>
              <a:off x="7542" y="5170"/>
              <a:ext cx="558" cy="415"/>
            </a:xfrm>
            <a:custGeom>
              <a:avLst/>
              <a:gdLst>
                <a:gd name="T0" fmla="*/ 254 w 254"/>
                <a:gd name="T1" fmla="*/ 0 h 189"/>
                <a:gd name="T2" fmla="*/ 0 w 254"/>
                <a:gd name="T3" fmla="*/ 146 h 189"/>
                <a:gd name="T4" fmla="*/ 0 w 254"/>
                <a:gd name="T5" fmla="*/ 189 h 189"/>
                <a:gd name="T6" fmla="*/ 254 w 254"/>
                <a:gd name="T7" fmla="*/ 42 h 189"/>
                <a:gd name="T8" fmla="*/ 254 w 254"/>
                <a:gd name="T9" fmla="*/ 0 h 189"/>
              </a:gdLst>
              <a:ahLst/>
              <a:cxnLst>
                <a:cxn ang="0">
                  <a:pos x="T0" y="T1"/>
                </a:cxn>
                <a:cxn ang="0">
                  <a:pos x="T2" y="T3"/>
                </a:cxn>
                <a:cxn ang="0">
                  <a:pos x="T4" y="T5"/>
                </a:cxn>
                <a:cxn ang="0">
                  <a:pos x="T6" y="T7"/>
                </a:cxn>
                <a:cxn ang="0">
                  <a:pos x="T8" y="T9"/>
                </a:cxn>
              </a:cxnLst>
              <a:rect l="0" t="0" r="r" b="b"/>
              <a:pathLst>
                <a:path w="254" h="189">
                  <a:moveTo>
                    <a:pt x="254" y="0"/>
                  </a:moveTo>
                  <a:lnTo>
                    <a:pt x="0" y="146"/>
                  </a:lnTo>
                  <a:lnTo>
                    <a:pt x="0" y="189"/>
                  </a:lnTo>
                  <a:lnTo>
                    <a:pt x="254" y="42"/>
                  </a:lnTo>
                  <a:lnTo>
                    <a:pt x="254" y="0"/>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37" name="Freeform 77"/>
            <p:cNvSpPr/>
            <p:nvPr/>
          </p:nvSpPr>
          <p:spPr bwMode="auto">
            <a:xfrm>
              <a:off x="7360" y="4973"/>
              <a:ext cx="652" cy="373"/>
            </a:xfrm>
            <a:custGeom>
              <a:avLst/>
              <a:gdLst>
                <a:gd name="T0" fmla="*/ 0 w 297"/>
                <a:gd name="T1" fmla="*/ 147 h 170"/>
                <a:gd name="T2" fmla="*/ 257 w 297"/>
                <a:gd name="T3" fmla="*/ 0 h 170"/>
                <a:gd name="T4" fmla="*/ 297 w 297"/>
                <a:gd name="T5" fmla="*/ 23 h 170"/>
                <a:gd name="T6" fmla="*/ 41 w 297"/>
                <a:gd name="T7" fmla="*/ 170 h 170"/>
                <a:gd name="T8" fmla="*/ 0 w 297"/>
                <a:gd name="T9" fmla="*/ 147 h 170"/>
              </a:gdLst>
              <a:ahLst/>
              <a:cxnLst>
                <a:cxn ang="0">
                  <a:pos x="T0" y="T1"/>
                </a:cxn>
                <a:cxn ang="0">
                  <a:pos x="T2" y="T3"/>
                </a:cxn>
                <a:cxn ang="0">
                  <a:pos x="T4" y="T5"/>
                </a:cxn>
                <a:cxn ang="0">
                  <a:pos x="T6" y="T7"/>
                </a:cxn>
                <a:cxn ang="0">
                  <a:pos x="T8" y="T9"/>
                </a:cxn>
              </a:cxnLst>
              <a:rect l="0" t="0" r="r" b="b"/>
              <a:pathLst>
                <a:path w="297" h="170">
                  <a:moveTo>
                    <a:pt x="0" y="147"/>
                  </a:moveTo>
                  <a:lnTo>
                    <a:pt x="257" y="0"/>
                  </a:lnTo>
                  <a:lnTo>
                    <a:pt x="297" y="23"/>
                  </a:lnTo>
                  <a:lnTo>
                    <a:pt x="41" y="170"/>
                  </a:lnTo>
                  <a:lnTo>
                    <a:pt x="0" y="147"/>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38" name="Freeform 78"/>
            <p:cNvSpPr/>
            <p:nvPr/>
          </p:nvSpPr>
          <p:spPr bwMode="auto">
            <a:xfrm>
              <a:off x="7360" y="5296"/>
              <a:ext cx="90" cy="145"/>
            </a:xfrm>
            <a:custGeom>
              <a:avLst/>
              <a:gdLst>
                <a:gd name="T0" fmla="*/ 0 w 41"/>
                <a:gd name="T1" fmla="*/ 0 h 66"/>
                <a:gd name="T2" fmla="*/ 41 w 41"/>
                <a:gd name="T3" fmla="*/ 23 h 66"/>
                <a:gd name="T4" fmla="*/ 41 w 41"/>
                <a:gd name="T5" fmla="*/ 66 h 66"/>
                <a:gd name="T6" fmla="*/ 0 w 41"/>
                <a:gd name="T7" fmla="*/ 42 h 66"/>
                <a:gd name="T8" fmla="*/ 0 w 41"/>
                <a:gd name="T9" fmla="*/ 0 h 66"/>
              </a:gdLst>
              <a:ahLst/>
              <a:cxnLst>
                <a:cxn ang="0">
                  <a:pos x="T0" y="T1"/>
                </a:cxn>
                <a:cxn ang="0">
                  <a:pos x="T2" y="T3"/>
                </a:cxn>
                <a:cxn ang="0">
                  <a:pos x="T4" y="T5"/>
                </a:cxn>
                <a:cxn ang="0">
                  <a:pos x="T6" y="T7"/>
                </a:cxn>
                <a:cxn ang="0">
                  <a:pos x="T8" y="T9"/>
                </a:cxn>
              </a:cxnLst>
              <a:rect l="0" t="0" r="r" b="b"/>
              <a:pathLst>
                <a:path w="41" h="66">
                  <a:moveTo>
                    <a:pt x="0" y="0"/>
                  </a:moveTo>
                  <a:lnTo>
                    <a:pt x="41" y="23"/>
                  </a:lnTo>
                  <a:lnTo>
                    <a:pt x="41" y="66"/>
                  </a:lnTo>
                  <a:lnTo>
                    <a:pt x="0" y="42"/>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39" name="Freeform 79"/>
            <p:cNvSpPr/>
            <p:nvPr/>
          </p:nvSpPr>
          <p:spPr bwMode="auto">
            <a:xfrm>
              <a:off x="7450" y="5023"/>
              <a:ext cx="562" cy="417"/>
            </a:xfrm>
            <a:custGeom>
              <a:avLst/>
              <a:gdLst>
                <a:gd name="T0" fmla="*/ 256 w 256"/>
                <a:gd name="T1" fmla="*/ 0 h 190"/>
                <a:gd name="T2" fmla="*/ 0 w 256"/>
                <a:gd name="T3" fmla="*/ 147 h 190"/>
                <a:gd name="T4" fmla="*/ 0 w 256"/>
                <a:gd name="T5" fmla="*/ 190 h 190"/>
                <a:gd name="T6" fmla="*/ 256 w 256"/>
                <a:gd name="T7" fmla="*/ 43 h 190"/>
                <a:gd name="T8" fmla="*/ 256 w 256"/>
                <a:gd name="T9" fmla="*/ 0 h 190"/>
              </a:gdLst>
              <a:ahLst/>
              <a:cxnLst>
                <a:cxn ang="0">
                  <a:pos x="T0" y="T1"/>
                </a:cxn>
                <a:cxn ang="0">
                  <a:pos x="T2" y="T3"/>
                </a:cxn>
                <a:cxn ang="0">
                  <a:pos x="T4" y="T5"/>
                </a:cxn>
                <a:cxn ang="0">
                  <a:pos x="T6" y="T7"/>
                </a:cxn>
                <a:cxn ang="0">
                  <a:pos x="T8" y="T9"/>
                </a:cxn>
              </a:cxnLst>
              <a:rect l="0" t="0" r="r" b="b"/>
              <a:pathLst>
                <a:path w="256" h="190">
                  <a:moveTo>
                    <a:pt x="256" y="0"/>
                  </a:moveTo>
                  <a:lnTo>
                    <a:pt x="0" y="147"/>
                  </a:lnTo>
                  <a:lnTo>
                    <a:pt x="0" y="190"/>
                  </a:lnTo>
                  <a:lnTo>
                    <a:pt x="256" y="43"/>
                  </a:lnTo>
                  <a:lnTo>
                    <a:pt x="256" y="0"/>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40" name="Freeform 80"/>
            <p:cNvSpPr/>
            <p:nvPr/>
          </p:nvSpPr>
          <p:spPr bwMode="auto">
            <a:xfrm>
              <a:off x="7272" y="4828"/>
              <a:ext cx="652" cy="373"/>
            </a:xfrm>
            <a:custGeom>
              <a:avLst/>
              <a:gdLst>
                <a:gd name="T0" fmla="*/ 0 w 297"/>
                <a:gd name="T1" fmla="*/ 146 h 170"/>
                <a:gd name="T2" fmla="*/ 254 w 297"/>
                <a:gd name="T3" fmla="*/ 0 h 170"/>
                <a:gd name="T4" fmla="*/ 297 w 297"/>
                <a:gd name="T5" fmla="*/ 23 h 170"/>
                <a:gd name="T6" fmla="*/ 40 w 297"/>
                <a:gd name="T7" fmla="*/ 170 h 170"/>
                <a:gd name="T8" fmla="*/ 0 w 297"/>
                <a:gd name="T9" fmla="*/ 146 h 170"/>
              </a:gdLst>
              <a:ahLst/>
              <a:cxnLst>
                <a:cxn ang="0">
                  <a:pos x="T0" y="T1"/>
                </a:cxn>
                <a:cxn ang="0">
                  <a:pos x="T2" y="T3"/>
                </a:cxn>
                <a:cxn ang="0">
                  <a:pos x="T4" y="T5"/>
                </a:cxn>
                <a:cxn ang="0">
                  <a:pos x="T6" y="T7"/>
                </a:cxn>
                <a:cxn ang="0">
                  <a:pos x="T8" y="T9"/>
                </a:cxn>
              </a:cxnLst>
              <a:rect l="0" t="0" r="r" b="b"/>
              <a:pathLst>
                <a:path w="297" h="170">
                  <a:moveTo>
                    <a:pt x="0" y="146"/>
                  </a:moveTo>
                  <a:lnTo>
                    <a:pt x="254" y="0"/>
                  </a:lnTo>
                  <a:lnTo>
                    <a:pt x="297" y="23"/>
                  </a:lnTo>
                  <a:lnTo>
                    <a:pt x="40" y="170"/>
                  </a:lnTo>
                  <a:lnTo>
                    <a:pt x="0" y="146"/>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41" name="Freeform 81"/>
            <p:cNvSpPr/>
            <p:nvPr/>
          </p:nvSpPr>
          <p:spPr bwMode="auto">
            <a:xfrm>
              <a:off x="7272" y="5148"/>
              <a:ext cx="88" cy="147"/>
            </a:xfrm>
            <a:custGeom>
              <a:avLst/>
              <a:gdLst>
                <a:gd name="T0" fmla="*/ 0 w 40"/>
                <a:gd name="T1" fmla="*/ 0 h 67"/>
                <a:gd name="T2" fmla="*/ 40 w 40"/>
                <a:gd name="T3" fmla="*/ 24 h 67"/>
                <a:gd name="T4" fmla="*/ 40 w 40"/>
                <a:gd name="T5" fmla="*/ 67 h 67"/>
                <a:gd name="T6" fmla="*/ 0 w 40"/>
                <a:gd name="T7" fmla="*/ 43 h 67"/>
                <a:gd name="T8" fmla="*/ 0 w 40"/>
                <a:gd name="T9" fmla="*/ 0 h 67"/>
              </a:gdLst>
              <a:ahLst/>
              <a:cxnLst>
                <a:cxn ang="0">
                  <a:pos x="T0" y="T1"/>
                </a:cxn>
                <a:cxn ang="0">
                  <a:pos x="T2" y="T3"/>
                </a:cxn>
                <a:cxn ang="0">
                  <a:pos x="T4" y="T5"/>
                </a:cxn>
                <a:cxn ang="0">
                  <a:pos x="T6" y="T7"/>
                </a:cxn>
                <a:cxn ang="0">
                  <a:pos x="T8" y="T9"/>
                </a:cxn>
              </a:cxnLst>
              <a:rect l="0" t="0" r="r" b="b"/>
              <a:pathLst>
                <a:path w="40" h="67">
                  <a:moveTo>
                    <a:pt x="0" y="0"/>
                  </a:moveTo>
                  <a:lnTo>
                    <a:pt x="40" y="24"/>
                  </a:lnTo>
                  <a:lnTo>
                    <a:pt x="40" y="67"/>
                  </a:lnTo>
                  <a:lnTo>
                    <a:pt x="0" y="43"/>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42" name="Freeform 82"/>
            <p:cNvSpPr/>
            <p:nvPr/>
          </p:nvSpPr>
          <p:spPr bwMode="auto">
            <a:xfrm>
              <a:off x="7360" y="4878"/>
              <a:ext cx="564" cy="417"/>
            </a:xfrm>
            <a:custGeom>
              <a:avLst/>
              <a:gdLst>
                <a:gd name="T0" fmla="*/ 257 w 257"/>
                <a:gd name="T1" fmla="*/ 0 h 190"/>
                <a:gd name="T2" fmla="*/ 0 w 257"/>
                <a:gd name="T3" fmla="*/ 147 h 190"/>
                <a:gd name="T4" fmla="*/ 0 w 257"/>
                <a:gd name="T5" fmla="*/ 190 h 190"/>
                <a:gd name="T6" fmla="*/ 257 w 257"/>
                <a:gd name="T7" fmla="*/ 43 h 190"/>
                <a:gd name="T8" fmla="*/ 257 w 257"/>
                <a:gd name="T9" fmla="*/ 0 h 190"/>
              </a:gdLst>
              <a:ahLst/>
              <a:cxnLst>
                <a:cxn ang="0">
                  <a:pos x="T0" y="T1"/>
                </a:cxn>
                <a:cxn ang="0">
                  <a:pos x="T2" y="T3"/>
                </a:cxn>
                <a:cxn ang="0">
                  <a:pos x="T4" y="T5"/>
                </a:cxn>
                <a:cxn ang="0">
                  <a:pos x="T6" y="T7"/>
                </a:cxn>
                <a:cxn ang="0">
                  <a:pos x="T8" y="T9"/>
                </a:cxn>
              </a:cxnLst>
              <a:rect l="0" t="0" r="r" b="b"/>
              <a:pathLst>
                <a:path w="257" h="190">
                  <a:moveTo>
                    <a:pt x="257" y="0"/>
                  </a:moveTo>
                  <a:lnTo>
                    <a:pt x="0" y="147"/>
                  </a:lnTo>
                  <a:lnTo>
                    <a:pt x="0" y="190"/>
                  </a:lnTo>
                  <a:lnTo>
                    <a:pt x="257" y="43"/>
                  </a:lnTo>
                  <a:lnTo>
                    <a:pt x="257" y="0"/>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43" name="Freeform 83"/>
            <p:cNvSpPr/>
            <p:nvPr/>
          </p:nvSpPr>
          <p:spPr bwMode="auto">
            <a:xfrm>
              <a:off x="6224" y="4136"/>
              <a:ext cx="1757" cy="1019"/>
            </a:xfrm>
            <a:custGeom>
              <a:avLst/>
              <a:gdLst>
                <a:gd name="T0" fmla="*/ 0 w 800"/>
                <a:gd name="T1" fmla="*/ 234 h 464"/>
                <a:gd name="T2" fmla="*/ 411 w 800"/>
                <a:gd name="T3" fmla="*/ 0 h 464"/>
                <a:gd name="T4" fmla="*/ 800 w 800"/>
                <a:gd name="T5" fmla="*/ 227 h 464"/>
                <a:gd name="T6" fmla="*/ 389 w 800"/>
                <a:gd name="T7" fmla="*/ 464 h 464"/>
                <a:gd name="T8" fmla="*/ 0 w 800"/>
                <a:gd name="T9" fmla="*/ 234 h 464"/>
              </a:gdLst>
              <a:ahLst/>
              <a:cxnLst>
                <a:cxn ang="0">
                  <a:pos x="T0" y="T1"/>
                </a:cxn>
                <a:cxn ang="0">
                  <a:pos x="T2" y="T3"/>
                </a:cxn>
                <a:cxn ang="0">
                  <a:pos x="T4" y="T5"/>
                </a:cxn>
                <a:cxn ang="0">
                  <a:pos x="T6" y="T7"/>
                </a:cxn>
                <a:cxn ang="0">
                  <a:pos x="T8" y="T9"/>
                </a:cxn>
              </a:cxnLst>
              <a:rect l="0" t="0" r="r" b="b"/>
              <a:pathLst>
                <a:path w="800" h="464">
                  <a:moveTo>
                    <a:pt x="0" y="234"/>
                  </a:moveTo>
                  <a:lnTo>
                    <a:pt x="411" y="0"/>
                  </a:lnTo>
                  <a:lnTo>
                    <a:pt x="800" y="227"/>
                  </a:lnTo>
                  <a:lnTo>
                    <a:pt x="389" y="464"/>
                  </a:lnTo>
                  <a:lnTo>
                    <a:pt x="0" y="234"/>
                  </a:lnTo>
                  <a:close/>
                </a:path>
              </a:pathLst>
            </a:custGeom>
            <a:solidFill>
              <a:schemeClr val="bg1"/>
            </a:solidFill>
            <a:ln>
              <a:solidFill>
                <a:schemeClr val="accent1"/>
              </a:solid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44" name="Freeform 84"/>
            <p:cNvSpPr/>
            <p:nvPr/>
          </p:nvSpPr>
          <p:spPr bwMode="auto">
            <a:xfrm>
              <a:off x="6224" y="4650"/>
              <a:ext cx="854" cy="608"/>
            </a:xfrm>
            <a:custGeom>
              <a:avLst/>
              <a:gdLst>
                <a:gd name="T0" fmla="*/ 0 w 389"/>
                <a:gd name="T1" fmla="*/ 0 h 277"/>
                <a:gd name="T2" fmla="*/ 389 w 389"/>
                <a:gd name="T3" fmla="*/ 230 h 277"/>
                <a:gd name="T4" fmla="*/ 389 w 389"/>
                <a:gd name="T5" fmla="*/ 277 h 277"/>
                <a:gd name="T6" fmla="*/ 0 w 389"/>
                <a:gd name="T7" fmla="*/ 47 h 277"/>
                <a:gd name="T8" fmla="*/ 0 w 389"/>
                <a:gd name="T9" fmla="*/ 0 h 277"/>
              </a:gdLst>
              <a:ahLst/>
              <a:cxnLst>
                <a:cxn ang="0">
                  <a:pos x="T0" y="T1"/>
                </a:cxn>
                <a:cxn ang="0">
                  <a:pos x="T2" y="T3"/>
                </a:cxn>
                <a:cxn ang="0">
                  <a:pos x="T4" y="T5"/>
                </a:cxn>
                <a:cxn ang="0">
                  <a:pos x="T6" y="T7"/>
                </a:cxn>
                <a:cxn ang="0">
                  <a:pos x="T8" y="T9"/>
                </a:cxn>
              </a:cxnLst>
              <a:rect l="0" t="0" r="r" b="b"/>
              <a:pathLst>
                <a:path w="389" h="277">
                  <a:moveTo>
                    <a:pt x="0" y="0"/>
                  </a:moveTo>
                  <a:lnTo>
                    <a:pt x="389" y="230"/>
                  </a:lnTo>
                  <a:lnTo>
                    <a:pt x="389" y="277"/>
                  </a:lnTo>
                  <a:lnTo>
                    <a:pt x="0" y="47"/>
                  </a:lnTo>
                  <a:lnTo>
                    <a:pt x="0" y="0"/>
                  </a:lnTo>
                  <a:close/>
                </a:path>
              </a:pathLst>
            </a:custGeom>
            <a:gradFill>
              <a:gsLst>
                <a:gs pos="50000">
                  <a:srgbClr val="7DAAFF"/>
                </a:gs>
                <a:gs pos="0">
                  <a:srgbClr val="559BFE"/>
                </a:gs>
                <a:gs pos="100000">
                  <a:srgbClr val="8CB5F9"/>
                </a:gs>
              </a:gsLst>
              <a:lin scaled="1"/>
            </a:gra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45" name="Freeform 85"/>
            <p:cNvSpPr/>
            <p:nvPr/>
          </p:nvSpPr>
          <p:spPr bwMode="auto">
            <a:xfrm>
              <a:off x="7079" y="4635"/>
              <a:ext cx="902" cy="624"/>
            </a:xfrm>
            <a:custGeom>
              <a:avLst/>
              <a:gdLst>
                <a:gd name="T0" fmla="*/ 411 w 411"/>
                <a:gd name="T1" fmla="*/ 0 h 284"/>
                <a:gd name="T2" fmla="*/ 0 w 411"/>
                <a:gd name="T3" fmla="*/ 237 h 284"/>
                <a:gd name="T4" fmla="*/ 0 w 411"/>
                <a:gd name="T5" fmla="*/ 284 h 284"/>
                <a:gd name="T6" fmla="*/ 411 w 411"/>
                <a:gd name="T7" fmla="*/ 50 h 284"/>
                <a:gd name="T8" fmla="*/ 411 w 411"/>
                <a:gd name="T9" fmla="*/ 0 h 284"/>
              </a:gdLst>
              <a:ahLst/>
              <a:cxnLst>
                <a:cxn ang="0">
                  <a:pos x="T0" y="T1"/>
                </a:cxn>
                <a:cxn ang="0">
                  <a:pos x="T2" y="T3"/>
                </a:cxn>
                <a:cxn ang="0">
                  <a:pos x="T4" y="T5"/>
                </a:cxn>
                <a:cxn ang="0">
                  <a:pos x="T6" y="T7"/>
                </a:cxn>
                <a:cxn ang="0">
                  <a:pos x="T8" y="T9"/>
                </a:cxn>
              </a:cxnLst>
              <a:rect l="0" t="0" r="r" b="b"/>
              <a:pathLst>
                <a:path w="411" h="284">
                  <a:moveTo>
                    <a:pt x="411" y="0"/>
                  </a:moveTo>
                  <a:lnTo>
                    <a:pt x="0" y="237"/>
                  </a:lnTo>
                  <a:lnTo>
                    <a:pt x="0" y="284"/>
                  </a:lnTo>
                  <a:lnTo>
                    <a:pt x="411" y="50"/>
                  </a:lnTo>
                  <a:lnTo>
                    <a:pt x="411" y="0"/>
                  </a:lnTo>
                  <a:close/>
                </a:path>
              </a:pathLst>
            </a:custGeom>
            <a:gradFill>
              <a:gsLst>
                <a:gs pos="50000">
                  <a:srgbClr val="7CA7FF"/>
                </a:gs>
                <a:gs pos="0">
                  <a:srgbClr val="A2B8E7"/>
                </a:gs>
                <a:gs pos="100000">
                  <a:srgbClr val="8FB7F8"/>
                </a:gs>
              </a:gsLst>
              <a:lin scaled="1"/>
            </a:gra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46" name="Freeform 86"/>
            <p:cNvSpPr/>
            <p:nvPr/>
          </p:nvSpPr>
          <p:spPr bwMode="auto">
            <a:xfrm>
              <a:off x="7272" y="7612"/>
              <a:ext cx="657" cy="373"/>
            </a:xfrm>
            <a:custGeom>
              <a:avLst/>
              <a:gdLst>
                <a:gd name="T0" fmla="*/ 299 w 299"/>
                <a:gd name="T1" fmla="*/ 147 h 170"/>
                <a:gd name="T2" fmla="*/ 43 w 299"/>
                <a:gd name="T3" fmla="*/ 0 h 170"/>
                <a:gd name="T4" fmla="*/ 0 w 299"/>
                <a:gd name="T5" fmla="*/ 24 h 170"/>
                <a:gd name="T6" fmla="*/ 256 w 299"/>
                <a:gd name="T7" fmla="*/ 170 h 170"/>
                <a:gd name="T8" fmla="*/ 299 w 299"/>
                <a:gd name="T9" fmla="*/ 147 h 170"/>
              </a:gdLst>
              <a:ahLst/>
              <a:cxnLst>
                <a:cxn ang="0">
                  <a:pos x="T0" y="T1"/>
                </a:cxn>
                <a:cxn ang="0">
                  <a:pos x="T2" y="T3"/>
                </a:cxn>
                <a:cxn ang="0">
                  <a:pos x="T4" y="T5"/>
                </a:cxn>
                <a:cxn ang="0">
                  <a:pos x="T6" y="T7"/>
                </a:cxn>
                <a:cxn ang="0">
                  <a:pos x="T8" y="T9"/>
                </a:cxn>
              </a:cxnLst>
              <a:rect l="0" t="0" r="r" b="b"/>
              <a:pathLst>
                <a:path w="299" h="170">
                  <a:moveTo>
                    <a:pt x="299" y="147"/>
                  </a:moveTo>
                  <a:lnTo>
                    <a:pt x="43" y="0"/>
                  </a:lnTo>
                  <a:lnTo>
                    <a:pt x="0" y="24"/>
                  </a:lnTo>
                  <a:lnTo>
                    <a:pt x="256" y="170"/>
                  </a:lnTo>
                  <a:lnTo>
                    <a:pt x="299" y="147"/>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47" name="Freeform 87"/>
            <p:cNvSpPr/>
            <p:nvPr/>
          </p:nvSpPr>
          <p:spPr bwMode="auto">
            <a:xfrm>
              <a:off x="7834" y="7935"/>
              <a:ext cx="94" cy="145"/>
            </a:xfrm>
            <a:custGeom>
              <a:avLst/>
              <a:gdLst>
                <a:gd name="T0" fmla="*/ 43 w 43"/>
                <a:gd name="T1" fmla="*/ 0 h 66"/>
                <a:gd name="T2" fmla="*/ 0 w 43"/>
                <a:gd name="T3" fmla="*/ 23 h 66"/>
                <a:gd name="T4" fmla="*/ 0 w 43"/>
                <a:gd name="T5" fmla="*/ 66 h 66"/>
                <a:gd name="T6" fmla="*/ 43 w 43"/>
                <a:gd name="T7" fmla="*/ 42 h 66"/>
                <a:gd name="T8" fmla="*/ 43 w 43"/>
                <a:gd name="T9" fmla="*/ 0 h 66"/>
              </a:gdLst>
              <a:ahLst/>
              <a:cxnLst>
                <a:cxn ang="0">
                  <a:pos x="T0" y="T1"/>
                </a:cxn>
                <a:cxn ang="0">
                  <a:pos x="T2" y="T3"/>
                </a:cxn>
                <a:cxn ang="0">
                  <a:pos x="T4" y="T5"/>
                </a:cxn>
                <a:cxn ang="0">
                  <a:pos x="T6" y="T7"/>
                </a:cxn>
                <a:cxn ang="0">
                  <a:pos x="T8" y="T9"/>
                </a:cxn>
              </a:cxnLst>
              <a:rect l="0" t="0" r="r" b="b"/>
              <a:pathLst>
                <a:path w="43" h="66">
                  <a:moveTo>
                    <a:pt x="43" y="0"/>
                  </a:moveTo>
                  <a:lnTo>
                    <a:pt x="0" y="23"/>
                  </a:lnTo>
                  <a:lnTo>
                    <a:pt x="0" y="66"/>
                  </a:lnTo>
                  <a:lnTo>
                    <a:pt x="43" y="42"/>
                  </a:lnTo>
                  <a:lnTo>
                    <a:pt x="43" y="0"/>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48" name="Freeform 88"/>
            <p:cNvSpPr/>
            <p:nvPr/>
          </p:nvSpPr>
          <p:spPr bwMode="auto">
            <a:xfrm>
              <a:off x="7276" y="7665"/>
              <a:ext cx="558" cy="415"/>
            </a:xfrm>
            <a:custGeom>
              <a:avLst/>
              <a:gdLst>
                <a:gd name="T0" fmla="*/ 0 w 254"/>
                <a:gd name="T1" fmla="*/ 0 h 189"/>
                <a:gd name="T2" fmla="*/ 254 w 254"/>
                <a:gd name="T3" fmla="*/ 146 h 189"/>
                <a:gd name="T4" fmla="*/ 254 w 254"/>
                <a:gd name="T5" fmla="*/ 189 h 189"/>
                <a:gd name="T6" fmla="*/ 0 w 254"/>
                <a:gd name="T7" fmla="*/ 42 h 189"/>
                <a:gd name="T8" fmla="*/ 0 w 254"/>
                <a:gd name="T9" fmla="*/ 0 h 189"/>
              </a:gdLst>
              <a:ahLst/>
              <a:cxnLst>
                <a:cxn ang="0">
                  <a:pos x="T0" y="T1"/>
                </a:cxn>
                <a:cxn ang="0">
                  <a:pos x="T2" y="T3"/>
                </a:cxn>
                <a:cxn ang="0">
                  <a:pos x="T4" y="T5"/>
                </a:cxn>
                <a:cxn ang="0">
                  <a:pos x="T6" y="T7"/>
                </a:cxn>
                <a:cxn ang="0">
                  <a:pos x="T8" y="T9"/>
                </a:cxn>
              </a:cxnLst>
              <a:rect l="0" t="0" r="r" b="b"/>
              <a:pathLst>
                <a:path w="254" h="189">
                  <a:moveTo>
                    <a:pt x="0" y="0"/>
                  </a:moveTo>
                  <a:lnTo>
                    <a:pt x="254" y="146"/>
                  </a:lnTo>
                  <a:lnTo>
                    <a:pt x="254" y="189"/>
                  </a:lnTo>
                  <a:lnTo>
                    <a:pt x="0" y="42"/>
                  </a:lnTo>
                  <a:lnTo>
                    <a:pt x="0" y="0"/>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49" name="Freeform 89"/>
            <p:cNvSpPr/>
            <p:nvPr/>
          </p:nvSpPr>
          <p:spPr bwMode="auto">
            <a:xfrm>
              <a:off x="7366" y="7467"/>
              <a:ext cx="650" cy="373"/>
            </a:xfrm>
            <a:custGeom>
              <a:avLst/>
              <a:gdLst>
                <a:gd name="T0" fmla="*/ 296 w 296"/>
                <a:gd name="T1" fmla="*/ 146 h 170"/>
                <a:gd name="T2" fmla="*/ 40 w 296"/>
                <a:gd name="T3" fmla="*/ 0 h 170"/>
                <a:gd name="T4" fmla="*/ 0 w 296"/>
                <a:gd name="T5" fmla="*/ 23 h 170"/>
                <a:gd name="T6" fmla="*/ 256 w 296"/>
                <a:gd name="T7" fmla="*/ 170 h 170"/>
                <a:gd name="T8" fmla="*/ 296 w 296"/>
                <a:gd name="T9" fmla="*/ 146 h 170"/>
              </a:gdLst>
              <a:ahLst/>
              <a:cxnLst>
                <a:cxn ang="0">
                  <a:pos x="T0" y="T1"/>
                </a:cxn>
                <a:cxn ang="0">
                  <a:pos x="T2" y="T3"/>
                </a:cxn>
                <a:cxn ang="0">
                  <a:pos x="T4" y="T5"/>
                </a:cxn>
                <a:cxn ang="0">
                  <a:pos x="T6" y="T7"/>
                </a:cxn>
                <a:cxn ang="0">
                  <a:pos x="T8" y="T9"/>
                </a:cxn>
              </a:cxnLst>
              <a:rect l="0" t="0" r="r" b="b"/>
              <a:pathLst>
                <a:path w="296" h="170">
                  <a:moveTo>
                    <a:pt x="296" y="146"/>
                  </a:moveTo>
                  <a:lnTo>
                    <a:pt x="40" y="0"/>
                  </a:lnTo>
                  <a:lnTo>
                    <a:pt x="0" y="23"/>
                  </a:lnTo>
                  <a:lnTo>
                    <a:pt x="256" y="170"/>
                  </a:lnTo>
                  <a:lnTo>
                    <a:pt x="296" y="146"/>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50" name="Freeform 90"/>
            <p:cNvSpPr/>
            <p:nvPr/>
          </p:nvSpPr>
          <p:spPr bwMode="auto">
            <a:xfrm>
              <a:off x="7928" y="7788"/>
              <a:ext cx="88" cy="147"/>
            </a:xfrm>
            <a:custGeom>
              <a:avLst/>
              <a:gdLst>
                <a:gd name="T0" fmla="*/ 40 w 40"/>
                <a:gd name="T1" fmla="*/ 0 h 67"/>
                <a:gd name="T2" fmla="*/ 0 w 40"/>
                <a:gd name="T3" fmla="*/ 24 h 67"/>
                <a:gd name="T4" fmla="*/ 0 w 40"/>
                <a:gd name="T5" fmla="*/ 67 h 67"/>
                <a:gd name="T6" fmla="*/ 40 w 40"/>
                <a:gd name="T7" fmla="*/ 43 h 67"/>
                <a:gd name="T8" fmla="*/ 40 w 40"/>
                <a:gd name="T9" fmla="*/ 0 h 67"/>
              </a:gdLst>
              <a:ahLst/>
              <a:cxnLst>
                <a:cxn ang="0">
                  <a:pos x="T0" y="T1"/>
                </a:cxn>
                <a:cxn ang="0">
                  <a:pos x="T2" y="T3"/>
                </a:cxn>
                <a:cxn ang="0">
                  <a:pos x="T4" y="T5"/>
                </a:cxn>
                <a:cxn ang="0">
                  <a:pos x="T6" y="T7"/>
                </a:cxn>
                <a:cxn ang="0">
                  <a:pos x="T8" y="T9"/>
                </a:cxn>
              </a:cxnLst>
              <a:rect l="0" t="0" r="r" b="b"/>
              <a:pathLst>
                <a:path w="40" h="67">
                  <a:moveTo>
                    <a:pt x="40" y="0"/>
                  </a:moveTo>
                  <a:lnTo>
                    <a:pt x="0" y="24"/>
                  </a:lnTo>
                  <a:lnTo>
                    <a:pt x="0" y="67"/>
                  </a:lnTo>
                  <a:lnTo>
                    <a:pt x="40" y="43"/>
                  </a:lnTo>
                  <a:lnTo>
                    <a:pt x="40" y="0"/>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51" name="Freeform 91"/>
            <p:cNvSpPr/>
            <p:nvPr/>
          </p:nvSpPr>
          <p:spPr bwMode="auto">
            <a:xfrm>
              <a:off x="7366" y="7518"/>
              <a:ext cx="562" cy="417"/>
            </a:xfrm>
            <a:custGeom>
              <a:avLst/>
              <a:gdLst>
                <a:gd name="T0" fmla="*/ 0 w 256"/>
                <a:gd name="T1" fmla="*/ 0 h 190"/>
                <a:gd name="T2" fmla="*/ 256 w 256"/>
                <a:gd name="T3" fmla="*/ 147 h 190"/>
                <a:gd name="T4" fmla="*/ 256 w 256"/>
                <a:gd name="T5" fmla="*/ 190 h 190"/>
                <a:gd name="T6" fmla="*/ 0 w 256"/>
                <a:gd name="T7" fmla="*/ 43 h 190"/>
                <a:gd name="T8" fmla="*/ 0 w 256"/>
                <a:gd name="T9" fmla="*/ 0 h 190"/>
              </a:gdLst>
              <a:ahLst/>
              <a:cxnLst>
                <a:cxn ang="0">
                  <a:pos x="T0" y="T1"/>
                </a:cxn>
                <a:cxn ang="0">
                  <a:pos x="T2" y="T3"/>
                </a:cxn>
                <a:cxn ang="0">
                  <a:pos x="T4" y="T5"/>
                </a:cxn>
                <a:cxn ang="0">
                  <a:pos x="T6" y="T7"/>
                </a:cxn>
                <a:cxn ang="0">
                  <a:pos x="T8" y="T9"/>
                </a:cxn>
              </a:cxnLst>
              <a:rect l="0" t="0" r="r" b="b"/>
              <a:pathLst>
                <a:path w="256" h="190">
                  <a:moveTo>
                    <a:pt x="0" y="0"/>
                  </a:moveTo>
                  <a:lnTo>
                    <a:pt x="256" y="147"/>
                  </a:lnTo>
                  <a:lnTo>
                    <a:pt x="256" y="190"/>
                  </a:lnTo>
                  <a:lnTo>
                    <a:pt x="0" y="43"/>
                  </a:lnTo>
                  <a:lnTo>
                    <a:pt x="0" y="0"/>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52" name="Freeform 92"/>
            <p:cNvSpPr/>
            <p:nvPr/>
          </p:nvSpPr>
          <p:spPr bwMode="auto">
            <a:xfrm>
              <a:off x="7454" y="7320"/>
              <a:ext cx="652" cy="375"/>
            </a:xfrm>
            <a:custGeom>
              <a:avLst/>
              <a:gdLst>
                <a:gd name="T0" fmla="*/ 297 w 297"/>
                <a:gd name="T1" fmla="*/ 147 h 171"/>
                <a:gd name="T2" fmla="*/ 43 w 297"/>
                <a:gd name="T3" fmla="*/ 0 h 171"/>
                <a:gd name="T4" fmla="*/ 0 w 297"/>
                <a:gd name="T5" fmla="*/ 24 h 171"/>
                <a:gd name="T6" fmla="*/ 256 w 297"/>
                <a:gd name="T7" fmla="*/ 171 h 171"/>
                <a:gd name="T8" fmla="*/ 297 w 297"/>
                <a:gd name="T9" fmla="*/ 147 h 171"/>
              </a:gdLst>
              <a:ahLst/>
              <a:cxnLst>
                <a:cxn ang="0">
                  <a:pos x="T0" y="T1"/>
                </a:cxn>
                <a:cxn ang="0">
                  <a:pos x="T2" y="T3"/>
                </a:cxn>
                <a:cxn ang="0">
                  <a:pos x="T4" y="T5"/>
                </a:cxn>
                <a:cxn ang="0">
                  <a:pos x="T6" y="T7"/>
                </a:cxn>
                <a:cxn ang="0">
                  <a:pos x="T8" y="T9"/>
                </a:cxn>
              </a:cxnLst>
              <a:rect l="0" t="0" r="r" b="b"/>
              <a:pathLst>
                <a:path w="297" h="171">
                  <a:moveTo>
                    <a:pt x="297" y="147"/>
                  </a:moveTo>
                  <a:lnTo>
                    <a:pt x="43" y="0"/>
                  </a:lnTo>
                  <a:lnTo>
                    <a:pt x="0" y="24"/>
                  </a:lnTo>
                  <a:lnTo>
                    <a:pt x="256" y="171"/>
                  </a:lnTo>
                  <a:lnTo>
                    <a:pt x="297" y="147"/>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53" name="Freeform 93"/>
            <p:cNvSpPr/>
            <p:nvPr/>
          </p:nvSpPr>
          <p:spPr bwMode="auto">
            <a:xfrm>
              <a:off x="8016" y="7643"/>
              <a:ext cx="90" cy="145"/>
            </a:xfrm>
            <a:custGeom>
              <a:avLst/>
              <a:gdLst>
                <a:gd name="T0" fmla="*/ 41 w 41"/>
                <a:gd name="T1" fmla="*/ 0 h 66"/>
                <a:gd name="T2" fmla="*/ 0 w 41"/>
                <a:gd name="T3" fmla="*/ 24 h 66"/>
                <a:gd name="T4" fmla="*/ 0 w 41"/>
                <a:gd name="T5" fmla="*/ 66 h 66"/>
                <a:gd name="T6" fmla="*/ 41 w 41"/>
                <a:gd name="T7" fmla="*/ 40 h 66"/>
                <a:gd name="T8" fmla="*/ 41 w 41"/>
                <a:gd name="T9" fmla="*/ 0 h 66"/>
              </a:gdLst>
              <a:ahLst/>
              <a:cxnLst>
                <a:cxn ang="0">
                  <a:pos x="T0" y="T1"/>
                </a:cxn>
                <a:cxn ang="0">
                  <a:pos x="T2" y="T3"/>
                </a:cxn>
                <a:cxn ang="0">
                  <a:pos x="T4" y="T5"/>
                </a:cxn>
                <a:cxn ang="0">
                  <a:pos x="T6" y="T7"/>
                </a:cxn>
                <a:cxn ang="0">
                  <a:pos x="T8" y="T9"/>
                </a:cxn>
              </a:cxnLst>
              <a:rect l="0" t="0" r="r" b="b"/>
              <a:pathLst>
                <a:path w="41" h="66">
                  <a:moveTo>
                    <a:pt x="41" y="0"/>
                  </a:moveTo>
                  <a:lnTo>
                    <a:pt x="0" y="24"/>
                  </a:lnTo>
                  <a:lnTo>
                    <a:pt x="0" y="66"/>
                  </a:lnTo>
                  <a:lnTo>
                    <a:pt x="41" y="40"/>
                  </a:lnTo>
                  <a:lnTo>
                    <a:pt x="41" y="0"/>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54" name="Freeform 94"/>
            <p:cNvSpPr/>
            <p:nvPr/>
          </p:nvSpPr>
          <p:spPr bwMode="auto">
            <a:xfrm>
              <a:off x="7454" y="7373"/>
              <a:ext cx="562" cy="415"/>
            </a:xfrm>
            <a:custGeom>
              <a:avLst/>
              <a:gdLst>
                <a:gd name="T0" fmla="*/ 0 w 256"/>
                <a:gd name="T1" fmla="*/ 0 h 189"/>
                <a:gd name="T2" fmla="*/ 256 w 256"/>
                <a:gd name="T3" fmla="*/ 147 h 189"/>
                <a:gd name="T4" fmla="*/ 256 w 256"/>
                <a:gd name="T5" fmla="*/ 189 h 189"/>
                <a:gd name="T6" fmla="*/ 0 w 256"/>
                <a:gd name="T7" fmla="*/ 43 h 189"/>
                <a:gd name="T8" fmla="*/ 0 w 256"/>
                <a:gd name="T9" fmla="*/ 0 h 189"/>
              </a:gdLst>
              <a:ahLst/>
              <a:cxnLst>
                <a:cxn ang="0">
                  <a:pos x="T0" y="T1"/>
                </a:cxn>
                <a:cxn ang="0">
                  <a:pos x="T2" y="T3"/>
                </a:cxn>
                <a:cxn ang="0">
                  <a:pos x="T4" y="T5"/>
                </a:cxn>
                <a:cxn ang="0">
                  <a:pos x="T6" y="T7"/>
                </a:cxn>
                <a:cxn ang="0">
                  <a:pos x="T8" y="T9"/>
                </a:cxn>
              </a:cxnLst>
              <a:rect l="0" t="0" r="r" b="b"/>
              <a:pathLst>
                <a:path w="256" h="189">
                  <a:moveTo>
                    <a:pt x="0" y="0"/>
                  </a:moveTo>
                  <a:lnTo>
                    <a:pt x="256" y="147"/>
                  </a:lnTo>
                  <a:lnTo>
                    <a:pt x="256" y="189"/>
                  </a:lnTo>
                  <a:lnTo>
                    <a:pt x="0" y="43"/>
                  </a:lnTo>
                  <a:lnTo>
                    <a:pt x="0" y="0"/>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55" name="Freeform 95"/>
            <p:cNvSpPr/>
            <p:nvPr/>
          </p:nvSpPr>
          <p:spPr bwMode="auto">
            <a:xfrm>
              <a:off x="7542" y="7175"/>
              <a:ext cx="657" cy="375"/>
            </a:xfrm>
            <a:custGeom>
              <a:avLst/>
              <a:gdLst>
                <a:gd name="T0" fmla="*/ 299 w 299"/>
                <a:gd name="T1" fmla="*/ 147 h 171"/>
                <a:gd name="T2" fmla="*/ 43 w 299"/>
                <a:gd name="T3" fmla="*/ 0 h 171"/>
                <a:gd name="T4" fmla="*/ 0 w 299"/>
                <a:gd name="T5" fmla="*/ 24 h 171"/>
                <a:gd name="T6" fmla="*/ 257 w 299"/>
                <a:gd name="T7" fmla="*/ 171 h 171"/>
                <a:gd name="T8" fmla="*/ 299 w 299"/>
                <a:gd name="T9" fmla="*/ 147 h 171"/>
              </a:gdLst>
              <a:ahLst/>
              <a:cxnLst>
                <a:cxn ang="0">
                  <a:pos x="T0" y="T1"/>
                </a:cxn>
                <a:cxn ang="0">
                  <a:pos x="T2" y="T3"/>
                </a:cxn>
                <a:cxn ang="0">
                  <a:pos x="T4" y="T5"/>
                </a:cxn>
                <a:cxn ang="0">
                  <a:pos x="T6" y="T7"/>
                </a:cxn>
                <a:cxn ang="0">
                  <a:pos x="T8" y="T9"/>
                </a:cxn>
              </a:cxnLst>
              <a:rect l="0" t="0" r="r" b="b"/>
              <a:pathLst>
                <a:path w="299" h="171">
                  <a:moveTo>
                    <a:pt x="299" y="147"/>
                  </a:moveTo>
                  <a:lnTo>
                    <a:pt x="43" y="0"/>
                  </a:lnTo>
                  <a:lnTo>
                    <a:pt x="0" y="24"/>
                  </a:lnTo>
                  <a:lnTo>
                    <a:pt x="257" y="171"/>
                  </a:lnTo>
                  <a:lnTo>
                    <a:pt x="299" y="147"/>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56" name="Freeform 96"/>
            <p:cNvSpPr/>
            <p:nvPr/>
          </p:nvSpPr>
          <p:spPr bwMode="auto">
            <a:xfrm>
              <a:off x="8106" y="7498"/>
              <a:ext cx="92" cy="145"/>
            </a:xfrm>
            <a:custGeom>
              <a:avLst/>
              <a:gdLst>
                <a:gd name="T0" fmla="*/ 42 w 42"/>
                <a:gd name="T1" fmla="*/ 0 h 66"/>
                <a:gd name="T2" fmla="*/ 0 w 42"/>
                <a:gd name="T3" fmla="*/ 24 h 66"/>
                <a:gd name="T4" fmla="*/ 0 w 42"/>
                <a:gd name="T5" fmla="*/ 66 h 66"/>
                <a:gd name="T6" fmla="*/ 42 w 42"/>
                <a:gd name="T7" fmla="*/ 40 h 66"/>
                <a:gd name="T8" fmla="*/ 42 w 42"/>
                <a:gd name="T9" fmla="*/ 0 h 66"/>
              </a:gdLst>
              <a:ahLst/>
              <a:cxnLst>
                <a:cxn ang="0">
                  <a:pos x="T0" y="T1"/>
                </a:cxn>
                <a:cxn ang="0">
                  <a:pos x="T2" y="T3"/>
                </a:cxn>
                <a:cxn ang="0">
                  <a:pos x="T4" y="T5"/>
                </a:cxn>
                <a:cxn ang="0">
                  <a:pos x="T6" y="T7"/>
                </a:cxn>
                <a:cxn ang="0">
                  <a:pos x="T8" y="T9"/>
                </a:cxn>
              </a:cxnLst>
              <a:rect l="0" t="0" r="r" b="b"/>
              <a:pathLst>
                <a:path w="42" h="66">
                  <a:moveTo>
                    <a:pt x="42" y="0"/>
                  </a:moveTo>
                  <a:lnTo>
                    <a:pt x="0" y="24"/>
                  </a:lnTo>
                  <a:lnTo>
                    <a:pt x="0" y="66"/>
                  </a:lnTo>
                  <a:lnTo>
                    <a:pt x="42" y="40"/>
                  </a:lnTo>
                  <a:lnTo>
                    <a:pt x="42" y="0"/>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57" name="Freeform 97"/>
            <p:cNvSpPr/>
            <p:nvPr/>
          </p:nvSpPr>
          <p:spPr bwMode="auto">
            <a:xfrm>
              <a:off x="7549" y="7228"/>
              <a:ext cx="558" cy="415"/>
            </a:xfrm>
            <a:custGeom>
              <a:avLst/>
              <a:gdLst>
                <a:gd name="T0" fmla="*/ 0 w 254"/>
                <a:gd name="T1" fmla="*/ 0 h 189"/>
                <a:gd name="T2" fmla="*/ 254 w 254"/>
                <a:gd name="T3" fmla="*/ 147 h 189"/>
                <a:gd name="T4" fmla="*/ 254 w 254"/>
                <a:gd name="T5" fmla="*/ 189 h 189"/>
                <a:gd name="T6" fmla="*/ 0 w 254"/>
                <a:gd name="T7" fmla="*/ 42 h 189"/>
                <a:gd name="T8" fmla="*/ 0 w 254"/>
                <a:gd name="T9" fmla="*/ 0 h 189"/>
              </a:gdLst>
              <a:ahLst/>
              <a:cxnLst>
                <a:cxn ang="0">
                  <a:pos x="T0" y="T1"/>
                </a:cxn>
                <a:cxn ang="0">
                  <a:pos x="T2" y="T3"/>
                </a:cxn>
                <a:cxn ang="0">
                  <a:pos x="T4" y="T5"/>
                </a:cxn>
                <a:cxn ang="0">
                  <a:pos x="T6" y="T7"/>
                </a:cxn>
                <a:cxn ang="0">
                  <a:pos x="T8" y="T9"/>
                </a:cxn>
              </a:cxnLst>
              <a:rect l="0" t="0" r="r" b="b"/>
              <a:pathLst>
                <a:path w="254" h="189">
                  <a:moveTo>
                    <a:pt x="0" y="0"/>
                  </a:moveTo>
                  <a:lnTo>
                    <a:pt x="254" y="147"/>
                  </a:lnTo>
                  <a:lnTo>
                    <a:pt x="254" y="189"/>
                  </a:lnTo>
                  <a:lnTo>
                    <a:pt x="0" y="42"/>
                  </a:lnTo>
                  <a:lnTo>
                    <a:pt x="0" y="0"/>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58" name="Freeform 98"/>
            <p:cNvSpPr/>
            <p:nvPr/>
          </p:nvSpPr>
          <p:spPr bwMode="auto">
            <a:xfrm>
              <a:off x="7636" y="7026"/>
              <a:ext cx="652" cy="378"/>
            </a:xfrm>
            <a:custGeom>
              <a:avLst/>
              <a:gdLst>
                <a:gd name="T0" fmla="*/ 297 w 297"/>
                <a:gd name="T1" fmla="*/ 149 h 172"/>
                <a:gd name="T2" fmla="*/ 40 w 297"/>
                <a:gd name="T3" fmla="*/ 0 h 172"/>
                <a:gd name="T4" fmla="*/ 0 w 297"/>
                <a:gd name="T5" fmla="*/ 26 h 172"/>
                <a:gd name="T6" fmla="*/ 256 w 297"/>
                <a:gd name="T7" fmla="*/ 172 h 172"/>
                <a:gd name="T8" fmla="*/ 297 w 297"/>
                <a:gd name="T9" fmla="*/ 149 h 172"/>
              </a:gdLst>
              <a:ahLst/>
              <a:cxnLst>
                <a:cxn ang="0">
                  <a:pos x="T0" y="T1"/>
                </a:cxn>
                <a:cxn ang="0">
                  <a:pos x="T2" y="T3"/>
                </a:cxn>
                <a:cxn ang="0">
                  <a:pos x="T4" y="T5"/>
                </a:cxn>
                <a:cxn ang="0">
                  <a:pos x="T6" y="T7"/>
                </a:cxn>
                <a:cxn ang="0">
                  <a:pos x="T8" y="T9"/>
                </a:cxn>
              </a:cxnLst>
              <a:rect l="0" t="0" r="r" b="b"/>
              <a:pathLst>
                <a:path w="297" h="172">
                  <a:moveTo>
                    <a:pt x="297" y="149"/>
                  </a:moveTo>
                  <a:lnTo>
                    <a:pt x="40" y="0"/>
                  </a:lnTo>
                  <a:lnTo>
                    <a:pt x="0" y="26"/>
                  </a:lnTo>
                  <a:lnTo>
                    <a:pt x="256" y="172"/>
                  </a:lnTo>
                  <a:lnTo>
                    <a:pt x="297" y="149"/>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59" name="Freeform 99"/>
            <p:cNvSpPr/>
            <p:nvPr/>
          </p:nvSpPr>
          <p:spPr bwMode="auto">
            <a:xfrm>
              <a:off x="8198" y="7353"/>
              <a:ext cx="90" cy="145"/>
            </a:xfrm>
            <a:custGeom>
              <a:avLst/>
              <a:gdLst>
                <a:gd name="T0" fmla="*/ 41 w 41"/>
                <a:gd name="T1" fmla="*/ 0 h 66"/>
                <a:gd name="T2" fmla="*/ 0 w 41"/>
                <a:gd name="T3" fmla="*/ 23 h 66"/>
                <a:gd name="T4" fmla="*/ 0 w 41"/>
                <a:gd name="T5" fmla="*/ 66 h 66"/>
                <a:gd name="T6" fmla="*/ 41 w 41"/>
                <a:gd name="T7" fmla="*/ 40 h 66"/>
                <a:gd name="T8" fmla="*/ 41 w 41"/>
                <a:gd name="T9" fmla="*/ 0 h 66"/>
              </a:gdLst>
              <a:ahLst/>
              <a:cxnLst>
                <a:cxn ang="0">
                  <a:pos x="T0" y="T1"/>
                </a:cxn>
                <a:cxn ang="0">
                  <a:pos x="T2" y="T3"/>
                </a:cxn>
                <a:cxn ang="0">
                  <a:pos x="T4" y="T5"/>
                </a:cxn>
                <a:cxn ang="0">
                  <a:pos x="T6" y="T7"/>
                </a:cxn>
                <a:cxn ang="0">
                  <a:pos x="T8" y="T9"/>
                </a:cxn>
              </a:cxnLst>
              <a:rect l="0" t="0" r="r" b="b"/>
              <a:pathLst>
                <a:path w="41" h="66">
                  <a:moveTo>
                    <a:pt x="41" y="0"/>
                  </a:moveTo>
                  <a:lnTo>
                    <a:pt x="0" y="23"/>
                  </a:lnTo>
                  <a:lnTo>
                    <a:pt x="0" y="66"/>
                  </a:lnTo>
                  <a:lnTo>
                    <a:pt x="41" y="40"/>
                  </a:lnTo>
                  <a:lnTo>
                    <a:pt x="41" y="0"/>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60" name="Freeform 100"/>
            <p:cNvSpPr/>
            <p:nvPr/>
          </p:nvSpPr>
          <p:spPr bwMode="auto">
            <a:xfrm>
              <a:off x="7636" y="7083"/>
              <a:ext cx="562" cy="415"/>
            </a:xfrm>
            <a:custGeom>
              <a:avLst/>
              <a:gdLst>
                <a:gd name="T0" fmla="*/ 0 w 256"/>
                <a:gd name="T1" fmla="*/ 0 h 189"/>
                <a:gd name="T2" fmla="*/ 256 w 256"/>
                <a:gd name="T3" fmla="*/ 146 h 189"/>
                <a:gd name="T4" fmla="*/ 256 w 256"/>
                <a:gd name="T5" fmla="*/ 189 h 189"/>
                <a:gd name="T6" fmla="*/ 0 w 256"/>
                <a:gd name="T7" fmla="*/ 42 h 189"/>
                <a:gd name="T8" fmla="*/ 0 w 256"/>
                <a:gd name="T9" fmla="*/ 0 h 189"/>
              </a:gdLst>
              <a:ahLst/>
              <a:cxnLst>
                <a:cxn ang="0">
                  <a:pos x="T0" y="T1"/>
                </a:cxn>
                <a:cxn ang="0">
                  <a:pos x="T2" y="T3"/>
                </a:cxn>
                <a:cxn ang="0">
                  <a:pos x="T4" y="T5"/>
                </a:cxn>
                <a:cxn ang="0">
                  <a:pos x="T6" y="T7"/>
                </a:cxn>
                <a:cxn ang="0">
                  <a:pos x="T8" y="T9"/>
                </a:cxn>
              </a:cxnLst>
              <a:rect l="0" t="0" r="r" b="b"/>
              <a:pathLst>
                <a:path w="256" h="189">
                  <a:moveTo>
                    <a:pt x="0" y="0"/>
                  </a:moveTo>
                  <a:lnTo>
                    <a:pt x="256" y="146"/>
                  </a:lnTo>
                  <a:lnTo>
                    <a:pt x="256" y="189"/>
                  </a:lnTo>
                  <a:lnTo>
                    <a:pt x="0" y="42"/>
                  </a:lnTo>
                  <a:lnTo>
                    <a:pt x="0" y="0"/>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61" name="Freeform 101"/>
            <p:cNvSpPr/>
            <p:nvPr/>
          </p:nvSpPr>
          <p:spPr bwMode="auto">
            <a:xfrm>
              <a:off x="7724" y="6879"/>
              <a:ext cx="652" cy="380"/>
            </a:xfrm>
            <a:custGeom>
              <a:avLst/>
              <a:gdLst>
                <a:gd name="T0" fmla="*/ 297 w 297"/>
                <a:gd name="T1" fmla="*/ 149 h 173"/>
                <a:gd name="T2" fmla="*/ 41 w 297"/>
                <a:gd name="T3" fmla="*/ 0 h 173"/>
                <a:gd name="T4" fmla="*/ 0 w 297"/>
                <a:gd name="T5" fmla="*/ 26 h 173"/>
                <a:gd name="T6" fmla="*/ 257 w 297"/>
                <a:gd name="T7" fmla="*/ 173 h 173"/>
                <a:gd name="T8" fmla="*/ 297 w 297"/>
                <a:gd name="T9" fmla="*/ 149 h 173"/>
              </a:gdLst>
              <a:ahLst/>
              <a:cxnLst>
                <a:cxn ang="0">
                  <a:pos x="T0" y="T1"/>
                </a:cxn>
                <a:cxn ang="0">
                  <a:pos x="T2" y="T3"/>
                </a:cxn>
                <a:cxn ang="0">
                  <a:pos x="T4" y="T5"/>
                </a:cxn>
                <a:cxn ang="0">
                  <a:pos x="T6" y="T7"/>
                </a:cxn>
                <a:cxn ang="0">
                  <a:pos x="T8" y="T9"/>
                </a:cxn>
              </a:cxnLst>
              <a:rect l="0" t="0" r="r" b="b"/>
              <a:pathLst>
                <a:path w="297" h="173">
                  <a:moveTo>
                    <a:pt x="297" y="149"/>
                  </a:moveTo>
                  <a:lnTo>
                    <a:pt x="41" y="0"/>
                  </a:lnTo>
                  <a:lnTo>
                    <a:pt x="0" y="26"/>
                  </a:lnTo>
                  <a:lnTo>
                    <a:pt x="257" y="173"/>
                  </a:lnTo>
                  <a:lnTo>
                    <a:pt x="297" y="149"/>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62" name="Freeform 102"/>
            <p:cNvSpPr/>
            <p:nvPr/>
          </p:nvSpPr>
          <p:spPr bwMode="auto">
            <a:xfrm>
              <a:off x="8289" y="7206"/>
              <a:ext cx="88" cy="147"/>
            </a:xfrm>
            <a:custGeom>
              <a:avLst/>
              <a:gdLst>
                <a:gd name="T0" fmla="*/ 40 w 40"/>
                <a:gd name="T1" fmla="*/ 0 h 67"/>
                <a:gd name="T2" fmla="*/ 0 w 40"/>
                <a:gd name="T3" fmla="*/ 24 h 67"/>
                <a:gd name="T4" fmla="*/ 0 w 40"/>
                <a:gd name="T5" fmla="*/ 67 h 67"/>
                <a:gd name="T6" fmla="*/ 40 w 40"/>
                <a:gd name="T7" fmla="*/ 41 h 67"/>
                <a:gd name="T8" fmla="*/ 40 w 40"/>
                <a:gd name="T9" fmla="*/ 0 h 67"/>
              </a:gdLst>
              <a:ahLst/>
              <a:cxnLst>
                <a:cxn ang="0">
                  <a:pos x="T0" y="T1"/>
                </a:cxn>
                <a:cxn ang="0">
                  <a:pos x="T2" y="T3"/>
                </a:cxn>
                <a:cxn ang="0">
                  <a:pos x="T4" y="T5"/>
                </a:cxn>
                <a:cxn ang="0">
                  <a:pos x="T6" y="T7"/>
                </a:cxn>
                <a:cxn ang="0">
                  <a:pos x="T8" y="T9"/>
                </a:cxn>
              </a:cxnLst>
              <a:rect l="0" t="0" r="r" b="b"/>
              <a:pathLst>
                <a:path w="40" h="67">
                  <a:moveTo>
                    <a:pt x="40" y="0"/>
                  </a:moveTo>
                  <a:lnTo>
                    <a:pt x="0" y="24"/>
                  </a:lnTo>
                  <a:lnTo>
                    <a:pt x="0" y="67"/>
                  </a:lnTo>
                  <a:lnTo>
                    <a:pt x="40" y="41"/>
                  </a:lnTo>
                  <a:lnTo>
                    <a:pt x="40" y="0"/>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63" name="Freeform 103"/>
            <p:cNvSpPr/>
            <p:nvPr/>
          </p:nvSpPr>
          <p:spPr bwMode="auto">
            <a:xfrm>
              <a:off x="7724" y="6936"/>
              <a:ext cx="564" cy="417"/>
            </a:xfrm>
            <a:custGeom>
              <a:avLst/>
              <a:gdLst>
                <a:gd name="T0" fmla="*/ 0 w 257"/>
                <a:gd name="T1" fmla="*/ 0 h 190"/>
                <a:gd name="T2" fmla="*/ 257 w 257"/>
                <a:gd name="T3" fmla="*/ 147 h 190"/>
                <a:gd name="T4" fmla="*/ 257 w 257"/>
                <a:gd name="T5" fmla="*/ 190 h 190"/>
                <a:gd name="T6" fmla="*/ 0 w 257"/>
                <a:gd name="T7" fmla="*/ 41 h 190"/>
                <a:gd name="T8" fmla="*/ 0 w 257"/>
                <a:gd name="T9" fmla="*/ 0 h 190"/>
              </a:gdLst>
              <a:ahLst/>
              <a:cxnLst>
                <a:cxn ang="0">
                  <a:pos x="T0" y="T1"/>
                </a:cxn>
                <a:cxn ang="0">
                  <a:pos x="T2" y="T3"/>
                </a:cxn>
                <a:cxn ang="0">
                  <a:pos x="T4" y="T5"/>
                </a:cxn>
                <a:cxn ang="0">
                  <a:pos x="T6" y="T7"/>
                </a:cxn>
                <a:cxn ang="0">
                  <a:pos x="T8" y="T9"/>
                </a:cxn>
              </a:cxnLst>
              <a:rect l="0" t="0" r="r" b="b"/>
              <a:pathLst>
                <a:path w="257" h="190">
                  <a:moveTo>
                    <a:pt x="0" y="0"/>
                  </a:moveTo>
                  <a:lnTo>
                    <a:pt x="257" y="147"/>
                  </a:lnTo>
                  <a:lnTo>
                    <a:pt x="257" y="190"/>
                  </a:lnTo>
                  <a:lnTo>
                    <a:pt x="0" y="41"/>
                  </a:lnTo>
                  <a:lnTo>
                    <a:pt x="0" y="0"/>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64" name="Freeform 104"/>
            <p:cNvSpPr/>
            <p:nvPr/>
          </p:nvSpPr>
          <p:spPr bwMode="auto">
            <a:xfrm>
              <a:off x="7814" y="6734"/>
              <a:ext cx="650" cy="380"/>
            </a:xfrm>
            <a:custGeom>
              <a:avLst/>
              <a:gdLst>
                <a:gd name="T0" fmla="*/ 296 w 296"/>
                <a:gd name="T1" fmla="*/ 147 h 173"/>
                <a:gd name="T2" fmla="*/ 43 w 296"/>
                <a:gd name="T3" fmla="*/ 0 h 173"/>
                <a:gd name="T4" fmla="*/ 0 w 296"/>
                <a:gd name="T5" fmla="*/ 24 h 173"/>
                <a:gd name="T6" fmla="*/ 256 w 296"/>
                <a:gd name="T7" fmla="*/ 173 h 173"/>
                <a:gd name="T8" fmla="*/ 296 w 296"/>
                <a:gd name="T9" fmla="*/ 147 h 173"/>
              </a:gdLst>
              <a:ahLst/>
              <a:cxnLst>
                <a:cxn ang="0">
                  <a:pos x="T0" y="T1"/>
                </a:cxn>
                <a:cxn ang="0">
                  <a:pos x="T2" y="T3"/>
                </a:cxn>
                <a:cxn ang="0">
                  <a:pos x="T4" y="T5"/>
                </a:cxn>
                <a:cxn ang="0">
                  <a:pos x="T6" y="T7"/>
                </a:cxn>
                <a:cxn ang="0">
                  <a:pos x="T8" y="T9"/>
                </a:cxn>
              </a:cxnLst>
              <a:rect l="0" t="0" r="r" b="b"/>
              <a:pathLst>
                <a:path w="296" h="173">
                  <a:moveTo>
                    <a:pt x="296" y="147"/>
                  </a:moveTo>
                  <a:lnTo>
                    <a:pt x="43" y="0"/>
                  </a:lnTo>
                  <a:lnTo>
                    <a:pt x="0" y="24"/>
                  </a:lnTo>
                  <a:lnTo>
                    <a:pt x="256" y="173"/>
                  </a:lnTo>
                  <a:lnTo>
                    <a:pt x="296" y="147"/>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65" name="Freeform 105"/>
            <p:cNvSpPr/>
            <p:nvPr/>
          </p:nvSpPr>
          <p:spPr bwMode="auto">
            <a:xfrm>
              <a:off x="8376" y="7057"/>
              <a:ext cx="88" cy="145"/>
            </a:xfrm>
            <a:custGeom>
              <a:avLst/>
              <a:gdLst>
                <a:gd name="T0" fmla="*/ 40 w 40"/>
                <a:gd name="T1" fmla="*/ 0 h 66"/>
                <a:gd name="T2" fmla="*/ 0 w 40"/>
                <a:gd name="T3" fmla="*/ 26 h 66"/>
                <a:gd name="T4" fmla="*/ 0 w 40"/>
                <a:gd name="T5" fmla="*/ 66 h 66"/>
                <a:gd name="T6" fmla="*/ 40 w 40"/>
                <a:gd name="T7" fmla="*/ 42 h 66"/>
                <a:gd name="T8" fmla="*/ 40 w 40"/>
                <a:gd name="T9" fmla="*/ 0 h 66"/>
              </a:gdLst>
              <a:ahLst/>
              <a:cxnLst>
                <a:cxn ang="0">
                  <a:pos x="T0" y="T1"/>
                </a:cxn>
                <a:cxn ang="0">
                  <a:pos x="T2" y="T3"/>
                </a:cxn>
                <a:cxn ang="0">
                  <a:pos x="T4" y="T5"/>
                </a:cxn>
                <a:cxn ang="0">
                  <a:pos x="T6" y="T7"/>
                </a:cxn>
                <a:cxn ang="0">
                  <a:pos x="T8" y="T9"/>
                </a:cxn>
              </a:cxnLst>
              <a:rect l="0" t="0" r="r" b="b"/>
              <a:pathLst>
                <a:path w="40" h="66">
                  <a:moveTo>
                    <a:pt x="40" y="0"/>
                  </a:moveTo>
                  <a:lnTo>
                    <a:pt x="0" y="26"/>
                  </a:lnTo>
                  <a:lnTo>
                    <a:pt x="0" y="66"/>
                  </a:lnTo>
                  <a:lnTo>
                    <a:pt x="40" y="42"/>
                  </a:lnTo>
                  <a:lnTo>
                    <a:pt x="40" y="0"/>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66" name="Freeform 106"/>
            <p:cNvSpPr/>
            <p:nvPr/>
          </p:nvSpPr>
          <p:spPr bwMode="auto">
            <a:xfrm>
              <a:off x="7814" y="6787"/>
              <a:ext cx="562" cy="415"/>
            </a:xfrm>
            <a:custGeom>
              <a:avLst/>
              <a:gdLst>
                <a:gd name="T0" fmla="*/ 0 w 256"/>
                <a:gd name="T1" fmla="*/ 0 h 189"/>
                <a:gd name="T2" fmla="*/ 256 w 256"/>
                <a:gd name="T3" fmla="*/ 149 h 189"/>
                <a:gd name="T4" fmla="*/ 256 w 256"/>
                <a:gd name="T5" fmla="*/ 189 h 189"/>
                <a:gd name="T6" fmla="*/ 0 w 256"/>
                <a:gd name="T7" fmla="*/ 42 h 189"/>
                <a:gd name="T8" fmla="*/ 0 w 256"/>
                <a:gd name="T9" fmla="*/ 0 h 189"/>
              </a:gdLst>
              <a:ahLst/>
              <a:cxnLst>
                <a:cxn ang="0">
                  <a:pos x="T0" y="T1"/>
                </a:cxn>
                <a:cxn ang="0">
                  <a:pos x="T2" y="T3"/>
                </a:cxn>
                <a:cxn ang="0">
                  <a:pos x="T4" y="T5"/>
                </a:cxn>
                <a:cxn ang="0">
                  <a:pos x="T6" y="T7"/>
                </a:cxn>
                <a:cxn ang="0">
                  <a:pos x="T8" y="T9"/>
                </a:cxn>
              </a:cxnLst>
              <a:rect l="0" t="0" r="r" b="b"/>
              <a:pathLst>
                <a:path w="256" h="189">
                  <a:moveTo>
                    <a:pt x="0" y="0"/>
                  </a:moveTo>
                  <a:lnTo>
                    <a:pt x="256" y="149"/>
                  </a:lnTo>
                  <a:lnTo>
                    <a:pt x="256" y="189"/>
                  </a:lnTo>
                  <a:lnTo>
                    <a:pt x="0" y="42"/>
                  </a:lnTo>
                  <a:lnTo>
                    <a:pt x="0" y="0"/>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67" name="Freeform 107"/>
            <p:cNvSpPr/>
            <p:nvPr/>
          </p:nvSpPr>
          <p:spPr bwMode="auto">
            <a:xfrm>
              <a:off x="7909" y="6589"/>
              <a:ext cx="650" cy="380"/>
            </a:xfrm>
            <a:custGeom>
              <a:avLst/>
              <a:gdLst>
                <a:gd name="T0" fmla="*/ 296 w 296"/>
                <a:gd name="T1" fmla="*/ 146 h 173"/>
                <a:gd name="T2" fmla="*/ 40 w 296"/>
                <a:gd name="T3" fmla="*/ 0 h 173"/>
                <a:gd name="T4" fmla="*/ 0 w 296"/>
                <a:gd name="T5" fmla="*/ 23 h 173"/>
                <a:gd name="T6" fmla="*/ 253 w 296"/>
                <a:gd name="T7" fmla="*/ 173 h 173"/>
                <a:gd name="T8" fmla="*/ 296 w 296"/>
                <a:gd name="T9" fmla="*/ 146 h 173"/>
              </a:gdLst>
              <a:ahLst/>
              <a:cxnLst>
                <a:cxn ang="0">
                  <a:pos x="T0" y="T1"/>
                </a:cxn>
                <a:cxn ang="0">
                  <a:pos x="T2" y="T3"/>
                </a:cxn>
                <a:cxn ang="0">
                  <a:pos x="T4" y="T5"/>
                </a:cxn>
                <a:cxn ang="0">
                  <a:pos x="T6" y="T7"/>
                </a:cxn>
                <a:cxn ang="0">
                  <a:pos x="T8" y="T9"/>
                </a:cxn>
              </a:cxnLst>
              <a:rect l="0" t="0" r="r" b="b"/>
              <a:pathLst>
                <a:path w="296" h="173">
                  <a:moveTo>
                    <a:pt x="296" y="146"/>
                  </a:moveTo>
                  <a:lnTo>
                    <a:pt x="40" y="0"/>
                  </a:lnTo>
                  <a:lnTo>
                    <a:pt x="0" y="23"/>
                  </a:lnTo>
                  <a:lnTo>
                    <a:pt x="253" y="173"/>
                  </a:lnTo>
                  <a:lnTo>
                    <a:pt x="296" y="146"/>
                  </a:ln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68" name="Freeform 108"/>
            <p:cNvSpPr/>
            <p:nvPr/>
          </p:nvSpPr>
          <p:spPr bwMode="auto">
            <a:xfrm>
              <a:off x="8464" y="6910"/>
              <a:ext cx="94" cy="147"/>
            </a:xfrm>
            <a:custGeom>
              <a:avLst/>
              <a:gdLst>
                <a:gd name="T0" fmla="*/ 43 w 43"/>
                <a:gd name="T1" fmla="*/ 0 h 67"/>
                <a:gd name="T2" fmla="*/ 0 w 43"/>
                <a:gd name="T3" fmla="*/ 27 h 67"/>
                <a:gd name="T4" fmla="*/ 0 w 43"/>
                <a:gd name="T5" fmla="*/ 67 h 67"/>
                <a:gd name="T6" fmla="*/ 43 w 43"/>
                <a:gd name="T7" fmla="*/ 43 h 67"/>
                <a:gd name="T8" fmla="*/ 43 w 43"/>
                <a:gd name="T9" fmla="*/ 0 h 67"/>
              </a:gdLst>
              <a:ahLst/>
              <a:cxnLst>
                <a:cxn ang="0">
                  <a:pos x="T0" y="T1"/>
                </a:cxn>
                <a:cxn ang="0">
                  <a:pos x="T2" y="T3"/>
                </a:cxn>
                <a:cxn ang="0">
                  <a:pos x="T4" y="T5"/>
                </a:cxn>
                <a:cxn ang="0">
                  <a:pos x="T6" y="T7"/>
                </a:cxn>
                <a:cxn ang="0">
                  <a:pos x="T8" y="T9"/>
                </a:cxn>
              </a:cxnLst>
              <a:rect l="0" t="0" r="r" b="b"/>
              <a:pathLst>
                <a:path w="43" h="67">
                  <a:moveTo>
                    <a:pt x="43" y="0"/>
                  </a:moveTo>
                  <a:lnTo>
                    <a:pt x="0" y="27"/>
                  </a:lnTo>
                  <a:lnTo>
                    <a:pt x="0" y="67"/>
                  </a:lnTo>
                  <a:lnTo>
                    <a:pt x="43" y="43"/>
                  </a:lnTo>
                  <a:lnTo>
                    <a:pt x="43" y="0"/>
                  </a:lnTo>
                  <a:close/>
                </a:path>
              </a:pathLst>
            </a:custGeom>
            <a:solidFill>
              <a:srgbClr val="D1D1D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69" name="Freeform 109"/>
            <p:cNvSpPr/>
            <p:nvPr/>
          </p:nvSpPr>
          <p:spPr bwMode="auto">
            <a:xfrm>
              <a:off x="7909" y="6639"/>
              <a:ext cx="556" cy="417"/>
            </a:xfrm>
            <a:custGeom>
              <a:avLst/>
              <a:gdLst>
                <a:gd name="T0" fmla="*/ 0 w 253"/>
                <a:gd name="T1" fmla="*/ 0 h 190"/>
                <a:gd name="T2" fmla="*/ 253 w 253"/>
                <a:gd name="T3" fmla="*/ 150 h 190"/>
                <a:gd name="T4" fmla="*/ 253 w 253"/>
                <a:gd name="T5" fmla="*/ 190 h 190"/>
                <a:gd name="T6" fmla="*/ 0 w 253"/>
                <a:gd name="T7" fmla="*/ 43 h 190"/>
                <a:gd name="T8" fmla="*/ 0 w 253"/>
                <a:gd name="T9" fmla="*/ 0 h 190"/>
              </a:gdLst>
              <a:ahLst/>
              <a:cxnLst>
                <a:cxn ang="0">
                  <a:pos x="T0" y="T1"/>
                </a:cxn>
                <a:cxn ang="0">
                  <a:pos x="T2" y="T3"/>
                </a:cxn>
                <a:cxn ang="0">
                  <a:pos x="T4" y="T5"/>
                </a:cxn>
                <a:cxn ang="0">
                  <a:pos x="T6" y="T7"/>
                </a:cxn>
                <a:cxn ang="0">
                  <a:pos x="T8" y="T9"/>
                </a:cxn>
              </a:cxnLst>
              <a:rect l="0" t="0" r="r" b="b"/>
              <a:pathLst>
                <a:path w="253" h="190">
                  <a:moveTo>
                    <a:pt x="0" y="0"/>
                  </a:moveTo>
                  <a:lnTo>
                    <a:pt x="253" y="150"/>
                  </a:lnTo>
                  <a:lnTo>
                    <a:pt x="253" y="190"/>
                  </a:lnTo>
                  <a:lnTo>
                    <a:pt x="0" y="43"/>
                  </a:lnTo>
                  <a:lnTo>
                    <a:pt x="0" y="0"/>
                  </a:lnTo>
                  <a:close/>
                </a:path>
              </a:pathLst>
            </a:custGeom>
            <a:solidFill>
              <a:srgbClr val="C4C4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70" name="Freeform 110"/>
            <p:cNvSpPr/>
            <p:nvPr/>
          </p:nvSpPr>
          <p:spPr bwMode="auto">
            <a:xfrm>
              <a:off x="7845" y="5897"/>
              <a:ext cx="1761" cy="1019"/>
            </a:xfrm>
            <a:custGeom>
              <a:avLst/>
              <a:gdLst>
                <a:gd name="T0" fmla="*/ 802 w 802"/>
                <a:gd name="T1" fmla="*/ 234 h 464"/>
                <a:gd name="T2" fmla="*/ 389 w 802"/>
                <a:gd name="T3" fmla="*/ 0 h 464"/>
                <a:gd name="T4" fmla="*/ 0 w 802"/>
                <a:gd name="T5" fmla="*/ 230 h 464"/>
                <a:gd name="T6" fmla="*/ 411 w 802"/>
                <a:gd name="T7" fmla="*/ 464 h 464"/>
                <a:gd name="T8" fmla="*/ 802 w 802"/>
                <a:gd name="T9" fmla="*/ 234 h 464"/>
              </a:gdLst>
              <a:ahLst/>
              <a:cxnLst>
                <a:cxn ang="0">
                  <a:pos x="T0" y="T1"/>
                </a:cxn>
                <a:cxn ang="0">
                  <a:pos x="T2" y="T3"/>
                </a:cxn>
                <a:cxn ang="0">
                  <a:pos x="T4" y="T5"/>
                </a:cxn>
                <a:cxn ang="0">
                  <a:pos x="T6" y="T7"/>
                </a:cxn>
                <a:cxn ang="0">
                  <a:pos x="T8" y="T9"/>
                </a:cxn>
              </a:cxnLst>
              <a:rect l="0" t="0" r="r" b="b"/>
              <a:pathLst>
                <a:path w="802" h="464">
                  <a:moveTo>
                    <a:pt x="802" y="234"/>
                  </a:moveTo>
                  <a:lnTo>
                    <a:pt x="389" y="0"/>
                  </a:lnTo>
                  <a:lnTo>
                    <a:pt x="0" y="230"/>
                  </a:lnTo>
                  <a:lnTo>
                    <a:pt x="411" y="464"/>
                  </a:lnTo>
                  <a:lnTo>
                    <a:pt x="802" y="234"/>
                  </a:lnTo>
                  <a:close/>
                </a:path>
              </a:pathLst>
            </a:custGeom>
            <a:solidFill>
              <a:srgbClr val="FFFFFF"/>
            </a:solidFill>
            <a:ln>
              <a:solidFill>
                <a:schemeClr val="accent1"/>
              </a:solid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71" name="Freeform 111"/>
            <p:cNvSpPr/>
            <p:nvPr/>
          </p:nvSpPr>
          <p:spPr bwMode="auto">
            <a:xfrm>
              <a:off x="8747" y="6411"/>
              <a:ext cx="859" cy="608"/>
            </a:xfrm>
            <a:custGeom>
              <a:avLst/>
              <a:gdLst>
                <a:gd name="T0" fmla="*/ 391 w 391"/>
                <a:gd name="T1" fmla="*/ 0 h 277"/>
                <a:gd name="T2" fmla="*/ 0 w 391"/>
                <a:gd name="T3" fmla="*/ 230 h 277"/>
                <a:gd name="T4" fmla="*/ 0 w 391"/>
                <a:gd name="T5" fmla="*/ 277 h 277"/>
                <a:gd name="T6" fmla="*/ 391 w 391"/>
                <a:gd name="T7" fmla="*/ 50 h 277"/>
                <a:gd name="T8" fmla="*/ 391 w 391"/>
                <a:gd name="T9" fmla="*/ 0 h 277"/>
              </a:gdLst>
              <a:ahLst/>
              <a:cxnLst>
                <a:cxn ang="0">
                  <a:pos x="T0" y="T1"/>
                </a:cxn>
                <a:cxn ang="0">
                  <a:pos x="T2" y="T3"/>
                </a:cxn>
                <a:cxn ang="0">
                  <a:pos x="T4" y="T5"/>
                </a:cxn>
                <a:cxn ang="0">
                  <a:pos x="T6" y="T7"/>
                </a:cxn>
                <a:cxn ang="0">
                  <a:pos x="T8" y="T9"/>
                </a:cxn>
              </a:cxnLst>
              <a:rect l="0" t="0" r="r" b="b"/>
              <a:pathLst>
                <a:path w="391" h="277">
                  <a:moveTo>
                    <a:pt x="391" y="0"/>
                  </a:moveTo>
                  <a:lnTo>
                    <a:pt x="0" y="230"/>
                  </a:lnTo>
                  <a:lnTo>
                    <a:pt x="0" y="277"/>
                  </a:lnTo>
                  <a:lnTo>
                    <a:pt x="391" y="50"/>
                  </a:lnTo>
                  <a:lnTo>
                    <a:pt x="391" y="0"/>
                  </a:lnTo>
                  <a:close/>
                </a:path>
              </a:pathLst>
            </a:custGeom>
            <a:gradFill>
              <a:gsLst>
                <a:gs pos="50000">
                  <a:srgbClr val="7CA9FE"/>
                </a:gs>
                <a:gs pos="0">
                  <a:srgbClr val="649BFF"/>
                </a:gs>
                <a:gs pos="100000">
                  <a:srgbClr val="91B7FF"/>
                </a:gs>
              </a:gsLst>
              <a:lin scaled="1"/>
            </a:gra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72" name="Freeform 112"/>
            <p:cNvSpPr/>
            <p:nvPr/>
          </p:nvSpPr>
          <p:spPr bwMode="auto">
            <a:xfrm>
              <a:off x="7845" y="6402"/>
              <a:ext cx="902" cy="617"/>
            </a:xfrm>
            <a:custGeom>
              <a:avLst/>
              <a:gdLst>
                <a:gd name="T0" fmla="*/ 0 w 411"/>
                <a:gd name="T1" fmla="*/ 0 h 281"/>
                <a:gd name="T2" fmla="*/ 411 w 411"/>
                <a:gd name="T3" fmla="*/ 234 h 281"/>
                <a:gd name="T4" fmla="*/ 411 w 411"/>
                <a:gd name="T5" fmla="*/ 281 h 281"/>
                <a:gd name="T6" fmla="*/ 0 w 411"/>
                <a:gd name="T7" fmla="*/ 47 h 281"/>
                <a:gd name="T8" fmla="*/ 0 w 411"/>
                <a:gd name="T9" fmla="*/ 0 h 281"/>
              </a:gdLst>
              <a:ahLst/>
              <a:cxnLst>
                <a:cxn ang="0">
                  <a:pos x="T0" y="T1"/>
                </a:cxn>
                <a:cxn ang="0">
                  <a:pos x="T2" y="T3"/>
                </a:cxn>
                <a:cxn ang="0">
                  <a:pos x="T4" y="T5"/>
                </a:cxn>
                <a:cxn ang="0">
                  <a:pos x="T6" y="T7"/>
                </a:cxn>
                <a:cxn ang="0">
                  <a:pos x="T8" y="T9"/>
                </a:cxn>
              </a:cxnLst>
              <a:rect l="0" t="0" r="r" b="b"/>
              <a:pathLst>
                <a:path w="411" h="281">
                  <a:moveTo>
                    <a:pt x="0" y="0"/>
                  </a:moveTo>
                  <a:lnTo>
                    <a:pt x="411" y="234"/>
                  </a:lnTo>
                  <a:lnTo>
                    <a:pt x="411" y="281"/>
                  </a:lnTo>
                  <a:lnTo>
                    <a:pt x="0" y="47"/>
                  </a:lnTo>
                  <a:lnTo>
                    <a:pt x="0" y="0"/>
                  </a:lnTo>
                  <a:close/>
                </a:path>
              </a:pathLst>
            </a:custGeom>
            <a:gradFill>
              <a:gsLst>
                <a:gs pos="50000">
                  <a:srgbClr val="7EACFE"/>
                </a:gs>
                <a:gs pos="0">
                  <a:srgbClr val="6199FD"/>
                </a:gs>
                <a:gs pos="100000">
                  <a:srgbClr val="94B7FE"/>
                </a:gs>
              </a:gsLst>
              <a:lin scaled="1"/>
            </a:gra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grpSp>
          <p:nvGrpSpPr>
            <p:cNvPr id="373" name="组合 372"/>
            <p:cNvGrpSpPr/>
            <p:nvPr/>
          </p:nvGrpSpPr>
          <p:grpSpPr>
            <a:xfrm>
              <a:off x="8641" y="4984"/>
              <a:ext cx="452" cy="1427"/>
              <a:chOff x="8460" y="1225"/>
              <a:chExt cx="452" cy="1427"/>
            </a:xfrm>
          </p:grpSpPr>
          <p:sp>
            <p:nvSpPr>
              <p:cNvPr id="374" name="Freeform 113"/>
              <p:cNvSpPr/>
              <p:nvPr/>
            </p:nvSpPr>
            <p:spPr bwMode="auto">
              <a:xfrm>
                <a:off x="8460" y="1225"/>
                <a:ext cx="441" cy="1423"/>
              </a:xfrm>
              <a:custGeom>
                <a:avLst/>
                <a:gdLst>
                  <a:gd name="T0" fmla="*/ 68 w 85"/>
                  <a:gd name="T1" fmla="*/ 0 h 274"/>
                  <a:gd name="T2" fmla="*/ 85 w 85"/>
                  <a:gd name="T3" fmla="*/ 9 h 274"/>
                  <a:gd name="T4" fmla="*/ 73 w 85"/>
                  <a:gd name="T5" fmla="*/ 262 h 274"/>
                  <a:gd name="T6" fmla="*/ 68 w 85"/>
                  <a:gd name="T7" fmla="*/ 267 h 274"/>
                  <a:gd name="T8" fmla="*/ 44 w 85"/>
                  <a:gd name="T9" fmla="*/ 274 h 274"/>
                  <a:gd name="T10" fmla="*/ 28 w 85"/>
                  <a:gd name="T11" fmla="*/ 262 h 274"/>
                  <a:gd name="T12" fmla="*/ 28 w 85"/>
                  <a:gd name="T13" fmla="*/ 51 h 274"/>
                  <a:gd name="T14" fmla="*/ 17 w 85"/>
                  <a:gd name="T15" fmla="*/ 61 h 274"/>
                  <a:gd name="T16" fmla="*/ 0 w 85"/>
                  <a:gd name="T17" fmla="*/ 47 h 274"/>
                  <a:gd name="T18" fmla="*/ 0 w 85"/>
                  <a:gd name="T19" fmla="*/ 15 h 274"/>
                  <a:gd name="T20" fmla="*/ 7 w 85"/>
                  <a:gd name="T21" fmla="*/ 8 h 274"/>
                  <a:gd name="T22" fmla="*/ 68 w 85"/>
                  <a:gd name="T23"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274">
                    <a:moveTo>
                      <a:pt x="68" y="0"/>
                    </a:moveTo>
                    <a:cubicBezTo>
                      <a:pt x="74" y="0"/>
                      <a:pt x="81" y="5"/>
                      <a:pt x="85" y="9"/>
                    </a:cubicBezTo>
                    <a:cubicBezTo>
                      <a:pt x="73" y="262"/>
                      <a:pt x="73" y="262"/>
                      <a:pt x="73" y="262"/>
                    </a:cubicBezTo>
                    <a:cubicBezTo>
                      <a:pt x="73" y="265"/>
                      <a:pt x="71" y="267"/>
                      <a:pt x="68" y="267"/>
                    </a:cubicBezTo>
                    <a:cubicBezTo>
                      <a:pt x="44" y="274"/>
                      <a:pt x="44" y="274"/>
                      <a:pt x="44" y="274"/>
                    </a:cubicBezTo>
                    <a:cubicBezTo>
                      <a:pt x="36" y="270"/>
                      <a:pt x="28" y="267"/>
                      <a:pt x="28" y="262"/>
                    </a:cubicBezTo>
                    <a:cubicBezTo>
                      <a:pt x="28" y="51"/>
                      <a:pt x="28" y="51"/>
                      <a:pt x="28" y="51"/>
                    </a:cubicBezTo>
                    <a:cubicBezTo>
                      <a:pt x="17" y="61"/>
                      <a:pt x="17" y="61"/>
                      <a:pt x="17" y="61"/>
                    </a:cubicBezTo>
                    <a:cubicBezTo>
                      <a:pt x="17" y="61"/>
                      <a:pt x="0" y="54"/>
                      <a:pt x="0" y="47"/>
                    </a:cubicBezTo>
                    <a:cubicBezTo>
                      <a:pt x="0" y="15"/>
                      <a:pt x="0" y="15"/>
                      <a:pt x="0" y="15"/>
                    </a:cubicBezTo>
                    <a:cubicBezTo>
                      <a:pt x="0" y="11"/>
                      <a:pt x="2" y="8"/>
                      <a:pt x="7" y="8"/>
                    </a:cubicBezTo>
                    <a:lnTo>
                      <a:pt x="68" y="0"/>
                    </a:ln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75" name="Freeform 114"/>
              <p:cNvSpPr/>
              <p:nvPr/>
            </p:nvSpPr>
            <p:spPr bwMode="auto">
              <a:xfrm>
                <a:off x="8532" y="1264"/>
                <a:ext cx="380" cy="1388"/>
              </a:xfrm>
              <a:custGeom>
                <a:avLst/>
                <a:gdLst>
                  <a:gd name="T0" fmla="*/ 68 w 73"/>
                  <a:gd name="T1" fmla="*/ 0 h 267"/>
                  <a:gd name="T2" fmla="*/ 73 w 73"/>
                  <a:gd name="T3" fmla="*/ 5 h 267"/>
                  <a:gd name="T4" fmla="*/ 73 w 73"/>
                  <a:gd name="T5" fmla="*/ 261 h 267"/>
                  <a:gd name="T6" fmla="*/ 68 w 73"/>
                  <a:gd name="T7" fmla="*/ 267 h 267"/>
                  <a:gd name="T8" fmla="*/ 33 w 73"/>
                  <a:gd name="T9" fmla="*/ 267 h 267"/>
                  <a:gd name="T10" fmla="*/ 28 w 73"/>
                  <a:gd name="T11" fmla="*/ 261 h 267"/>
                  <a:gd name="T12" fmla="*/ 28 w 73"/>
                  <a:gd name="T13" fmla="*/ 50 h 267"/>
                  <a:gd name="T14" fmla="*/ 7 w 73"/>
                  <a:gd name="T15" fmla="*/ 53 h 267"/>
                  <a:gd name="T16" fmla="*/ 0 w 73"/>
                  <a:gd name="T17" fmla="*/ 47 h 267"/>
                  <a:gd name="T18" fmla="*/ 0 w 73"/>
                  <a:gd name="T19" fmla="*/ 15 h 267"/>
                  <a:gd name="T20" fmla="*/ 6 w 73"/>
                  <a:gd name="T21" fmla="*/ 8 h 267"/>
                  <a:gd name="T22" fmla="*/ 68 w 73"/>
                  <a:gd name="T2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267">
                    <a:moveTo>
                      <a:pt x="68" y="0"/>
                    </a:moveTo>
                    <a:cubicBezTo>
                      <a:pt x="71" y="0"/>
                      <a:pt x="73" y="2"/>
                      <a:pt x="73" y="5"/>
                    </a:cubicBezTo>
                    <a:cubicBezTo>
                      <a:pt x="73" y="261"/>
                      <a:pt x="73" y="261"/>
                      <a:pt x="73" y="261"/>
                    </a:cubicBezTo>
                    <a:cubicBezTo>
                      <a:pt x="73" y="265"/>
                      <a:pt x="71" y="267"/>
                      <a:pt x="68" y="267"/>
                    </a:cubicBezTo>
                    <a:cubicBezTo>
                      <a:pt x="33" y="267"/>
                      <a:pt x="33" y="267"/>
                      <a:pt x="33" y="267"/>
                    </a:cubicBezTo>
                    <a:cubicBezTo>
                      <a:pt x="29" y="267"/>
                      <a:pt x="28" y="265"/>
                      <a:pt x="28" y="261"/>
                    </a:cubicBezTo>
                    <a:cubicBezTo>
                      <a:pt x="28" y="50"/>
                      <a:pt x="28" y="50"/>
                      <a:pt x="28" y="50"/>
                    </a:cubicBezTo>
                    <a:cubicBezTo>
                      <a:pt x="7" y="53"/>
                      <a:pt x="7" y="53"/>
                      <a:pt x="7" y="53"/>
                    </a:cubicBezTo>
                    <a:cubicBezTo>
                      <a:pt x="3" y="54"/>
                      <a:pt x="0" y="51"/>
                      <a:pt x="0" y="47"/>
                    </a:cubicBezTo>
                    <a:cubicBezTo>
                      <a:pt x="0" y="15"/>
                      <a:pt x="0" y="15"/>
                      <a:pt x="0" y="15"/>
                    </a:cubicBezTo>
                    <a:cubicBezTo>
                      <a:pt x="0" y="11"/>
                      <a:pt x="2" y="8"/>
                      <a:pt x="6" y="8"/>
                    </a:cubicBezTo>
                    <a:lnTo>
                      <a:pt x="68" y="0"/>
                    </a:lnTo>
                    <a:close/>
                  </a:path>
                </a:pathLst>
              </a:custGeom>
              <a:solidFill>
                <a:srgbClr val="559BFE"/>
              </a:soli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grpSp>
        <p:grpSp>
          <p:nvGrpSpPr>
            <p:cNvPr id="376" name="组合 375"/>
            <p:cNvGrpSpPr/>
            <p:nvPr/>
          </p:nvGrpSpPr>
          <p:grpSpPr>
            <a:xfrm>
              <a:off x="6612" y="3255"/>
              <a:ext cx="775" cy="1424"/>
              <a:chOff x="10890" y="3029"/>
              <a:chExt cx="775" cy="1424"/>
            </a:xfrm>
          </p:grpSpPr>
          <p:sp>
            <p:nvSpPr>
              <p:cNvPr id="377" name="Freeform 115"/>
              <p:cNvSpPr/>
              <p:nvPr/>
            </p:nvSpPr>
            <p:spPr bwMode="auto">
              <a:xfrm>
                <a:off x="10890" y="3029"/>
                <a:ext cx="775" cy="1412"/>
              </a:xfrm>
              <a:custGeom>
                <a:avLst/>
                <a:gdLst>
                  <a:gd name="T0" fmla="*/ 52 w 149"/>
                  <a:gd name="T1" fmla="*/ 177 h 272"/>
                  <a:gd name="T2" fmla="*/ 48 w 149"/>
                  <a:gd name="T3" fmla="*/ 185 h 272"/>
                  <a:gd name="T4" fmla="*/ 48 w 149"/>
                  <a:gd name="T5" fmla="*/ 214 h 272"/>
                  <a:gd name="T6" fmla="*/ 54 w 149"/>
                  <a:gd name="T7" fmla="*/ 220 h 272"/>
                  <a:gd name="T8" fmla="*/ 90 w 149"/>
                  <a:gd name="T9" fmla="*/ 220 h 272"/>
                  <a:gd name="T10" fmla="*/ 90 w 149"/>
                  <a:gd name="T11" fmla="*/ 207 h 272"/>
                  <a:gd name="T12" fmla="*/ 97 w 149"/>
                  <a:gd name="T13" fmla="*/ 200 h 272"/>
                  <a:gd name="T14" fmla="*/ 128 w 149"/>
                  <a:gd name="T15" fmla="*/ 200 h 272"/>
                  <a:gd name="T16" fmla="*/ 149 w 149"/>
                  <a:gd name="T17" fmla="*/ 213 h 272"/>
                  <a:gd name="T18" fmla="*/ 135 w 149"/>
                  <a:gd name="T19" fmla="*/ 257 h 272"/>
                  <a:gd name="T20" fmla="*/ 128 w 149"/>
                  <a:gd name="T21" fmla="*/ 264 h 272"/>
                  <a:gd name="T22" fmla="*/ 22 w 149"/>
                  <a:gd name="T23" fmla="*/ 272 h 272"/>
                  <a:gd name="T24" fmla="*/ 3 w 149"/>
                  <a:gd name="T25" fmla="*/ 257 h 272"/>
                  <a:gd name="T26" fmla="*/ 3 w 149"/>
                  <a:gd name="T27" fmla="*/ 160 h 272"/>
                  <a:gd name="T28" fmla="*/ 12 w 149"/>
                  <a:gd name="T29" fmla="*/ 148 h 272"/>
                  <a:gd name="T30" fmla="*/ 90 w 149"/>
                  <a:gd name="T31" fmla="*/ 106 h 272"/>
                  <a:gd name="T32" fmla="*/ 90 w 149"/>
                  <a:gd name="T33" fmla="*/ 57 h 272"/>
                  <a:gd name="T34" fmla="*/ 77 w 149"/>
                  <a:gd name="T35" fmla="*/ 44 h 272"/>
                  <a:gd name="T36" fmla="*/ 61 w 149"/>
                  <a:gd name="T37" fmla="*/ 44 h 272"/>
                  <a:gd name="T38" fmla="*/ 48 w 149"/>
                  <a:gd name="T39" fmla="*/ 57 h 272"/>
                  <a:gd name="T40" fmla="*/ 48 w 149"/>
                  <a:gd name="T41" fmla="*/ 82 h 272"/>
                  <a:gd name="T42" fmla="*/ 43 w 149"/>
                  <a:gd name="T43" fmla="*/ 88 h 272"/>
                  <a:gd name="T44" fmla="*/ 21 w 149"/>
                  <a:gd name="T45" fmla="*/ 96 h 272"/>
                  <a:gd name="T46" fmla="*/ 3 w 149"/>
                  <a:gd name="T47" fmla="*/ 82 h 272"/>
                  <a:gd name="T48" fmla="*/ 3 w 149"/>
                  <a:gd name="T49" fmla="*/ 47 h 272"/>
                  <a:gd name="T50" fmla="*/ 50 w 149"/>
                  <a:gd name="T51" fmla="*/ 0 h 272"/>
                  <a:gd name="T52" fmla="*/ 87 w 149"/>
                  <a:gd name="T53" fmla="*/ 0 h 272"/>
                  <a:gd name="T54" fmla="*/ 149 w 149"/>
                  <a:gd name="T55" fmla="*/ 50 h 272"/>
                  <a:gd name="T56" fmla="*/ 135 w 149"/>
                  <a:gd name="T57" fmla="*/ 125 h 272"/>
                  <a:gd name="T58" fmla="*/ 126 w 149"/>
                  <a:gd name="T59" fmla="*/ 138 h 272"/>
                  <a:gd name="T60" fmla="*/ 52 w 149"/>
                  <a:gd name="T61" fmla="*/ 17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272">
                    <a:moveTo>
                      <a:pt x="52" y="177"/>
                    </a:moveTo>
                    <a:cubicBezTo>
                      <a:pt x="49" y="179"/>
                      <a:pt x="48" y="181"/>
                      <a:pt x="48" y="185"/>
                    </a:cubicBezTo>
                    <a:cubicBezTo>
                      <a:pt x="48" y="214"/>
                      <a:pt x="48" y="214"/>
                      <a:pt x="48" y="214"/>
                    </a:cubicBezTo>
                    <a:cubicBezTo>
                      <a:pt x="48" y="218"/>
                      <a:pt x="50" y="220"/>
                      <a:pt x="54" y="220"/>
                    </a:cubicBezTo>
                    <a:cubicBezTo>
                      <a:pt x="90" y="220"/>
                      <a:pt x="90" y="220"/>
                      <a:pt x="90" y="220"/>
                    </a:cubicBezTo>
                    <a:cubicBezTo>
                      <a:pt x="90" y="207"/>
                      <a:pt x="90" y="207"/>
                      <a:pt x="90" y="207"/>
                    </a:cubicBezTo>
                    <a:cubicBezTo>
                      <a:pt x="90" y="202"/>
                      <a:pt x="92" y="200"/>
                      <a:pt x="97" y="200"/>
                    </a:cubicBezTo>
                    <a:cubicBezTo>
                      <a:pt x="128" y="200"/>
                      <a:pt x="128" y="200"/>
                      <a:pt x="128" y="200"/>
                    </a:cubicBezTo>
                    <a:cubicBezTo>
                      <a:pt x="133" y="200"/>
                      <a:pt x="149" y="208"/>
                      <a:pt x="149" y="213"/>
                    </a:cubicBezTo>
                    <a:cubicBezTo>
                      <a:pt x="135" y="257"/>
                      <a:pt x="135" y="257"/>
                      <a:pt x="135" y="257"/>
                    </a:cubicBezTo>
                    <a:cubicBezTo>
                      <a:pt x="135" y="261"/>
                      <a:pt x="133" y="264"/>
                      <a:pt x="128" y="264"/>
                    </a:cubicBezTo>
                    <a:cubicBezTo>
                      <a:pt x="22" y="272"/>
                      <a:pt x="22" y="272"/>
                      <a:pt x="22" y="272"/>
                    </a:cubicBezTo>
                    <a:cubicBezTo>
                      <a:pt x="0" y="272"/>
                      <a:pt x="3" y="268"/>
                      <a:pt x="3" y="257"/>
                    </a:cubicBezTo>
                    <a:cubicBezTo>
                      <a:pt x="3" y="160"/>
                      <a:pt x="3" y="160"/>
                      <a:pt x="3" y="160"/>
                    </a:cubicBezTo>
                    <a:cubicBezTo>
                      <a:pt x="3" y="154"/>
                      <a:pt x="5" y="151"/>
                      <a:pt x="12" y="148"/>
                    </a:cubicBezTo>
                    <a:cubicBezTo>
                      <a:pt x="90" y="106"/>
                      <a:pt x="90" y="106"/>
                      <a:pt x="90" y="106"/>
                    </a:cubicBezTo>
                    <a:cubicBezTo>
                      <a:pt x="90" y="57"/>
                      <a:pt x="90" y="57"/>
                      <a:pt x="90" y="57"/>
                    </a:cubicBezTo>
                    <a:cubicBezTo>
                      <a:pt x="90" y="48"/>
                      <a:pt x="85" y="44"/>
                      <a:pt x="77" y="44"/>
                    </a:cubicBezTo>
                    <a:cubicBezTo>
                      <a:pt x="61" y="44"/>
                      <a:pt x="61" y="44"/>
                      <a:pt x="61" y="44"/>
                    </a:cubicBezTo>
                    <a:cubicBezTo>
                      <a:pt x="52" y="44"/>
                      <a:pt x="48" y="48"/>
                      <a:pt x="48" y="57"/>
                    </a:cubicBezTo>
                    <a:cubicBezTo>
                      <a:pt x="48" y="82"/>
                      <a:pt x="48" y="82"/>
                      <a:pt x="48" y="82"/>
                    </a:cubicBezTo>
                    <a:cubicBezTo>
                      <a:pt x="48" y="86"/>
                      <a:pt x="46" y="88"/>
                      <a:pt x="43" y="88"/>
                    </a:cubicBezTo>
                    <a:cubicBezTo>
                      <a:pt x="21" y="96"/>
                      <a:pt x="21" y="96"/>
                      <a:pt x="21" y="96"/>
                    </a:cubicBezTo>
                    <a:cubicBezTo>
                      <a:pt x="18" y="96"/>
                      <a:pt x="3" y="90"/>
                      <a:pt x="3" y="82"/>
                    </a:cubicBezTo>
                    <a:cubicBezTo>
                      <a:pt x="3" y="47"/>
                      <a:pt x="3" y="47"/>
                      <a:pt x="3" y="47"/>
                    </a:cubicBezTo>
                    <a:cubicBezTo>
                      <a:pt x="3" y="17"/>
                      <a:pt x="19" y="0"/>
                      <a:pt x="50" y="0"/>
                    </a:cubicBezTo>
                    <a:cubicBezTo>
                      <a:pt x="87" y="0"/>
                      <a:pt x="87" y="0"/>
                      <a:pt x="87" y="0"/>
                    </a:cubicBezTo>
                    <a:cubicBezTo>
                      <a:pt x="118" y="0"/>
                      <a:pt x="149" y="19"/>
                      <a:pt x="149" y="50"/>
                    </a:cubicBezTo>
                    <a:cubicBezTo>
                      <a:pt x="135" y="125"/>
                      <a:pt x="135" y="125"/>
                      <a:pt x="135" y="125"/>
                    </a:cubicBezTo>
                    <a:cubicBezTo>
                      <a:pt x="135" y="132"/>
                      <a:pt x="132" y="134"/>
                      <a:pt x="126" y="138"/>
                    </a:cubicBezTo>
                    <a:lnTo>
                      <a:pt x="52" y="177"/>
                    </a:lnTo>
                    <a:close/>
                  </a:path>
                </a:pathLst>
              </a:custGeom>
              <a:solidFill>
                <a:schemeClr val="accent1">
                  <a:lumMod val="40000"/>
                  <a:lumOff val="60000"/>
                </a:schemeClr>
              </a:soli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78" name="Freeform 116"/>
              <p:cNvSpPr/>
              <p:nvPr/>
            </p:nvSpPr>
            <p:spPr bwMode="auto">
              <a:xfrm>
                <a:off x="10972" y="3087"/>
                <a:ext cx="687" cy="1366"/>
              </a:xfrm>
              <a:custGeom>
                <a:avLst/>
                <a:gdLst>
                  <a:gd name="T0" fmla="*/ 50 w 132"/>
                  <a:gd name="T1" fmla="*/ 177 h 263"/>
                  <a:gd name="T2" fmla="*/ 45 w 132"/>
                  <a:gd name="T3" fmla="*/ 185 h 263"/>
                  <a:gd name="T4" fmla="*/ 45 w 132"/>
                  <a:gd name="T5" fmla="*/ 213 h 263"/>
                  <a:gd name="T6" fmla="*/ 52 w 132"/>
                  <a:gd name="T7" fmla="*/ 220 h 263"/>
                  <a:gd name="T8" fmla="*/ 87 w 132"/>
                  <a:gd name="T9" fmla="*/ 220 h 263"/>
                  <a:gd name="T10" fmla="*/ 87 w 132"/>
                  <a:gd name="T11" fmla="*/ 206 h 263"/>
                  <a:gd name="T12" fmla="*/ 94 w 132"/>
                  <a:gd name="T13" fmla="*/ 200 h 263"/>
                  <a:gd name="T14" fmla="*/ 126 w 132"/>
                  <a:gd name="T15" fmla="*/ 200 h 263"/>
                  <a:gd name="T16" fmla="*/ 132 w 132"/>
                  <a:gd name="T17" fmla="*/ 206 h 263"/>
                  <a:gd name="T18" fmla="*/ 132 w 132"/>
                  <a:gd name="T19" fmla="*/ 257 h 263"/>
                  <a:gd name="T20" fmla="*/ 126 w 132"/>
                  <a:gd name="T21" fmla="*/ 263 h 263"/>
                  <a:gd name="T22" fmla="*/ 7 w 132"/>
                  <a:gd name="T23" fmla="*/ 263 h 263"/>
                  <a:gd name="T24" fmla="*/ 0 w 132"/>
                  <a:gd name="T25" fmla="*/ 257 h 263"/>
                  <a:gd name="T26" fmla="*/ 0 w 132"/>
                  <a:gd name="T27" fmla="*/ 159 h 263"/>
                  <a:gd name="T28" fmla="*/ 9 w 132"/>
                  <a:gd name="T29" fmla="*/ 147 h 263"/>
                  <a:gd name="T30" fmla="*/ 87 w 132"/>
                  <a:gd name="T31" fmla="*/ 105 h 263"/>
                  <a:gd name="T32" fmla="*/ 87 w 132"/>
                  <a:gd name="T33" fmla="*/ 56 h 263"/>
                  <a:gd name="T34" fmla="*/ 74 w 132"/>
                  <a:gd name="T35" fmla="*/ 43 h 263"/>
                  <a:gd name="T36" fmla="*/ 58 w 132"/>
                  <a:gd name="T37" fmla="*/ 43 h 263"/>
                  <a:gd name="T38" fmla="*/ 45 w 132"/>
                  <a:gd name="T39" fmla="*/ 56 h 263"/>
                  <a:gd name="T40" fmla="*/ 45 w 132"/>
                  <a:gd name="T41" fmla="*/ 82 h 263"/>
                  <a:gd name="T42" fmla="*/ 40 w 132"/>
                  <a:gd name="T43" fmla="*/ 87 h 263"/>
                  <a:gd name="T44" fmla="*/ 6 w 132"/>
                  <a:gd name="T45" fmla="*/ 87 h 263"/>
                  <a:gd name="T46" fmla="*/ 0 w 132"/>
                  <a:gd name="T47" fmla="*/ 82 h 263"/>
                  <a:gd name="T48" fmla="*/ 0 w 132"/>
                  <a:gd name="T49" fmla="*/ 47 h 263"/>
                  <a:gd name="T50" fmla="*/ 48 w 132"/>
                  <a:gd name="T51" fmla="*/ 0 h 263"/>
                  <a:gd name="T52" fmla="*/ 85 w 132"/>
                  <a:gd name="T53" fmla="*/ 0 h 263"/>
                  <a:gd name="T54" fmla="*/ 132 w 132"/>
                  <a:gd name="T55" fmla="*/ 47 h 263"/>
                  <a:gd name="T56" fmla="*/ 132 w 132"/>
                  <a:gd name="T57" fmla="*/ 125 h 263"/>
                  <a:gd name="T58" fmla="*/ 123 w 132"/>
                  <a:gd name="T59" fmla="*/ 137 h 263"/>
                  <a:gd name="T60" fmla="*/ 50 w 132"/>
                  <a:gd name="T61" fmla="*/ 177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2" h="263">
                    <a:moveTo>
                      <a:pt x="50" y="177"/>
                    </a:moveTo>
                    <a:cubicBezTo>
                      <a:pt x="47" y="179"/>
                      <a:pt x="45" y="181"/>
                      <a:pt x="45" y="185"/>
                    </a:cubicBezTo>
                    <a:cubicBezTo>
                      <a:pt x="45" y="213"/>
                      <a:pt x="45" y="213"/>
                      <a:pt x="45" y="213"/>
                    </a:cubicBezTo>
                    <a:cubicBezTo>
                      <a:pt x="45" y="217"/>
                      <a:pt x="48" y="220"/>
                      <a:pt x="52" y="220"/>
                    </a:cubicBezTo>
                    <a:cubicBezTo>
                      <a:pt x="87" y="220"/>
                      <a:pt x="87" y="220"/>
                      <a:pt x="87" y="220"/>
                    </a:cubicBezTo>
                    <a:cubicBezTo>
                      <a:pt x="87" y="206"/>
                      <a:pt x="87" y="206"/>
                      <a:pt x="87" y="206"/>
                    </a:cubicBezTo>
                    <a:cubicBezTo>
                      <a:pt x="87" y="202"/>
                      <a:pt x="90" y="200"/>
                      <a:pt x="94" y="200"/>
                    </a:cubicBezTo>
                    <a:cubicBezTo>
                      <a:pt x="126" y="200"/>
                      <a:pt x="126" y="200"/>
                      <a:pt x="126" y="200"/>
                    </a:cubicBezTo>
                    <a:cubicBezTo>
                      <a:pt x="130" y="200"/>
                      <a:pt x="132" y="202"/>
                      <a:pt x="132" y="206"/>
                    </a:cubicBezTo>
                    <a:cubicBezTo>
                      <a:pt x="132" y="257"/>
                      <a:pt x="132" y="257"/>
                      <a:pt x="132" y="257"/>
                    </a:cubicBezTo>
                    <a:cubicBezTo>
                      <a:pt x="132" y="261"/>
                      <a:pt x="130" y="263"/>
                      <a:pt x="126" y="263"/>
                    </a:cubicBezTo>
                    <a:cubicBezTo>
                      <a:pt x="7" y="263"/>
                      <a:pt x="7" y="263"/>
                      <a:pt x="7" y="263"/>
                    </a:cubicBezTo>
                    <a:cubicBezTo>
                      <a:pt x="3" y="263"/>
                      <a:pt x="0" y="261"/>
                      <a:pt x="0" y="257"/>
                    </a:cubicBezTo>
                    <a:cubicBezTo>
                      <a:pt x="0" y="159"/>
                      <a:pt x="0" y="159"/>
                      <a:pt x="0" y="159"/>
                    </a:cubicBezTo>
                    <a:cubicBezTo>
                      <a:pt x="0" y="153"/>
                      <a:pt x="3" y="151"/>
                      <a:pt x="9" y="147"/>
                    </a:cubicBezTo>
                    <a:cubicBezTo>
                      <a:pt x="87" y="105"/>
                      <a:pt x="87" y="105"/>
                      <a:pt x="87" y="105"/>
                    </a:cubicBezTo>
                    <a:cubicBezTo>
                      <a:pt x="87" y="56"/>
                      <a:pt x="87" y="56"/>
                      <a:pt x="87" y="56"/>
                    </a:cubicBezTo>
                    <a:cubicBezTo>
                      <a:pt x="87" y="48"/>
                      <a:pt x="83" y="43"/>
                      <a:pt x="74" y="43"/>
                    </a:cubicBezTo>
                    <a:cubicBezTo>
                      <a:pt x="58" y="43"/>
                      <a:pt x="58" y="43"/>
                      <a:pt x="58" y="43"/>
                    </a:cubicBezTo>
                    <a:cubicBezTo>
                      <a:pt x="50" y="43"/>
                      <a:pt x="45" y="48"/>
                      <a:pt x="45" y="56"/>
                    </a:cubicBezTo>
                    <a:cubicBezTo>
                      <a:pt x="45" y="82"/>
                      <a:pt x="45" y="82"/>
                      <a:pt x="45" y="82"/>
                    </a:cubicBezTo>
                    <a:cubicBezTo>
                      <a:pt x="45" y="85"/>
                      <a:pt x="43" y="87"/>
                      <a:pt x="40" y="87"/>
                    </a:cubicBezTo>
                    <a:cubicBezTo>
                      <a:pt x="6" y="87"/>
                      <a:pt x="6" y="87"/>
                      <a:pt x="6" y="87"/>
                    </a:cubicBezTo>
                    <a:cubicBezTo>
                      <a:pt x="2" y="87"/>
                      <a:pt x="0" y="85"/>
                      <a:pt x="0" y="82"/>
                    </a:cubicBezTo>
                    <a:cubicBezTo>
                      <a:pt x="0" y="47"/>
                      <a:pt x="0" y="47"/>
                      <a:pt x="0" y="47"/>
                    </a:cubicBezTo>
                    <a:cubicBezTo>
                      <a:pt x="0" y="16"/>
                      <a:pt x="17" y="0"/>
                      <a:pt x="48" y="0"/>
                    </a:cubicBezTo>
                    <a:cubicBezTo>
                      <a:pt x="85" y="0"/>
                      <a:pt x="85" y="0"/>
                      <a:pt x="85" y="0"/>
                    </a:cubicBezTo>
                    <a:cubicBezTo>
                      <a:pt x="115" y="0"/>
                      <a:pt x="132" y="16"/>
                      <a:pt x="132" y="47"/>
                    </a:cubicBezTo>
                    <a:cubicBezTo>
                      <a:pt x="132" y="125"/>
                      <a:pt x="132" y="125"/>
                      <a:pt x="132" y="125"/>
                    </a:cubicBezTo>
                    <a:cubicBezTo>
                      <a:pt x="132" y="131"/>
                      <a:pt x="130" y="134"/>
                      <a:pt x="123" y="137"/>
                    </a:cubicBezTo>
                    <a:lnTo>
                      <a:pt x="50" y="177"/>
                    </a:lnTo>
                    <a:close/>
                  </a:path>
                </a:pathLst>
              </a:custGeom>
              <a:solidFill>
                <a:srgbClr val="559BFE"/>
              </a:soli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grpSp>
        <p:grpSp>
          <p:nvGrpSpPr>
            <p:cNvPr id="379" name="组合 378"/>
            <p:cNvGrpSpPr/>
            <p:nvPr/>
          </p:nvGrpSpPr>
          <p:grpSpPr>
            <a:xfrm>
              <a:off x="9870" y="3521"/>
              <a:ext cx="5387" cy="1818"/>
              <a:chOff x="5613456" y="2343944"/>
              <a:chExt cx="3420745" cy="1154328"/>
            </a:xfrm>
          </p:grpSpPr>
          <p:sp>
            <p:nvSpPr>
              <p:cNvPr id="380" name="矩形 379"/>
              <p:cNvSpPr/>
              <p:nvPr/>
            </p:nvSpPr>
            <p:spPr>
              <a:xfrm>
                <a:off x="5613542" y="2640444"/>
                <a:ext cx="3336290" cy="857828"/>
              </a:xfrm>
              <a:prstGeom prst="rect">
                <a:avLst/>
              </a:prstGeom>
            </p:spPr>
            <p:txBody>
              <a:bodyPr wrap="square"/>
              <a:lstStyle/>
              <a:p>
                <a:r>
                  <a:rPr lang="zh-CN" altLang="en-US" sz="1400" b="1" dirty="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互联网</a:t>
                </a:r>
                <a:r>
                  <a:rPr lang="en-US" altLang="zh-CN" sz="1400" b="1" dirty="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a:t>
                </a:r>
                <a:r>
                  <a:rPr lang="zh-CN" altLang="en-US" sz="1400" b="1" dirty="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（现阶段）</a:t>
                </a:r>
                <a:br>
                  <a:rPr lang="en-US" altLang="zh-CN" sz="1400" b="1" dirty="0">
                    <a:latin typeface="方正清刻本悦宋简体" panose="02000000000000000000" charset="-122"/>
                    <a:ea typeface="方正清刻本悦宋简体" panose="02000000000000000000" charset="-122"/>
                    <a:cs typeface="方正清刻本悦宋简体" panose="02000000000000000000" charset="-122"/>
                    <a:sym typeface="+mn-ea"/>
                  </a:rPr>
                </a:br>
                <a:r>
                  <a:rPr lang="zh-CN" altLang="en-US" sz="1400" b="1" dirty="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回收方式多样化、信息化、智能化，但存在</a:t>
                </a:r>
                <a:r>
                  <a:rPr lang="en-US" altLang="zh-CN" sz="1400" b="1" dirty="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a:t>
                </a:r>
                <a:r>
                  <a:rPr lang="zh-CN" altLang="en-US" sz="1400" b="1" dirty="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新病旧疾</a:t>
                </a:r>
                <a:r>
                  <a:rPr lang="en-US" altLang="zh-CN" sz="1400" b="1" dirty="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a:t>
                </a:r>
                <a:r>
                  <a:rPr lang="zh-CN" altLang="en-US" sz="1400" b="1" dirty="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a:t>
                </a:r>
                <a:endParaRPr lang="zh-CN" altLang="en-US" sz="1400" b="1" dirty="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endParaRPr>
              </a:p>
            </p:txBody>
          </p:sp>
          <p:sp>
            <p:nvSpPr>
              <p:cNvPr id="381" name="矩形 380"/>
              <p:cNvSpPr/>
              <p:nvPr/>
            </p:nvSpPr>
            <p:spPr>
              <a:xfrm>
                <a:off x="5613456" y="2343944"/>
                <a:ext cx="3420745" cy="276225"/>
              </a:xfrm>
              <a:prstGeom prst="rect">
                <a:avLst/>
              </a:prstGeom>
            </p:spPr>
            <p:txBody>
              <a:bodyPr wrap="none"/>
              <a:lstStyle/>
              <a:p>
                <a:r>
                  <a:rPr lang="zh-CN" altLang="en-US" sz="1400" b="1" dirty="0">
                    <a:solidFill>
                      <a:srgbClr val="477EE7"/>
                    </a:solidFill>
                    <a:latin typeface="方正清刻本悦宋简体" panose="02000000000000000000" charset="-122"/>
                    <a:ea typeface="方正清刻本悦宋简体" panose="02000000000000000000" charset="-122"/>
                    <a:cs typeface="方正清刻本悦宋简体" panose="02000000000000000000" charset="-122"/>
                  </a:rPr>
                  <a:t>第二阶段</a:t>
                </a:r>
                <a:r>
                  <a:rPr lang="en-US" altLang="zh-CN" sz="1400" b="1" dirty="0">
                    <a:solidFill>
                      <a:srgbClr val="477EE7"/>
                    </a:solidFill>
                    <a:latin typeface="方正清刻本悦宋简体" panose="02000000000000000000" charset="-122"/>
                    <a:ea typeface="方正清刻本悦宋简体" panose="02000000000000000000" charset="-122"/>
                    <a:cs typeface="方正清刻本悦宋简体" panose="02000000000000000000" charset="-122"/>
                  </a:rPr>
                  <a:t>“</a:t>
                </a:r>
                <a:r>
                  <a:rPr lang="en-US" altLang="zh-CN" sz="1400" b="1" dirty="0">
                    <a:solidFill>
                      <a:srgbClr val="477EE7"/>
                    </a:solidFill>
                    <a:latin typeface="Comic Sans MS" panose="030F0702030302020204" charset="0"/>
                    <a:ea typeface="方正清刻本悦宋简体" panose="02000000000000000000" charset="-122"/>
                    <a:cs typeface="Comic Sans MS" panose="030F0702030302020204" charset="0"/>
                  </a:rPr>
                  <a:t>Re-cycle</a:t>
                </a:r>
                <a:r>
                  <a:rPr lang="en-US" altLang="zh-CN" sz="1400" b="1" dirty="0">
                    <a:solidFill>
                      <a:srgbClr val="477EE7"/>
                    </a:solidFill>
                    <a:latin typeface="方正清刻本悦宋简体" panose="02000000000000000000" charset="-122"/>
                    <a:ea typeface="方正清刻本悦宋简体" panose="02000000000000000000" charset="-122"/>
                    <a:cs typeface="方正清刻本悦宋简体" panose="02000000000000000000" charset="-122"/>
                  </a:rPr>
                  <a:t>”</a:t>
                </a:r>
                <a:endParaRPr lang="en-US" altLang="zh-CN" sz="1400" b="1" dirty="0">
                  <a:solidFill>
                    <a:srgbClr val="477EE7"/>
                  </a:solidFill>
                  <a:latin typeface="方正清刻本悦宋简体" panose="02000000000000000000" charset="-122"/>
                  <a:ea typeface="方正清刻本悦宋简体" panose="02000000000000000000" charset="-122"/>
                  <a:cs typeface="方正清刻本悦宋简体" panose="02000000000000000000" charset="-122"/>
                </a:endParaRPr>
              </a:p>
            </p:txBody>
          </p:sp>
        </p:grpSp>
        <p:grpSp>
          <p:nvGrpSpPr>
            <p:cNvPr id="382" name="组合 381"/>
            <p:cNvGrpSpPr/>
            <p:nvPr/>
          </p:nvGrpSpPr>
          <p:grpSpPr>
            <a:xfrm>
              <a:off x="9870" y="1711"/>
              <a:ext cx="5388" cy="1696"/>
              <a:chOff x="1439738" y="2020153"/>
              <a:chExt cx="3421380" cy="1076960"/>
            </a:xfrm>
          </p:grpSpPr>
          <p:sp>
            <p:nvSpPr>
              <p:cNvPr id="383" name="矩形 382"/>
              <p:cNvSpPr/>
              <p:nvPr/>
            </p:nvSpPr>
            <p:spPr>
              <a:xfrm>
                <a:off x="1439738" y="2369403"/>
                <a:ext cx="3421380" cy="727710"/>
              </a:xfrm>
              <a:prstGeom prst="rect">
                <a:avLst/>
              </a:prstGeom>
            </p:spPr>
            <p:txBody>
              <a:bodyPr wrap="square">
                <a:noAutofit/>
              </a:bodyPr>
              <a:lstStyle/>
              <a:p>
                <a:pPr algn="l"/>
                <a:r>
                  <a:rPr lang="zh-CN" altLang="en-US" sz="1400" b="1" dirty="0">
                    <a:latin typeface="方正清刻本悦宋简体" panose="02000000000000000000" charset="-122"/>
                    <a:ea typeface="方正清刻本悦宋简体" panose="02000000000000000000" charset="-122"/>
                    <a:cs typeface="方正清刻本悦宋简体" panose="02000000000000000000" charset="-122"/>
                    <a:sym typeface="+mn-ea"/>
                  </a:rPr>
                  <a:t>区块链</a:t>
                </a:r>
                <a:r>
                  <a:rPr lang="en-US" altLang="zh-CN" sz="1400" b="1" dirty="0">
                    <a:latin typeface="方正清刻本悦宋简体" panose="02000000000000000000" charset="-122"/>
                    <a:ea typeface="方正清刻本悦宋简体" panose="02000000000000000000" charset="-122"/>
                    <a:cs typeface="方正清刻本悦宋简体" panose="02000000000000000000" charset="-122"/>
                    <a:sym typeface="+mn-ea"/>
                  </a:rPr>
                  <a:t>+</a:t>
                </a:r>
                <a:br>
                  <a:rPr lang="en-US" altLang="zh-CN" sz="1400" b="1" dirty="0">
                    <a:latin typeface="方正清刻本悦宋简体" panose="02000000000000000000" charset="-122"/>
                    <a:ea typeface="方正清刻本悦宋简体" panose="02000000000000000000" charset="-122"/>
                    <a:cs typeface="方正清刻本悦宋简体" panose="02000000000000000000" charset="-122"/>
                    <a:sym typeface="+mn-ea"/>
                  </a:rPr>
                </a:br>
                <a:r>
                  <a:rPr lang="zh-CN" altLang="en-US" sz="1400" b="1" dirty="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在前者基础上实现繁琐流程自动化，数据有用可靠，便民利政，真正实现变废为宝。</a:t>
                </a:r>
                <a:endParaRPr lang="zh-CN" altLang="en-US" sz="1400" b="1" dirty="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endParaRPr>
              </a:p>
            </p:txBody>
          </p:sp>
          <p:sp>
            <p:nvSpPr>
              <p:cNvPr id="384" name="矩形 383"/>
              <p:cNvSpPr/>
              <p:nvPr/>
            </p:nvSpPr>
            <p:spPr>
              <a:xfrm>
                <a:off x="1439738" y="2020153"/>
                <a:ext cx="3420745" cy="276860"/>
              </a:xfrm>
              <a:prstGeom prst="rect">
                <a:avLst/>
              </a:prstGeom>
            </p:spPr>
            <p:txBody>
              <a:bodyPr wrap="none"/>
              <a:lstStyle/>
              <a:p>
                <a:pPr algn="l"/>
                <a:r>
                  <a:rPr lang="zh-CN" altLang="en-US" sz="1400" b="1" dirty="0">
                    <a:solidFill>
                      <a:schemeClr val="accent3"/>
                    </a:solidFill>
                    <a:latin typeface="方正清刻本悦宋简体" panose="02000000000000000000" charset="-122"/>
                    <a:ea typeface="方正清刻本悦宋简体" panose="02000000000000000000" charset="-122"/>
                    <a:cs typeface="方正清刻本悦宋简体" panose="02000000000000000000" charset="-122"/>
                  </a:rPr>
                  <a:t>第三阶段 </a:t>
                </a:r>
                <a:r>
                  <a:rPr lang="en-US" altLang="zh-CN" sz="1400" b="1" dirty="0">
                    <a:solidFill>
                      <a:schemeClr val="accent3"/>
                    </a:solidFill>
                    <a:latin typeface="方正清刻本悦宋简体" panose="02000000000000000000" charset="-122"/>
                    <a:ea typeface="方正清刻本悦宋简体" panose="02000000000000000000" charset="-122"/>
                    <a:cs typeface="方正清刻本悦宋简体" panose="02000000000000000000" charset="-122"/>
                  </a:rPr>
                  <a:t>“</a:t>
                </a:r>
                <a:r>
                  <a:rPr lang="en-US" altLang="zh-CN" sz="1400" b="1" dirty="0">
                    <a:solidFill>
                      <a:schemeClr val="accent3"/>
                    </a:solidFill>
                    <a:latin typeface="Comic Sans MS" panose="030F0702030302020204" charset="0"/>
                    <a:ea typeface="方正清刻本悦宋简体" panose="02000000000000000000" charset="-122"/>
                    <a:cs typeface="Comic Sans MS" panose="030F0702030302020204" charset="0"/>
                    <a:sym typeface="微软雅黑" panose="020B0503020204020204" charset="-122"/>
                  </a:rPr>
                  <a:t>Up-cycle</a:t>
                </a:r>
                <a:r>
                  <a:rPr lang="en-US" altLang="zh-CN" sz="1400" b="1" dirty="0">
                    <a:solidFill>
                      <a:schemeClr val="accent3"/>
                    </a:solidFill>
                    <a:latin typeface="方正清刻本悦宋简体" panose="02000000000000000000" charset="-122"/>
                    <a:ea typeface="方正清刻本悦宋简体" panose="02000000000000000000" charset="-122"/>
                    <a:cs typeface="方正清刻本悦宋简体" panose="02000000000000000000" charset="-122"/>
                  </a:rPr>
                  <a:t>”</a:t>
                </a:r>
                <a:endParaRPr lang="en-US" altLang="zh-CN" sz="1400" b="1" dirty="0">
                  <a:solidFill>
                    <a:schemeClr val="accent3"/>
                  </a:solidFill>
                  <a:latin typeface="方正清刻本悦宋简体" panose="02000000000000000000" charset="-122"/>
                  <a:ea typeface="方正清刻本悦宋简体" panose="02000000000000000000" charset="-122"/>
                  <a:cs typeface="方正清刻本悦宋简体" panose="02000000000000000000" charset="-122"/>
                </a:endParaRPr>
              </a:p>
            </p:txBody>
          </p:sp>
        </p:grpSp>
        <p:grpSp>
          <p:nvGrpSpPr>
            <p:cNvPr id="385" name="组合 384"/>
            <p:cNvGrpSpPr/>
            <p:nvPr/>
          </p:nvGrpSpPr>
          <p:grpSpPr>
            <a:xfrm>
              <a:off x="9870" y="5457"/>
              <a:ext cx="5254" cy="1347"/>
              <a:chOff x="1439738" y="2066040"/>
              <a:chExt cx="3336202" cy="855253"/>
            </a:xfrm>
          </p:grpSpPr>
          <p:sp>
            <p:nvSpPr>
              <p:cNvPr id="386" name="矩形 385"/>
              <p:cNvSpPr/>
              <p:nvPr/>
            </p:nvSpPr>
            <p:spPr>
              <a:xfrm>
                <a:off x="1456795" y="2377227"/>
                <a:ext cx="3319145" cy="544066"/>
              </a:xfrm>
              <a:prstGeom prst="rect">
                <a:avLst/>
              </a:prstGeom>
            </p:spPr>
            <p:txBody>
              <a:bodyPr wrap="square">
                <a:noAutofit/>
              </a:bodyPr>
              <a:lstStyle/>
              <a:p>
                <a:pPr algn="l"/>
                <a:r>
                  <a:rPr lang="zh-CN" altLang="en-US" sz="1400" b="1" dirty="0">
                    <a:solidFill>
                      <a:schemeClr val="tx1">
                        <a:lumMod val="65000"/>
                        <a:lumOff val="35000"/>
                      </a:schemeClr>
                    </a:solidFill>
                    <a:latin typeface="方正清刻本悦宋简体" panose="02000000000000000000" charset="-122"/>
                    <a:ea typeface="方正清刻本悦宋简体" panose="02000000000000000000" charset="-122"/>
                    <a:cs typeface="方正清刻本悦宋简体" panose="02000000000000000000" charset="-122"/>
                    <a:sym typeface="微软雅黑" panose="020B0503020204020204" charset="-122"/>
                  </a:rPr>
                  <a:t>传统</a:t>
                </a:r>
                <a:r>
                  <a:rPr lang="en-US" altLang="zh-CN" sz="1400" b="1" dirty="0">
                    <a:solidFill>
                      <a:schemeClr val="tx1">
                        <a:lumMod val="65000"/>
                        <a:lumOff val="3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a:t>
                </a:r>
                <a:r>
                  <a:rPr lang="zh-CN" altLang="en-US" sz="1400" b="1" dirty="0">
                    <a:solidFill>
                      <a:schemeClr val="tx1">
                        <a:lumMod val="65000"/>
                        <a:lumOff val="3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三轮车</a:t>
                </a:r>
                <a:r>
                  <a:rPr lang="en-US" altLang="zh-CN" sz="1400" b="1" dirty="0">
                    <a:solidFill>
                      <a:schemeClr val="tx1">
                        <a:lumMod val="65000"/>
                        <a:lumOff val="3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a:t>
                </a:r>
                <a:r>
                  <a:rPr lang="zh-CN" altLang="en-US" sz="1400" b="1" dirty="0">
                    <a:solidFill>
                      <a:schemeClr val="tx1">
                        <a:lumMod val="65000"/>
                        <a:lumOff val="35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式回收</a:t>
                </a:r>
                <a:br>
                  <a:rPr lang="zh-CN" altLang="en-US" sz="1400" b="1" dirty="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br>
                <a:r>
                  <a:rPr lang="zh-CN" altLang="en-US" sz="1400" b="1" dirty="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回收方式低效落后且群众意愿低，资源浪费极大</a:t>
                </a:r>
                <a:r>
                  <a:rPr lang="zh-CN" altLang="en-US" sz="1400" b="1" dirty="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rPr>
                  <a:t>。</a:t>
                </a:r>
                <a:endParaRPr lang="zh-CN" altLang="en-US" sz="1400" b="1" dirty="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sym typeface="+mn-ea"/>
                </a:endParaRPr>
              </a:p>
            </p:txBody>
          </p:sp>
          <p:sp>
            <p:nvSpPr>
              <p:cNvPr id="387" name="矩形 386"/>
              <p:cNvSpPr/>
              <p:nvPr/>
            </p:nvSpPr>
            <p:spPr>
              <a:xfrm>
                <a:off x="1439738" y="2066040"/>
                <a:ext cx="2806700" cy="275590"/>
              </a:xfrm>
              <a:prstGeom prst="rect">
                <a:avLst/>
              </a:prstGeom>
            </p:spPr>
            <p:txBody>
              <a:bodyPr wrap="none"/>
              <a:lstStyle/>
              <a:p>
                <a:pPr algn="l"/>
                <a:r>
                  <a:rPr lang="zh-CN" altLang="en-US" sz="1400" b="1" dirty="0">
                    <a:solidFill>
                      <a:srgbClr val="477EE7">
                        <a:alpha val="83000"/>
                      </a:srgbClr>
                    </a:solidFill>
                    <a:latin typeface="方正清刻本悦宋简体" panose="02000000000000000000" charset="-122"/>
                    <a:ea typeface="方正清刻本悦宋简体" panose="02000000000000000000" charset="-122"/>
                    <a:cs typeface="方正清刻本悦宋简体" panose="02000000000000000000" charset="-122"/>
                  </a:rPr>
                  <a:t>第一阶段 </a:t>
                </a:r>
                <a:r>
                  <a:rPr lang="en-US" altLang="zh-CN" sz="1400" b="1" dirty="0">
                    <a:solidFill>
                      <a:srgbClr val="477EE7">
                        <a:alpha val="83000"/>
                      </a:srgbClr>
                    </a:solidFill>
                    <a:latin typeface="方正清刻本悦宋简体" panose="02000000000000000000" charset="-122"/>
                    <a:ea typeface="方正清刻本悦宋简体" panose="02000000000000000000" charset="-122"/>
                    <a:cs typeface="方正清刻本悦宋简体" panose="02000000000000000000" charset="-122"/>
                  </a:rPr>
                  <a:t>“</a:t>
                </a:r>
                <a:r>
                  <a:rPr lang="en-US" altLang="zh-CN" sz="1400" b="1" dirty="0">
                    <a:solidFill>
                      <a:srgbClr val="477EE7">
                        <a:alpha val="83000"/>
                      </a:srgbClr>
                    </a:solidFill>
                    <a:latin typeface="Comic Sans MS" panose="030F0702030302020204" charset="0"/>
                    <a:ea typeface="方正清刻本悦宋简体" panose="02000000000000000000" charset="-122"/>
                    <a:cs typeface="Comic Sans MS" panose="030F0702030302020204" charset="0"/>
                  </a:rPr>
                  <a:t>Tri-cycle</a:t>
                </a:r>
                <a:r>
                  <a:rPr lang="en-US" altLang="zh-CN" sz="1400" b="1" dirty="0">
                    <a:solidFill>
                      <a:srgbClr val="477EE7">
                        <a:alpha val="83000"/>
                      </a:srgbClr>
                    </a:solidFill>
                    <a:latin typeface="方正清刻本悦宋简体" panose="02000000000000000000" charset="-122"/>
                    <a:ea typeface="方正清刻本悦宋简体" panose="02000000000000000000" charset="-122"/>
                    <a:cs typeface="方正清刻本悦宋简体" panose="02000000000000000000" charset="-122"/>
                  </a:rPr>
                  <a:t>”</a:t>
                </a:r>
                <a:endParaRPr lang="en-US" altLang="zh-CN" sz="1400" b="1" dirty="0">
                  <a:solidFill>
                    <a:srgbClr val="477EE7">
                      <a:alpha val="83000"/>
                    </a:srgb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grpSp>
        <p:grpSp>
          <p:nvGrpSpPr>
            <p:cNvPr id="388" name="组合 387"/>
            <p:cNvGrpSpPr/>
            <p:nvPr/>
          </p:nvGrpSpPr>
          <p:grpSpPr>
            <a:xfrm>
              <a:off x="8147" y="2290"/>
              <a:ext cx="1191" cy="1195"/>
              <a:chOff x="2705" y="3069"/>
              <a:chExt cx="4624" cy="4630"/>
            </a:xfrm>
            <a:scene3d>
              <a:camera prst="isometricTopUp"/>
              <a:lightRig rig="threePt" dir="t"/>
            </a:scene3d>
          </p:grpSpPr>
          <p:pic>
            <p:nvPicPr>
              <p:cNvPr id="389" name="图片 388" descr="废链宝Logo"/>
              <p:cNvPicPr>
                <a:picLocks noChangeAspect="1"/>
              </p:cNvPicPr>
              <p:nvPr/>
            </p:nvPicPr>
            <p:blipFill>
              <a:blip r:embed="rId3"/>
              <a:stretch>
                <a:fillRect/>
              </a:stretch>
            </p:blipFill>
            <p:spPr>
              <a:xfrm>
                <a:off x="2981" y="3364"/>
                <a:ext cx="4074" cy="4074"/>
              </a:xfrm>
              <a:prstGeom prst="rect">
                <a:avLst/>
              </a:prstGeom>
              <a:effectLst>
                <a:outerShdw blurRad="50800" dist="38100" dir="5400000" algn="t" rotWithShape="0">
                  <a:srgbClr val="F3D162">
                    <a:alpha val="40000"/>
                  </a:srgbClr>
                </a:outerShdw>
              </a:effectLst>
            </p:spPr>
          </p:pic>
          <p:sp>
            <p:nvSpPr>
              <p:cNvPr id="390" name="矩形 389"/>
              <p:cNvSpPr/>
              <p:nvPr/>
            </p:nvSpPr>
            <p:spPr>
              <a:xfrm>
                <a:off x="2705" y="3069"/>
                <a:ext cx="4624" cy="4631"/>
              </a:xfrm>
              <a:prstGeom prst="rect">
                <a:avLst/>
              </a:prstGeom>
              <a:noFill/>
              <a:ln w="25400" cmpd="dbl">
                <a:solidFill>
                  <a:srgbClr val="F3D162"/>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latin typeface="方正清刻本悦宋简体" panose="02000000000000000000" charset="-122"/>
                  <a:ea typeface="方正清刻本悦宋简体" panose="02000000000000000000" charset="-122"/>
                </a:endParaRPr>
              </a:p>
            </p:txBody>
          </p:sp>
        </p:grpSp>
        <p:grpSp>
          <p:nvGrpSpPr>
            <p:cNvPr id="391" name="组合 390"/>
            <p:cNvGrpSpPr/>
            <p:nvPr/>
          </p:nvGrpSpPr>
          <p:grpSpPr>
            <a:xfrm>
              <a:off x="8656" y="1465"/>
              <a:ext cx="743" cy="1409"/>
              <a:chOff x="8422" y="4793"/>
              <a:chExt cx="743" cy="1409"/>
            </a:xfrm>
          </p:grpSpPr>
          <p:sp>
            <p:nvSpPr>
              <p:cNvPr id="392" name="Freeform 117"/>
              <p:cNvSpPr/>
              <p:nvPr/>
            </p:nvSpPr>
            <p:spPr bwMode="auto">
              <a:xfrm>
                <a:off x="8422" y="4793"/>
                <a:ext cx="736" cy="1372"/>
              </a:xfrm>
              <a:custGeom>
                <a:avLst/>
                <a:gdLst>
                  <a:gd name="T0" fmla="*/ 132 w 141"/>
                  <a:gd name="T1" fmla="*/ 109 h 264"/>
                  <a:gd name="T2" fmla="*/ 111 w 141"/>
                  <a:gd name="T3" fmla="*/ 132 h 264"/>
                  <a:gd name="T4" fmla="*/ 111 w 141"/>
                  <a:gd name="T5" fmla="*/ 133 h 264"/>
                  <a:gd name="T6" fmla="*/ 132 w 141"/>
                  <a:gd name="T7" fmla="*/ 156 h 264"/>
                  <a:gd name="T8" fmla="*/ 132 w 141"/>
                  <a:gd name="T9" fmla="*/ 217 h 264"/>
                  <a:gd name="T10" fmla="*/ 84 w 141"/>
                  <a:gd name="T11" fmla="*/ 264 h 264"/>
                  <a:gd name="T12" fmla="*/ 46 w 141"/>
                  <a:gd name="T13" fmla="*/ 264 h 264"/>
                  <a:gd name="T14" fmla="*/ 0 w 141"/>
                  <a:gd name="T15" fmla="*/ 218 h 264"/>
                  <a:gd name="T16" fmla="*/ 0 w 141"/>
                  <a:gd name="T17" fmla="*/ 207 h 264"/>
                  <a:gd name="T18" fmla="*/ 6 w 141"/>
                  <a:gd name="T19" fmla="*/ 201 h 264"/>
                  <a:gd name="T20" fmla="*/ 38 w 141"/>
                  <a:gd name="T21" fmla="*/ 201 h 264"/>
                  <a:gd name="T22" fmla="*/ 55 w 141"/>
                  <a:gd name="T23" fmla="*/ 212 h 264"/>
                  <a:gd name="T24" fmla="*/ 45 w 141"/>
                  <a:gd name="T25" fmla="*/ 221 h 264"/>
                  <a:gd name="T26" fmla="*/ 81 w 141"/>
                  <a:gd name="T27" fmla="*/ 221 h 264"/>
                  <a:gd name="T28" fmla="*/ 88 w 141"/>
                  <a:gd name="T29" fmla="*/ 214 h 264"/>
                  <a:gd name="T30" fmla="*/ 88 w 141"/>
                  <a:gd name="T31" fmla="*/ 167 h 264"/>
                  <a:gd name="T32" fmla="*/ 75 w 141"/>
                  <a:gd name="T33" fmla="*/ 154 h 264"/>
                  <a:gd name="T34" fmla="*/ 47 w 141"/>
                  <a:gd name="T35" fmla="*/ 161 h 264"/>
                  <a:gd name="T36" fmla="*/ 29 w 141"/>
                  <a:gd name="T37" fmla="*/ 147 h 264"/>
                  <a:gd name="T38" fmla="*/ 29 w 141"/>
                  <a:gd name="T39" fmla="*/ 117 h 264"/>
                  <a:gd name="T40" fmla="*/ 36 w 141"/>
                  <a:gd name="T41" fmla="*/ 111 h 264"/>
                  <a:gd name="T42" fmla="*/ 75 w 141"/>
                  <a:gd name="T43" fmla="*/ 111 h 264"/>
                  <a:gd name="T44" fmla="*/ 88 w 141"/>
                  <a:gd name="T45" fmla="*/ 98 h 264"/>
                  <a:gd name="T46" fmla="*/ 88 w 141"/>
                  <a:gd name="T47" fmla="*/ 51 h 264"/>
                  <a:gd name="T48" fmla="*/ 81 w 141"/>
                  <a:gd name="T49" fmla="*/ 44 h 264"/>
                  <a:gd name="T50" fmla="*/ 45 w 141"/>
                  <a:gd name="T51" fmla="*/ 44 h 264"/>
                  <a:gd name="T52" fmla="*/ 45 w 141"/>
                  <a:gd name="T53" fmla="*/ 57 h 264"/>
                  <a:gd name="T54" fmla="*/ 38 w 141"/>
                  <a:gd name="T55" fmla="*/ 64 h 264"/>
                  <a:gd name="T56" fmla="*/ 15 w 141"/>
                  <a:gd name="T57" fmla="*/ 70 h 264"/>
                  <a:gd name="T58" fmla="*/ 0 w 141"/>
                  <a:gd name="T59" fmla="*/ 57 h 264"/>
                  <a:gd name="T60" fmla="*/ 0 w 141"/>
                  <a:gd name="T61" fmla="*/ 44 h 264"/>
                  <a:gd name="T62" fmla="*/ 46 w 141"/>
                  <a:gd name="T63" fmla="*/ 0 h 264"/>
                  <a:gd name="T64" fmla="*/ 84 w 141"/>
                  <a:gd name="T65" fmla="*/ 0 h 264"/>
                  <a:gd name="T66" fmla="*/ 141 w 141"/>
                  <a:gd name="T67" fmla="*/ 47 h 264"/>
                  <a:gd name="T68" fmla="*/ 132 w 141"/>
                  <a:gd name="T69" fmla="*/ 10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264">
                    <a:moveTo>
                      <a:pt x="132" y="109"/>
                    </a:moveTo>
                    <a:cubicBezTo>
                      <a:pt x="132" y="121"/>
                      <a:pt x="123" y="130"/>
                      <a:pt x="111" y="132"/>
                    </a:cubicBezTo>
                    <a:cubicBezTo>
                      <a:pt x="111" y="133"/>
                      <a:pt x="111" y="133"/>
                      <a:pt x="111" y="133"/>
                    </a:cubicBezTo>
                    <a:cubicBezTo>
                      <a:pt x="123" y="135"/>
                      <a:pt x="132" y="144"/>
                      <a:pt x="132" y="156"/>
                    </a:cubicBezTo>
                    <a:cubicBezTo>
                      <a:pt x="132" y="217"/>
                      <a:pt x="132" y="217"/>
                      <a:pt x="132" y="217"/>
                    </a:cubicBezTo>
                    <a:cubicBezTo>
                      <a:pt x="132" y="248"/>
                      <a:pt x="115" y="264"/>
                      <a:pt x="84" y="264"/>
                    </a:cubicBezTo>
                    <a:cubicBezTo>
                      <a:pt x="46" y="264"/>
                      <a:pt x="46" y="264"/>
                      <a:pt x="46" y="264"/>
                    </a:cubicBezTo>
                    <a:cubicBezTo>
                      <a:pt x="16" y="264"/>
                      <a:pt x="0" y="248"/>
                      <a:pt x="0" y="218"/>
                    </a:cubicBezTo>
                    <a:cubicBezTo>
                      <a:pt x="0" y="207"/>
                      <a:pt x="0" y="207"/>
                      <a:pt x="0" y="207"/>
                    </a:cubicBezTo>
                    <a:cubicBezTo>
                      <a:pt x="0" y="203"/>
                      <a:pt x="2" y="201"/>
                      <a:pt x="6" y="201"/>
                    </a:cubicBezTo>
                    <a:cubicBezTo>
                      <a:pt x="38" y="201"/>
                      <a:pt x="38" y="201"/>
                      <a:pt x="38" y="201"/>
                    </a:cubicBezTo>
                    <a:cubicBezTo>
                      <a:pt x="45" y="201"/>
                      <a:pt x="55" y="207"/>
                      <a:pt x="55" y="212"/>
                    </a:cubicBezTo>
                    <a:cubicBezTo>
                      <a:pt x="45" y="221"/>
                      <a:pt x="45" y="221"/>
                      <a:pt x="45" y="221"/>
                    </a:cubicBezTo>
                    <a:cubicBezTo>
                      <a:pt x="81" y="221"/>
                      <a:pt x="81" y="221"/>
                      <a:pt x="81" y="221"/>
                    </a:cubicBezTo>
                    <a:cubicBezTo>
                      <a:pt x="86" y="221"/>
                      <a:pt x="88" y="218"/>
                      <a:pt x="88" y="214"/>
                    </a:cubicBezTo>
                    <a:cubicBezTo>
                      <a:pt x="88" y="167"/>
                      <a:pt x="88" y="167"/>
                      <a:pt x="88" y="167"/>
                    </a:cubicBezTo>
                    <a:cubicBezTo>
                      <a:pt x="88" y="159"/>
                      <a:pt x="84" y="154"/>
                      <a:pt x="75" y="154"/>
                    </a:cubicBezTo>
                    <a:cubicBezTo>
                      <a:pt x="47" y="161"/>
                      <a:pt x="47" y="161"/>
                      <a:pt x="47" y="161"/>
                    </a:cubicBezTo>
                    <a:cubicBezTo>
                      <a:pt x="33" y="161"/>
                      <a:pt x="29" y="160"/>
                      <a:pt x="29" y="147"/>
                    </a:cubicBezTo>
                    <a:cubicBezTo>
                      <a:pt x="29" y="117"/>
                      <a:pt x="29" y="117"/>
                      <a:pt x="29" y="117"/>
                    </a:cubicBezTo>
                    <a:cubicBezTo>
                      <a:pt x="29" y="113"/>
                      <a:pt x="32" y="111"/>
                      <a:pt x="36" y="111"/>
                    </a:cubicBezTo>
                    <a:cubicBezTo>
                      <a:pt x="75" y="111"/>
                      <a:pt x="75" y="111"/>
                      <a:pt x="75" y="111"/>
                    </a:cubicBezTo>
                    <a:cubicBezTo>
                      <a:pt x="83" y="111"/>
                      <a:pt x="88" y="106"/>
                      <a:pt x="88" y="98"/>
                    </a:cubicBezTo>
                    <a:cubicBezTo>
                      <a:pt x="88" y="51"/>
                      <a:pt x="88" y="51"/>
                      <a:pt x="88" y="51"/>
                    </a:cubicBezTo>
                    <a:cubicBezTo>
                      <a:pt x="88" y="46"/>
                      <a:pt x="86" y="44"/>
                      <a:pt x="81" y="44"/>
                    </a:cubicBezTo>
                    <a:cubicBezTo>
                      <a:pt x="45" y="44"/>
                      <a:pt x="45" y="44"/>
                      <a:pt x="45" y="44"/>
                    </a:cubicBezTo>
                    <a:cubicBezTo>
                      <a:pt x="45" y="57"/>
                      <a:pt x="45" y="57"/>
                      <a:pt x="45" y="57"/>
                    </a:cubicBezTo>
                    <a:cubicBezTo>
                      <a:pt x="45" y="62"/>
                      <a:pt x="42" y="64"/>
                      <a:pt x="38" y="64"/>
                    </a:cubicBezTo>
                    <a:cubicBezTo>
                      <a:pt x="15" y="70"/>
                      <a:pt x="15" y="70"/>
                      <a:pt x="15" y="70"/>
                    </a:cubicBezTo>
                    <a:cubicBezTo>
                      <a:pt x="0" y="70"/>
                      <a:pt x="0" y="70"/>
                      <a:pt x="0" y="57"/>
                    </a:cubicBezTo>
                    <a:cubicBezTo>
                      <a:pt x="0" y="44"/>
                      <a:pt x="0" y="44"/>
                      <a:pt x="0" y="44"/>
                    </a:cubicBezTo>
                    <a:cubicBezTo>
                      <a:pt x="0" y="16"/>
                      <a:pt x="16" y="0"/>
                      <a:pt x="46" y="0"/>
                    </a:cubicBezTo>
                    <a:cubicBezTo>
                      <a:pt x="84" y="0"/>
                      <a:pt x="84" y="0"/>
                      <a:pt x="84" y="0"/>
                    </a:cubicBezTo>
                    <a:cubicBezTo>
                      <a:pt x="115" y="0"/>
                      <a:pt x="141" y="16"/>
                      <a:pt x="141" y="47"/>
                    </a:cubicBezTo>
                    <a:lnTo>
                      <a:pt x="132" y="109"/>
                    </a:lnTo>
                    <a:close/>
                  </a:path>
                </a:pathLst>
              </a:custGeom>
              <a:solidFill>
                <a:srgbClr val="FFC000">
                  <a:lumMod val="60000"/>
                  <a:lumOff val="40000"/>
                </a:srgbClr>
              </a:soli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sp>
            <p:nvSpPr>
              <p:cNvPr id="393" name="Freeform 118"/>
              <p:cNvSpPr/>
              <p:nvPr/>
            </p:nvSpPr>
            <p:spPr bwMode="auto">
              <a:xfrm>
                <a:off x="8479" y="4830"/>
                <a:ext cx="687" cy="1372"/>
              </a:xfrm>
              <a:custGeom>
                <a:avLst/>
                <a:gdLst>
                  <a:gd name="T0" fmla="*/ 132 w 132"/>
                  <a:gd name="T1" fmla="*/ 108 h 264"/>
                  <a:gd name="T2" fmla="*/ 111 w 132"/>
                  <a:gd name="T3" fmla="*/ 132 h 264"/>
                  <a:gd name="T4" fmla="*/ 111 w 132"/>
                  <a:gd name="T5" fmla="*/ 132 h 264"/>
                  <a:gd name="T6" fmla="*/ 132 w 132"/>
                  <a:gd name="T7" fmla="*/ 156 h 264"/>
                  <a:gd name="T8" fmla="*/ 132 w 132"/>
                  <a:gd name="T9" fmla="*/ 216 h 264"/>
                  <a:gd name="T10" fmla="*/ 84 w 132"/>
                  <a:gd name="T11" fmla="*/ 264 h 264"/>
                  <a:gd name="T12" fmla="*/ 46 w 132"/>
                  <a:gd name="T13" fmla="*/ 264 h 264"/>
                  <a:gd name="T14" fmla="*/ 0 w 132"/>
                  <a:gd name="T15" fmla="*/ 218 h 264"/>
                  <a:gd name="T16" fmla="*/ 0 w 132"/>
                  <a:gd name="T17" fmla="*/ 207 h 264"/>
                  <a:gd name="T18" fmla="*/ 6 w 132"/>
                  <a:gd name="T19" fmla="*/ 200 h 264"/>
                  <a:gd name="T20" fmla="*/ 38 w 132"/>
                  <a:gd name="T21" fmla="*/ 200 h 264"/>
                  <a:gd name="T22" fmla="*/ 45 w 132"/>
                  <a:gd name="T23" fmla="*/ 207 h 264"/>
                  <a:gd name="T24" fmla="*/ 45 w 132"/>
                  <a:gd name="T25" fmla="*/ 220 h 264"/>
                  <a:gd name="T26" fmla="*/ 82 w 132"/>
                  <a:gd name="T27" fmla="*/ 220 h 264"/>
                  <a:gd name="T28" fmla="*/ 88 w 132"/>
                  <a:gd name="T29" fmla="*/ 214 h 264"/>
                  <a:gd name="T30" fmla="*/ 88 w 132"/>
                  <a:gd name="T31" fmla="*/ 167 h 264"/>
                  <a:gd name="T32" fmla="*/ 75 w 132"/>
                  <a:gd name="T33" fmla="*/ 154 h 264"/>
                  <a:gd name="T34" fmla="*/ 36 w 132"/>
                  <a:gd name="T35" fmla="*/ 154 h 264"/>
                  <a:gd name="T36" fmla="*/ 30 w 132"/>
                  <a:gd name="T37" fmla="*/ 147 h 264"/>
                  <a:gd name="T38" fmla="*/ 30 w 132"/>
                  <a:gd name="T39" fmla="*/ 117 h 264"/>
                  <a:gd name="T40" fmla="*/ 36 w 132"/>
                  <a:gd name="T41" fmla="*/ 110 h 264"/>
                  <a:gd name="T42" fmla="*/ 75 w 132"/>
                  <a:gd name="T43" fmla="*/ 110 h 264"/>
                  <a:gd name="T44" fmla="*/ 88 w 132"/>
                  <a:gd name="T45" fmla="*/ 97 h 264"/>
                  <a:gd name="T46" fmla="*/ 88 w 132"/>
                  <a:gd name="T47" fmla="*/ 50 h 264"/>
                  <a:gd name="T48" fmla="*/ 82 w 132"/>
                  <a:gd name="T49" fmla="*/ 44 h 264"/>
                  <a:gd name="T50" fmla="*/ 45 w 132"/>
                  <a:gd name="T51" fmla="*/ 44 h 264"/>
                  <a:gd name="T52" fmla="*/ 45 w 132"/>
                  <a:gd name="T53" fmla="*/ 57 h 264"/>
                  <a:gd name="T54" fmla="*/ 38 w 132"/>
                  <a:gd name="T55" fmla="*/ 64 h 264"/>
                  <a:gd name="T56" fmla="*/ 6 w 132"/>
                  <a:gd name="T57" fmla="*/ 64 h 264"/>
                  <a:gd name="T58" fmla="*/ 0 w 132"/>
                  <a:gd name="T59" fmla="*/ 57 h 264"/>
                  <a:gd name="T60" fmla="*/ 0 w 132"/>
                  <a:gd name="T61" fmla="*/ 44 h 264"/>
                  <a:gd name="T62" fmla="*/ 46 w 132"/>
                  <a:gd name="T63" fmla="*/ 0 h 264"/>
                  <a:gd name="T64" fmla="*/ 84 w 132"/>
                  <a:gd name="T65" fmla="*/ 0 h 264"/>
                  <a:gd name="T66" fmla="*/ 132 w 132"/>
                  <a:gd name="T67" fmla="*/ 47 h 264"/>
                  <a:gd name="T68" fmla="*/ 132 w 132"/>
                  <a:gd name="T69" fmla="*/ 108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 h="264">
                    <a:moveTo>
                      <a:pt x="132" y="108"/>
                    </a:moveTo>
                    <a:cubicBezTo>
                      <a:pt x="132" y="120"/>
                      <a:pt x="123" y="130"/>
                      <a:pt x="111" y="132"/>
                    </a:cubicBezTo>
                    <a:cubicBezTo>
                      <a:pt x="111" y="132"/>
                      <a:pt x="111" y="132"/>
                      <a:pt x="111" y="132"/>
                    </a:cubicBezTo>
                    <a:cubicBezTo>
                      <a:pt x="123" y="134"/>
                      <a:pt x="132" y="143"/>
                      <a:pt x="132" y="156"/>
                    </a:cubicBezTo>
                    <a:cubicBezTo>
                      <a:pt x="132" y="216"/>
                      <a:pt x="132" y="216"/>
                      <a:pt x="132" y="216"/>
                    </a:cubicBezTo>
                    <a:cubicBezTo>
                      <a:pt x="132" y="247"/>
                      <a:pt x="115" y="264"/>
                      <a:pt x="84" y="264"/>
                    </a:cubicBezTo>
                    <a:cubicBezTo>
                      <a:pt x="46" y="264"/>
                      <a:pt x="46" y="264"/>
                      <a:pt x="46" y="264"/>
                    </a:cubicBezTo>
                    <a:cubicBezTo>
                      <a:pt x="16" y="264"/>
                      <a:pt x="0" y="248"/>
                      <a:pt x="0" y="218"/>
                    </a:cubicBezTo>
                    <a:cubicBezTo>
                      <a:pt x="0" y="207"/>
                      <a:pt x="0" y="207"/>
                      <a:pt x="0" y="207"/>
                    </a:cubicBezTo>
                    <a:cubicBezTo>
                      <a:pt x="0" y="202"/>
                      <a:pt x="2" y="200"/>
                      <a:pt x="6" y="200"/>
                    </a:cubicBezTo>
                    <a:cubicBezTo>
                      <a:pt x="38" y="200"/>
                      <a:pt x="38" y="200"/>
                      <a:pt x="38" y="200"/>
                    </a:cubicBezTo>
                    <a:cubicBezTo>
                      <a:pt x="42" y="200"/>
                      <a:pt x="45" y="202"/>
                      <a:pt x="45" y="207"/>
                    </a:cubicBezTo>
                    <a:cubicBezTo>
                      <a:pt x="45" y="220"/>
                      <a:pt x="45" y="220"/>
                      <a:pt x="45" y="220"/>
                    </a:cubicBezTo>
                    <a:cubicBezTo>
                      <a:pt x="82" y="220"/>
                      <a:pt x="82" y="220"/>
                      <a:pt x="82" y="220"/>
                    </a:cubicBezTo>
                    <a:cubicBezTo>
                      <a:pt x="86" y="220"/>
                      <a:pt x="88" y="218"/>
                      <a:pt x="88" y="214"/>
                    </a:cubicBezTo>
                    <a:cubicBezTo>
                      <a:pt x="88" y="167"/>
                      <a:pt x="88" y="167"/>
                      <a:pt x="88" y="167"/>
                    </a:cubicBezTo>
                    <a:cubicBezTo>
                      <a:pt x="88" y="158"/>
                      <a:pt x="84" y="154"/>
                      <a:pt x="75" y="154"/>
                    </a:cubicBezTo>
                    <a:cubicBezTo>
                      <a:pt x="36" y="154"/>
                      <a:pt x="36" y="154"/>
                      <a:pt x="36" y="154"/>
                    </a:cubicBezTo>
                    <a:cubicBezTo>
                      <a:pt x="32" y="154"/>
                      <a:pt x="30" y="151"/>
                      <a:pt x="30" y="147"/>
                    </a:cubicBezTo>
                    <a:cubicBezTo>
                      <a:pt x="30" y="117"/>
                      <a:pt x="30" y="117"/>
                      <a:pt x="30" y="117"/>
                    </a:cubicBezTo>
                    <a:cubicBezTo>
                      <a:pt x="30" y="112"/>
                      <a:pt x="32" y="110"/>
                      <a:pt x="36" y="110"/>
                    </a:cubicBezTo>
                    <a:cubicBezTo>
                      <a:pt x="75" y="110"/>
                      <a:pt x="75" y="110"/>
                      <a:pt x="75" y="110"/>
                    </a:cubicBezTo>
                    <a:cubicBezTo>
                      <a:pt x="84" y="110"/>
                      <a:pt x="88" y="106"/>
                      <a:pt x="88" y="97"/>
                    </a:cubicBezTo>
                    <a:cubicBezTo>
                      <a:pt x="88" y="50"/>
                      <a:pt x="88" y="50"/>
                      <a:pt x="88" y="50"/>
                    </a:cubicBezTo>
                    <a:cubicBezTo>
                      <a:pt x="88" y="46"/>
                      <a:pt x="86" y="44"/>
                      <a:pt x="82" y="44"/>
                    </a:cubicBezTo>
                    <a:cubicBezTo>
                      <a:pt x="45" y="44"/>
                      <a:pt x="45" y="44"/>
                      <a:pt x="45" y="44"/>
                    </a:cubicBezTo>
                    <a:cubicBezTo>
                      <a:pt x="45" y="57"/>
                      <a:pt x="45" y="57"/>
                      <a:pt x="45" y="57"/>
                    </a:cubicBezTo>
                    <a:cubicBezTo>
                      <a:pt x="45" y="61"/>
                      <a:pt x="42" y="64"/>
                      <a:pt x="38" y="64"/>
                    </a:cubicBezTo>
                    <a:cubicBezTo>
                      <a:pt x="6" y="64"/>
                      <a:pt x="6" y="64"/>
                      <a:pt x="6" y="64"/>
                    </a:cubicBezTo>
                    <a:cubicBezTo>
                      <a:pt x="2" y="64"/>
                      <a:pt x="0" y="61"/>
                      <a:pt x="0" y="57"/>
                    </a:cubicBezTo>
                    <a:cubicBezTo>
                      <a:pt x="0" y="44"/>
                      <a:pt x="0" y="44"/>
                      <a:pt x="0" y="44"/>
                    </a:cubicBezTo>
                    <a:cubicBezTo>
                      <a:pt x="0" y="15"/>
                      <a:pt x="16" y="0"/>
                      <a:pt x="46" y="0"/>
                    </a:cubicBezTo>
                    <a:cubicBezTo>
                      <a:pt x="84" y="0"/>
                      <a:pt x="84" y="0"/>
                      <a:pt x="84" y="0"/>
                    </a:cubicBezTo>
                    <a:cubicBezTo>
                      <a:pt x="115" y="0"/>
                      <a:pt x="132" y="17"/>
                      <a:pt x="132" y="47"/>
                    </a:cubicBezTo>
                    <a:lnTo>
                      <a:pt x="132" y="108"/>
                    </a:lnTo>
                    <a:close/>
                  </a:path>
                </a:pathLst>
              </a:custGeom>
              <a:solidFill>
                <a:srgbClr val="FFC000"/>
              </a:solidFill>
              <a:ln>
                <a:noFill/>
              </a:ln>
            </p:spPr>
            <p:txBody>
              <a:bodyPr vert="horz" wrap="square" lIns="91440" tIns="45720" rIns="91440" bIns="45720" numCol="1" anchor="t" anchorCtr="0" compatLnSpc="1"/>
              <a:lstStyle/>
              <a:p>
                <a:endParaRPr lang="zh-CN" altLang="en-US">
                  <a:latin typeface="方正清刻本悦宋简体" panose="02000000000000000000" charset="-122"/>
                  <a:ea typeface="方正清刻本悦宋简体" panose="02000000000000000000" charset="-122"/>
                </a:endParaRPr>
              </a:p>
            </p:txBody>
          </p:sp>
        </p:grpSp>
      </p:grpSp>
      <p:grpSp>
        <p:nvGrpSpPr>
          <p:cNvPr id="395" name="组合 394"/>
          <p:cNvGrpSpPr/>
          <p:nvPr>
            <p:custDataLst>
              <p:tags r:id="rId4"/>
            </p:custDataLst>
          </p:nvPr>
        </p:nvGrpSpPr>
        <p:grpSpPr>
          <a:xfrm>
            <a:off x="862330" y="3611245"/>
            <a:ext cx="4793615" cy="2360295"/>
            <a:chOff x="13280" y="3463"/>
            <a:chExt cx="5607" cy="3561"/>
          </a:xfrm>
        </p:grpSpPr>
        <p:sp>
          <p:nvSpPr>
            <p:cNvPr id="397" name="Freeform 7"/>
            <p:cNvSpPr/>
            <p:nvPr/>
          </p:nvSpPr>
          <p:spPr bwMode="auto">
            <a:xfrm>
              <a:off x="13280" y="3463"/>
              <a:ext cx="5607" cy="3561"/>
            </a:xfrm>
            <a:prstGeom prst="roundRect">
              <a:avLst/>
            </a:prstGeom>
            <a:solidFill>
              <a:srgbClr val="F9F8FB"/>
            </a:solidFill>
            <a:ln>
              <a:noFill/>
            </a:ln>
            <a:effectLst>
              <a:outerShdw blurRad="50800" dist="38100" dir="5400000" algn="t" rotWithShape="0">
                <a:srgbClr val="7CA4FF">
                  <a:alpha val="40000"/>
                </a:srgbClr>
              </a:outerShdw>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prstClr val="black"/>
                </a:solidFill>
                <a:latin typeface="方正清刻本悦宋简体" panose="02000000000000000000" charset="-122"/>
                <a:ea typeface="方正清刻本悦宋简体" panose="02000000000000000000" charset="-122"/>
              </a:endParaRPr>
            </a:p>
          </p:txBody>
        </p:sp>
        <p:sp>
          <p:nvSpPr>
            <p:cNvPr id="411" name="文本框 99"/>
            <p:cNvSpPr txBox="1"/>
            <p:nvPr/>
          </p:nvSpPr>
          <p:spPr>
            <a:xfrm>
              <a:off x="13435" y="3549"/>
              <a:ext cx="5305" cy="334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00000"/>
                </a:lnSpc>
                <a:buNone/>
              </a:pPr>
              <a:r>
                <a:rPr lang="zh-CN" altLang="en-US" b="1" dirty="0">
                  <a:solidFill>
                    <a:srgbClr val="477EE7"/>
                  </a:solidFill>
                  <a:latin typeface="方正清刻本悦宋简体" panose="02000000000000000000" charset="-122"/>
                  <a:ea typeface="方正清刻本悦宋简体" panose="02000000000000000000" charset="-122"/>
                  <a:sym typeface="+mn-ea"/>
                </a:rPr>
                <a:t>大背景</a:t>
              </a:r>
              <a:endParaRPr lang="zh-CN" altLang="en-US" sz="1200" kern="0" spc="600" dirty="0">
                <a:solidFill>
                  <a:schemeClr val="tx1">
                    <a:lumMod val="95000"/>
                    <a:lumOff val="5000"/>
                  </a:schemeClr>
                </a:solidFill>
                <a:latin typeface="方正清刻本悦宋简体" panose="02000000000000000000" charset="-122"/>
                <a:ea typeface="方正清刻本悦宋简体" panose="02000000000000000000" charset="-122"/>
                <a:cs typeface="+mn-ea"/>
                <a:sym typeface="+mn-lt"/>
              </a:endParaRPr>
            </a:p>
            <a:p>
              <a:pPr indent="0" algn="ctr">
                <a:lnSpc>
                  <a:spcPct val="100000"/>
                </a:lnSpc>
                <a:buNone/>
              </a:pPr>
              <a:endParaRPr lang="zh-CN" altLang="en-US" sz="1200" kern="0" spc="600" dirty="0">
                <a:solidFill>
                  <a:schemeClr val="tx1">
                    <a:lumMod val="95000"/>
                    <a:lumOff val="5000"/>
                  </a:schemeClr>
                </a:solidFill>
                <a:latin typeface="方正清刻本悦宋简体" panose="02000000000000000000" charset="-122"/>
                <a:ea typeface="方正清刻本悦宋简体" panose="02000000000000000000" charset="-122"/>
                <a:cs typeface="+mn-ea"/>
                <a:sym typeface="+mn-lt"/>
              </a:endParaRPr>
            </a:p>
            <a:p>
              <a:pPr marL="171450" indent="-171450" algn="just">
                <a:lnSpc>
                  <a:spcPct val="100000"/>
                </a:lnSpc>
                <a:buFont typeface="Arial" panose="020B0604020202020204" pitchFamily="34" charset="0"/>
                <a:buChar char="•"/>
              </a:pPr>
              <a:r>
                <a:rPr lang="zh-CN" altLang="en-US" sz="1200" kern="0" spc="600" dirty="0">
                  <a:solidFill>
                    <a:schemeClr val="tx1">
                      <a:lumMod val="95000"/>
                      <a:lumOff val="5000"/>
                    </a:schemeClr>
                  </a:solidFill>
                  <a:latin typeface="方正楷体_GBK" panose="02000000000000000000" charset="-122"/>
                  <a:ea typeface="方正楷体_GBK" panose="02000000000000000000" charset="-122"/>
                  <a:cs typeface="+mn-ea"/>
                  <a:sym typeface="+mn-lt"/>
                </a:rPr>
                <a:t>快递外卖业等产业发展迅猛，而再生资源回收</a:t>
              </a:r>
              <a:r>
                <a:rPr lang="zh-CN" altLang="en-US" sz="1200" b="1" kern="0" spc="600" dirty="0">
                  <a:solidFill>
                    <a:srgbClr val="357EFE"/>
                  </a:solidFill>
                  <a:latin typeface="方正楷体_GBK" panose="02000000000000000000" charset="-122"/>
                  <a:ea typeface="方正楷体_GBK" panose="02000000000000000000" charset="-122"/>
                  <a:cs typeface="+mn-ea"/>
                  <a:sym typeface="+mn-lt"/>
                </a:rPr>
                <a:t>产业脱节</a:t>
              </a:r>
              <a:r>
                <a:rPr lang="zh-CN" altLang="en-US" sz="1200" kern="0" spc="600" dirty="0">
                  <a:solidFill>
                    <a:schemeClr val="tx1">
                      <a:lumMod val="95000"/>
                      <a:lumOff val="5000"/>
                    </a:schemeClr>
                  </a:solidFill>
                  <a:latin typeface="方正楷体_GBK" panose="02000000000000000000" charset="-122"/>
                  <a:ea typeface="方正楷体_GBK" panose="02000000000000000000" charset="-122"/>
                  <a:cs typeface="+mn-ea"/>
                  <a:sym typeface="+mn-lt"/>
                </a:rPr>
                <a:t>。</a:t>
              </a:r>
              <a:endParaRPr lang="zh-CN" altLang="en-US" sz="1200" kern="0" spc="600" dirty="0">
                <a:solidFill>
                  <a:schemeClr val="tx1">
                    <a:lumMod val="95000"/>
                    <a:lumOff val="5000"/>
                  </a:schemeClr>
                </a:solidFill>
                <a:latin typeface="方正楷体_GBK" panose="02000000000000000000" charset="-122"/>
                <a:ea typeface="方正楷体_GBK" panose="02000000000000000000" charset="-122"/>
                <a:cs typeface="+mn-ea"/>
                <a:sym typeface="+mn-lt"/>
              </a:endParaRPr>
            </a:p>
            <a:p>
              <a:pPr marL="171450" indent="-171450" algn="just">
                <a:lnSpc>
                  <a:spcPct val="100000"/>
                </a:lnSpc>
                <a:buFont typeface="Arial" panose="020B0604020202020204" pitchFamily="34" charset="0"/>
                <a:buChar char="•"/>
              </a:pPr>
              <a:r>
                <a:rPr lang="zh-CN" altLang="en-US" sz="1200" kern="0" spc="600" dirty="0">
                  <a:solidFill>
                    <a:schemeClr val="tx1">
                      <a:lumMod val="95000"/>
                      <a:lumOff val="5000"/>
                    </a:schemeClr>
                  </a:solidFill>
                  <a:latin typeface="方正楷体_GBK" panose="02000000000000000000" charset="-122"/>
                  <a:ea typeface="方正楷体_GBK" panose="02000000000000000000" charset="-122"/>
                  <a:cs typeface="+mn-ea"/>
                  <a:sym typeface="+mn-lt"/>
                </a:rPr>
                <a:t>再生资源难以正确回收，政府难以监督整治，</a:t>
              </a:r>
              <a:r>
                <a:rPr lang="zh-CN" altLang="en-US" sz="1200" b="1" kern="0" spc="600" dirty="0">
                  <a:solidFill>
                    <a:srgbClr val="357EFE"/>
                  </a:solidFill>
                  <a:latin typeface="方正楷体_GBK" panose="02000000000000000000" charset="-122"/>
                  <a:ea typeface="方正楷体_GBK" panose="02000000000000000000" charset="-122"/>
                  <a:cs typeface="+mn-ea"/>
                  <a:sym typeface="+mn-lt"/>
                </a:rPr>
                <a:t>环保问题日益严峻</a:t>
              </a:r>
              <a:r>
                <a:rPr lang="zh-CN" altLang="en-US" sz="1200" kern="0" spc="600" dirty="0">
                  <a:solidFill>
                    <a:schemeClr val="tx1">
                      <a:lumMod val="95000"/>
                      <a:lumOff val="5000"/>
                    </a:schemeClr>
                  </a:solidFill>
                  <a:latin typeface="方正楷体_GBK" panose="02000000000000000000" charset="-122"/>
                  <a:ea typeface="方正楷体_GBK" panose="02000000000000000000" charset="-122"/>
                  <a:cs typeface="+mn-ea"/>
                  <a:sym typeface="+mn-lt"/>
                </a:rPr>
                <a:t>，在倡导可持续发展的社会环境下，国家极力推动循环经济，政策陆续出台。</a:t>
              </a:r>
              <a:endParaRPr lang="zh-CN" altLang="en-US" sz="1200" kern="0" spc="600" dirty="0">
                <a:solidFill>
                  <a:schemeClr val="tx1">
                    <a:lumMod val="95000"/>
                    <a:lumOff val="5000"/>
                  </a:schemeClr>
                </a:solidFill>
                <a:latin typeface="方正楷体_GBK" panose="02000000000000000000" charset="-122"/>
                <a:ea typeface="方正楷体_GBK" panose="02000000000000000000" charset="-122"/>
                <a:cs typeface="+mn-ea"/>
                <a:sym typeface="+mn-lt"/>
              </a:endParaRPr>
            </a:p>
            <a:p>
              <a:pPr marL="171450" indent="-171450" algn="just">
                <a:lnSpc>
                  <a:spcPct val="100000"/>
                </a:lnSpc>
                <a:buFont typeface="Arial" panose="020B0604020202020204" pitchFamily="34" charset="0"/>
                <a:buChar char="•"/>
              </a:pPr>
              <a:r>
                <a:rPr lang="zh-CN" altLang="en-US" sz="1200" kern="0" spc="600" dirty="0">
                  <a:solidFill>
                    <a:schemeClr val="tx1">
                      <a:lumMod val="95000"/>
                      <a:lumOff val="5000"/>
                    </a:schemeClr>
                  </a:solidFill>
                  <a:latin typeface="方正楷体_GBK" panose="02000000000000000000" charset="-122"/>
                  <a:ea typeface="方正楷体_GBK" panose="02000000000000000000" charset="-122"/>
                  <a:cs typeface="+mn-ea"/>
                  <a:sym typeface="+mn-lt"/>
                </a:rPr>
                <a:t>再生资源的总量逐年增长，其碎片化价值不容小觑，技术政策双管齐下，资本持续注入，市场仍是</a:t>
              </a:r>
              <a:r>
                <a:rPr lang="zh-CN" altLang="en-US" sz="1200" b="1" kern="0" spc="600" dirty="0">
                  <a:solidFill>
                    <a:srgbClr val="357EFE"/>
                  </a:solidFill>
                  <a:latin typeface="方正楷体_GBK" panose="02000000000000000000" charset="-122"/>
                  <a:ea typeface="方正楷体_GBK" panose="02000000000000000000" charset="-122"/>
                  <a:cs typeface="+mn-ea"/>
                  <a:sym typeface="+mn-lt"/>
                </a:rPr>
                <a:t>一片蓝海</a:t>
              </a:r>
              <a:r>
                <a:rPr lang="zh-CN" altLang="en-US" sz="1200" kern="0" spc="600" dirty="0">
                  <a:solidFill>
                    <a:schemeClr val="tx1">
                      <a:lumMod val="95000"/>
                      <a:lumOff val="5000"/>
                    </a:schemeClr>
                  </a:solidFill>
                  <a:latin typeface="方正楷体_GBK" panose="02000000000000000000" charset="-122"/>
                  <a:ea typeface="方正楷体_GBK" panose="02000000000000000000" charset="-122"/>
                  <a:cs typeface="+mn-ea"/>
                  <a:sym typeface="+mn-lt"/>
                </a:rPr>
                <a:t>。</a:t>
              </a:r>
              <a:endParaRPr lang="zh-CN" altLang="en-US" sz="1200" kern="0" spc="600" dirty="0">
                <a:solidFill>
                  <a:schemeClr val="tx1">
                    <a:lumMod val="95000"/>
                    <a:lumOff val="5000"/>
                  </a:schemeClr>
                </a:solidFill>
                <a:latin typeface="方正楷体_GBK" panose="02000000000000000000" charset="-122"/>
                <a:ea typeface="方正楷体_GBK" panose="02000000000000000000" charset="-122"/>
                <a:cs typeface="+mn-ea"/>
                <a:sym typeface="+mn-lt"/>
              </a:endParaRPr>
            </a:p>
          </p:txBody>
        </p:sp>
      </p:grpSp>
      <p:sp>
        <p:nvSpPr>
          <p:cNvPr id="38" name="椭圆 37"/>
          <p:cNvSpPr/>
          <p:nvPr/>
        </p:nvSpPr>
        <p:spPr>
          <a:xfrm>
            <a:off x="914400" y="969010"/>
            <a:ext cx="314351" cy="313690"/>
          </a:xfrm>
          <a:prstGeom prst="ellipse">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方正清刻本悦宋简体" panose="02000000000000000000" charset="-122"/>
              <a:ea typeface="方正清刻本悦宋简体"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p14:dur="500">
        <p:push/>
      </p:transition>
    </mc:Choice>
    <mc:Fallback>
      <p:transition>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2000" fill="hold">
                                          <p:stCondLst>
                                            <p:cond delay="0"/>
                                          </p:stCondLst>
                                        </p:cTn>
                                        <p:tgtEl>
                                          <p:spTgt spid="86"/>
                                        </p:tgtEl>
                                        <p:attrNameLst>
                                          <p:attrName>style.visibility</p:attrName>
                                        </p:attrNameLst>
                                      </p:cBhvr>
                                      <p:to>
                                        <p:strVal val="visible"/>
                                      </p:to>
                                    </p:set>
                                    <p:animEffect transition="in" filter="fade">
                                      <p:cBhvr>
                                        <p:cTn id="7" dur="2000"/>
                                        <p:tgtEl>
                                          <p:spTgt spid="86"/>
                                        </p:tgtEl>
                                      </p:cBhvr>
                                    </p:animEffect>
                                    <p:anim calcmode="lin" valueType="num">
                                      <p:cBhvr>
                                        <p:cTn id="8" dur="2000" fill="hold"/>
                                        <p:tgtEl>
                                          <p:spTgt spid="86"/>
                                        </p:tgtEl>
                                        <p:attrNameLst>
                                          <p:attrName>ppt_x</p:attrName>
                                        </p:attrNameLst>
                                      </p:cBhvr>
                                      <p:tavLst>
                                        <p:tav tm="0">
                                          <p:val>
                                            <p:strVal val="#ppt_x"/>
                                          </p:val>
                                        </p:tav>
                                        <p:tav tm="100000">
                                          <p:val>
                                            <p:strVal val="#ppt_x"/>
                                          </p:val>
                                        </p:tav>
                                      </p:tavLst>
                                    </p:anim>
                                    <p:anim calcmode="lin" valueType="num">
                                      <p:cBhvr>
                                        <p:cTn id="9" dur="2000" fill="hold"/>
                                        <p:tgtEl>
                                          <p:spTgt spid="8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2000" fill="hold">
                                          <p:stCondLst>
                                            <p:cond delay="0"/>
                                          </p:stCondLst>
                                        </p:cTn>
                                        <p:tgtEl>
                                          <p:spTgt spid="85"/>
                                        </p:tgtEl>
                                        <p:attrNameLst>
                                          <p:attrName>style.visibility</p:attrName>
                                        </p:attrNameLst>
                                      </p:cBhvr>
                                      <p:to>
                                        <p:strVal val="visible"/>
                                      </p:to>
                                    </p:set>
                                    <p:animEffect transition="in" filter="fade">
                                      <p:cBhvr>
                                        <p:cTn id="12" dur="2000"/>
                                        <p:tgtEl>
                                          <p:spTgt spid="85"/>
                                        </p:tgtEl>
                                      </p:cBhvr>
                                    </p:animEffect>
                                    <p:anim calcmode="lin" valueType="num">
                                      <p:cBhvr>
                                        <p:cTn id="13" dur="2000" fill="hold"/>
                                        <p:tgtEl>
                                          <p:spTgt spid="85"/>
                                        </p:tgtEl>
                                        <p:attrNameLst>
                                          <p:attrName>ppt_x</p:attrName>
                                        </p:attrNameLst>
                                      </p:cBhvr>
                                      <p:tavLst>
                                        <p:tav tm="0">
                                          <p:val>
                                            <p:strVal val="#ppt_x"/>
                                          </p:val>
                                        </p:tav>
                                        <p:tav tm="100000">
                                          <p:val>
                                            <p:strVal val="#ppt_x"/>
                                          </p:val>
                                        </p:tav>
                                      </p:tavLst>
                                    </p:anim>
                                    <p:anim calcmode="lin" valueType="num">
                                      <p:cBhvr>
                                        <p:cTn id="14" dur="2000" fill="hold"/>
                                        <p:tgtEl>
                                          <p:spTgt spid="8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95"/>
                                        </p:tgtEl>
                                        <p:attrNameLst>
                                          <p:attrName>style.visibility</p:attrName>
                                        </p:attrNameLst>
                                      </p:cBhvr>
                                      <p:to>
                                        <p:strVal val="visible"/>
                                      </p:to>
                                    </p:set>
                                    <p:animEffect transition="in" filter="fade">
                                      <p:cBhvr>
                                        <p:cTn id="17" dur="1000"/>
                                        <p:tgtEl>
                                          <p:spTgt spid="395"/>
                                        </p:tgtEl>
                                      </p:cBhvr>
                                    </p:animEffect>
                                    <p:anim calcmode="lin" valueType="num">
                                      <p:cBhvr>
                                        <p:cTn id="18" dur="1000" fill="hold"/>
                                        <p:tgtEl>
                                          <p:spTgt spid="395"/>
                                        </p:tgtEl>
                                        <p:attrNameLst>
                                          <p:attrName>ppt_x</p:attrName>
                                        </p:attrNameLst>
                                      </p:cBhvr>
                                      <p:tavLst>
                                        <p:tav tm="0">
                                          <p:val>
                                            <p:strVal val="#ppt_x"/>
                                          </p:val>
                                        </p:tav>
                                        <p:tav tm="100000">
                                          <p:val>
                                            <p:strVal val="#ppt_x"/>
                                          </p:val>
                                        </p:tav>
                                      </p:tavLst>
                                    </p:anim>
                                    <p:anim calcmode="lin" valueType="num">
                                      <p:cBhvr>
                                        <p:cTn id="19" dur="1000" fill="hold"/>
                                        <p:tgtEl>
                                          <p:spTgt spid="39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94"/>
                                        </p:tgtEl>
                                        <p:attrNameLst>
                                          <p:attrName>style.visibility</p:attrName>
                                        </p:attrNameLst>
                                      </p:cBhvr>
                                      <p:to>
                                        <p:strVal val="visible"/>
                                      </p:to>
                                    </p:set>
                                    <p:animEffect transition="in" filter="fade">
                                      <p:cBhvr>
                                        <p:cTn id="24" dur="1000"/>
                                        <p:tgtEl>
                                          <p:spTgt spid="394"/>
                                        </p:tgtEl>
                                      </p:cBhvr>
                                    </p:animEffect>
                                    <p:anim calcmode="lin" valueType="num">
                                      <p:cBhvr>
                                        <p:cTn id="25" dur="1000" fill="hold"/>
                                        <p:tgtEl>
                                          <p:spTgt spid="394"/>
                                        </p:tgtEl>
                                        <p:attrNameLst>
                                          <p:attrName>ppt_x</p:attrName>
                                        </p:attrNameLst>
                                      </p:cBhvr>
                                      <p:tavLst>
                                        <p:tav tm="0">
                                          <p:val>
                                            <p:strVal val="#ppt_x"/>
                                          </p:val>
                                        </p:tav>
                                        <p:tav tm="100000">
                                          <p:val>
                                            <p:strVal val="#ppt_x"/>
                                          </p:val>
                                        </p:tav>
                                      </p:tavLst>
                                    </p:anim>
                                    <p:anim calcmode="lin" valueType="num">
                                      <p:cBhvr>
                                        <p:cTn id="26" dur="1000" fill="hold"/>
                                        <p:tgtEl>
                                          <p:spTgt spid="3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46F">
            <a:alpha val="92000"/>
          </a:srgbClr>
        </a:solidFill>
        <a:effectLst/>
      </p:bgPr>
    </p:bg>
    <p:spTree>
      <p:nvGrpSpPr>
        <p:cNvPr id="1" name=""/>
        <p:cNvGrpSpPr/>
        <p:nvPr/>
      </p:nvGrpSpPr>
      <p:grpSpPr>
        <a:xfrm>
          <a:off x="0" y="0"/>
          <a:ext cx="0" cy="0"/>
          <a:chOff x="0" y="0"/>
          <a:chExt cx="0" cy="0"/>
        </a:xfrm>
      </p:grpSpPr>
      <p:sp>
        <p:nvSpPr>
          <p:cNvPr id="8" name="矩形 7"/>
          <p:cNvSpPr/>
          <p:nvPr/>
        </p:nvSpPr>
        <p:spPr>
          <a:xfrm>
            <a:off x="545910" y="641445"/>
            <a:ext cx="10972800" cy="5677469"/>
          </a:xfrm>
          <a:prstGeom prst="rect">
            <a:avLst/>
          </a:prstGeom>
          <a:solidFill>
            <a:schemeClr val="bg1"/>
          </a:solidFill>
          <a:ln>
            <a:solidFill>
              <a:schemeClr val="bg1"/>
            </a:solid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清刻本悦宋简体" panose="02000000000000000000" charset="-122"/>
              <a:ea typeface="方正清刻本悦宋简体" panose="02000000000000000000" charset="-122"/>
            </a:endParaRPr>
          </a:p>
        </p:txBody>
      </p:sp>
      <p:sp>
        <p:nvSpPr>
          <p:cNvPr id="9" name="圆角矩形 8"/>
          <p:cNvSpPr/>
          <p:nvPr/>
        </p:nvSpPr>
        <p:spPr>
          <a:xfrm>
            <a:off x="862965" y="914400"/>
            <a:ext cx="3721100" cy="409575"/>
          </a:xfrm>
          <a:prstGeom prst="roundRect">
            <a:avLst>
              <a:gd name="adj" fmla="val 50000"/>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grpSp>
        <p:nvGrpSpPr>
          <p:cNvPr id="15" name="组合 14"/>
          <p:cNvGrpSpPr/>
          <p:nvPr/>
        </p:nvGrpSpPr>
        <p:grpSpPr>
          <a:xfrm>
            <a:off x="914400" y="895350"/>
            <a:ext cx="3669122" cy="460375"/>
            <a:chOff x="1440" y="1410"/>
            <a:chExt cx="5766" cy="725"/>
          </a:xfrm>
        </p:grpSpPr>
        <p:sp>
          <p:nvSpPr>
            <p:cNvPr id="10" name="椭圆 9"/>
            <p:cNvSpPr/>
            <p:nvPr/>
          </p:nvSpPr>
          <p:spPr>
            <a:xfrm>
              <a:off x="1440" y="1526"/>
              <a:ext cx="494" cy="494"/>
            </a:xfrm>
            <a:prstGeom prst="ellipse">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2" name="矩形 1"/>
            <p:cNvSpPr/>
            <p:nvPr/>
          </p:nvSpPr>
          <p:spPr>
            <a:xfrm>
              <a:off x="2011" y="1410"/>
              <a:ext cx="5195" cy="725"/>
            </a:xfrm>
            <a:prstGeom prst="rect">
              <a:avLst/>
            </a:prstGeom>
          </p:spPr>
          <p:txBody>
            <a:bodyPr wrap="square">
              <a:spAutoFit/>
            </a:bodyPr>
            <a:lstStyle/>
            <a:p>
              <a:r>
                <a:rPr lang="zh-CN" altLang="en-US" sz="2400" b="1" dirty="0">
                  <a:solidFill>
                    <a:srgbClr val="477EE7"/>
                  </a:solidFill>
                  <a:latin typeface="方正清刻本悦宋简体" panose="02000000000000000000" charset="-122"/>
                  <a:ea typeface="方正清刻本悦宋简体" panose="02000000000000000000" charset="-122"/>
                  <a:cs typeface="方正清刻本悦宋简体" panose="02000000000000000000" charset="-122"/>
                  <a:sym typeface="+mn-ea"/>
                </a:rPr>
                <a:t>第一阶段 </a:t>
              </a:r>
              <a:r>
                <a:rPr lang="en-US" altLang="zh-CN" sz="2400" b="1" dirty="0">
                  <a:solidFill>
                    <a:srgbClr val="477EE7"/>
                  </a:solidFill>
                  <a:latin typeface="方正清刻本悦宋简体" panose="02000000000000000000" charset="-122"/>
                  <a:ea typeface="方正清刻本悦宋简体" panose="02000000000000000000" charset="-122"/>
                  <a:cs typeface="方正清刻本悦宋简体" panose="02000000000000000000" charset="-122"/>
                  <a:sym typeface="+mn-ea"/>
                </a:rPr>
                <a:t>“</a:t>
              </a:r>
              <a:r>
                <a:rPr lang="en-US" altLang="zh-CN" sz="2400" b="1" dirty="0">
                  <a:solidFill>
                    <a:srgbClr val="477EE7"/>
                  </a:solidFill>
                  <a:latin typeface="Comic Sans MS" panose="030F0702030302020204" charset="0"/>
                  <a:ea typeface="方正清刻本悦宋简体" panose="02000000000000000000" charset="-122"/>
                  <a:cs typeface="Comic Sans MS" panose="030F0702030302020204" charset="0"/>
                  <a:sym typeface="+mn-ea"/>
                </a:rPr>
                <a:t>Tri-cycle</a:t>
              </a:r>
              <a:r>
                <a:rPr lang="en-US" altLang="zh-CN" sz="2400" b="1" dirty="0">
                  <a:solidFill>
                    <a:srgbClr val="477EE7"/>
                  </a:solidFill>
                  <a:latin typeface="方正清刻本悦宋简体" panose="02000000000000000000" charset="-122"/>
                  <a:ea typeface="方正清刻本悦宋简体" panose="02000000000000000000" charset="-122"/>
                  <a:cs typeface="方正清刻本悦宋简体" panose="02000000000000000000" charset="-122"/>
                  <a:sym typeface="+mn-ea"/>
                </a:rPr>
                <a:t>”</a:t>
              </a:r>
              <a:endPar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grpSp>
      <p:sp>
        <p:nvSpPr>
          <p:cNvPr id="109" name="文本框 108"/>
          <p:cNvSpPr txBox="1"/>
          <p:nvPr>
            <p:custDataLst>
              <p:tags r:id="rId1"/>
            </p:custDataLst>
          </p:nvPr>
        </p:nvSpPr>
        <p:spPr>
          <a:xfrm>
            <a:off x="8580755" y="2062480"/>
            <a:ext cx="2110740" cy="1283970"/>
          </a:xfrm>
          <a:prstGeom prst="rect">
            <a:avLst/>
          </a:prstGeom>
          <a:noFill/>
        </p:spPr>
        <p:txBody>
          <a:bodyPr wrap="square" rtlCol="0" anchor="b" anchorCtr="0">
            <a:normAutofit/>
          </a:bodyPr>
          <a:p>
            <a:pPr marL="285750" indent="-285750">
              <a:buFont typeface="Arial" panose="020B0604020202020204" pitchFamily="34" charset="0"/>
              <a:buChar char="•"/>
            </a:pPr>
            <a:r>
              <a:rPr lang="en-US" altLang="zh-CN" sz="1600" dirty="0">
                <a:solidFill>
                  <a:srgbClr val="333333"/>
                </a:solidFill>
                <a:latin typeface="方正清刻本悦宋简体" panose="02000000000000000000" charset="-122"/>
                <a:ea typeface="方正清刻本悦宋简体" panose="02000000000000000000" charset="-122"/>
                <a:cs typeface="+mn-ea"/>
              </a:rPr>
              <a:t>隐私无保障</a:t>
            </a:r>
            <a:endParaRPr lang="en-US" altLang="zh-CN" sz="1600" dirty="0">
              <a:solidFill>
                <a:srgbClr val="333333"/>
              </a:solidFill>
              <a:latin typeface="方正清刻本悦宋简体" panose="02000000000000000000" charset="-122"/>
              <a:ea typeface="方正清刻本悦宋简体" panose="02000000000000000000" charset="-122"/>
              <a:cs typeface="+mn-ea"/>
            </a:endParaRPr>
          </a:p>
          <a:p>
            <a:pPr marL="285750" indent="-285750">
              <a:buFont typeface="Arial" panose="020B0604020202020204" pitchFamily="34" charset="0"/>
              <a:buChar char="•"/>
            </a:pPr>
            <a:r>
              <a:rPr lang="en-US" altLang="zh-CN" sz="1600" dirty="0">
                <a:solidFill>
                  <a:srgbClr val="333333"/>
                </a:solidFill>
                <a:latin typeface="方正清刻本悦宋简体" panose="02000000000000000000" charset="-122"/>
                <a:ea typeface="方正清刻本悦宋简体" panose="02000000000000000000" charset="-122"/>
                <a:cs typeface="+mn-ea"/>
              </a:rPr>
              <a:t>信息不对称</a:t>
            </a:r>
            <a:endParaRPr lang="en-US" altLang="zh-CN" sz="1600" dirty="0">
              <a:solidFill>
                <a:srgbClr val="333333"/>
              </a:solidFill>
              <a:latin typeface="方正清刻本悦宋简体" panose="02000000000000000000" charset="-122"/>
              <a:ea typeface="方正清刻本悦宋简体" panose="02000000000000000000" charset="-122"/>
              <a:cs typeface="+mn-ea"/>
            </a:endParaRPr>
          </a:p>
          <a:p>
            <a:pPr marL="285750" indent="-285750">
              <a:buFont typeface="Arial" panose="020B0604020202020204" pitchFamily="34" charset="0"/>
              <a:buChar char="•"/>
            </a:pPr>
            <a:r>
              <a:rPr lang="en-US" altLang="zh-CN" sz="1600" dirty="0">
                <a:solidFill>
                  <a:srgbClr val="333333"/>
                </a:solidFill>
                <a:latin typeface="方正清刻本悦宋简体" panose="02000000000000000000" charset="-122"/>
                <a:ea typeface="方正清刻本悦宋简体" panose="02000000000000000000" charset="-122"/>
                <a:cs typeface="+mn-ea"/>
              </a:rPr>
              <a:t>回收渠道少</a:t>
            </a:r>
            <a:endParaRPr lang="en-US" altLang="zh-CN" sz="1600" dirty="0">
              <a:solidFill>
                <a:srgbClr val="333333"/>
              </a:solidFill>
              <a:latin typeface="方正清刻本悦宋简体" panose="02000000000000000000" charset="-122"/>
              <a:ea typeface="方正清刻本悦宋简体" panose="02000000000000000000" charset="-122"/>
              <a:cs typeface="+mn-ea"/>
            </a:endParaRPr>
          </a:p>
          <a:p>
            <a:pPr marL="285750" indent="-285750">
              <a:buFont typeface="Arial" panose="020B0604020202020204" pitchFamily="34" charset="0"/>
              <a:buChar char="•"/>
            </a:pPr>
            <a:r>
              <a:rPr lang="zh-CN" altLang="en-US" sz="1600" dirty="0">
                <a:solidFill>
                  <a:srgbClr val="333333"/>
                </a:solidFill>
                <a:latin typeface="方正清刻本悦宋简体" panose="02000000000000000000" charset="-122"/>
                <a:ea typeface="方正清刻本悦宋简体" panose="02000000000000000000" charset="-122"/>
                <a:cs typeface="+mn-ea"/>
              </a:rPr>
              <a:t>回收意愿低</a:t>
            </a:r>
            <a:endParaRPr lang="zh-CN" altLang="en-US" sz="1600" dirty="0">
              <a:solidFill>
                <a:srgbClr val="333333"/>
              </a:solidFill>
              <a:latin typeface="方正清刻本悦宋简体" panose="02000000000000000000" charset="-122"/>
              <a:ea typeface="方正清刻本悦宋简体" panose="02000000000000000000" charset="-122"/>
              <a:cs typeface="+mn-ea"/>
            </a:endParaRPr>
          </a:p>
        </p:txBody>
      </p:sp>
      <p:cxnSp>
        <p:nvCxnSpPr>
          <p:cNvPr id="124" name="直接连接符 123"/>
          <p:cNvCxnSpPr/>
          <p:nvPr>
            <p:custDataLst>
              <p:tags r:id="rId2"/>
            </p:custDataLst>
          </p:nvPr>
        </p:nvCxnSpPr>
        <p:spPr>
          <a:xfrm flipH="1">
            <a:off x="8621525" y="3397590"/>
            <a:ext cx="1710842" cy="0"/>
          </a:xfrm>
          <a:prstGeom prst="line">
            <a:avLst/>
          </a:prstGeom>
          <a:ln w="9525">
            <a:solidFill>
              <a:srgbClr val="3370FF"/>
            </a:solidFill>
          </a:ln>
        </p:spPr>
        <p:style>
          <a:lnRef idx="1">
            <a:srgbClr val="FEED45"/>
          </a:lnRef>
          <a:fillRef idx="0">
            <a:srgbClr val="FEED45"/>
          </a:fillRef>
          <a:effectRef idx="0">
            <a:srgbClr val="FEED45"/>
          </a:effectRef>
          <a:fontRef idx="minor">
            <a:srgbClr val="333333"/>
          </a:fontRef>
        </p:style>
      </p:cxnSp>
      <p:cxnSp>
        <p:nvCxnSpPr>
          <p:cNvPr id="125" name="直接连接符 124"/>
          <p:cNvCxnSpPr/>
          <p:nvPr>
            <p:custDataLst>
              <p:tags r:id="rId3"/>
            </p:custDataLst>
          </p:nvPr>
        </p:nvCxnSpPr>
        <p:spPr>
          <a:xfrm flipH="1">
            <a:off x="8341643" y="3397590"/>
            <a:ext cx="289407" cy="316052"/>
          </a:xfrm>
          <a:prstGeom prst="line">
            <a:avLst/>
          </a:prstGeom>
          <a:ln>
            <a:solidFill>
              <a:srgbClr val="3370FF"/>
            </a:solidFill>
          </a:ln>
        </p:spPr>
        <p:style>
          <a:lnRef idx="1">
            <a:srgbClr val="FEED45"/>
          </a:lnRef>
          <a:fillRef idx="0">
            <a:srgbClr val="FEED45"/>
          </a:fillRef>
          <a:effectRef idx="0">
            <a:srgbClr val="FEED45"/>
          </a:effectRef>
          <a:fontRef idx="minor">
            <a:srgbClr val="333333"/>
          </a:fontRef>
        </p:style>
      </p:cxnSp>
      <p:cxnSp>
        <p:nvCxnSpPr>
          <p:cNvPr id="146" name="直接连接符 145"/>
          <p:cNvCxnSpPr/>
          <p:nvPr>
            <p:custDataLst>
              <p:tags r:id="rId4"/>
            </p:custDataLst>
          </p:nvPr>
        </p:nvCxnSpPr>
        <p:spPr>
          <a:xfrm>
            <a:off x="2999034" y="3538398"/>
            <a:ext cx="1710842" cy="0"/>
          </a:xfrm>
          <a:prstGeom prst="line">
            <a:avLst/>
          </a:prstGeom>
          <a:ln w="9525">
            <a:solidFill>
              <a:srgbClr val="3370FF"/>
            </a:solidFill>
          </a:ln>
        </p:spPr>
        <p:style>
          <a:lnRef idx="1">
            <a:srgbClr val="FEED45"/>
          </a:lnRef>
          <a:fillRef idx="0">
            <a:srgbClr val="FEED45"/>
          </a:fillRef>
          <a:effectRef idx="0">
            <a:srgbClr val="FEED45"/>
          </a:effectRef>
          <a:fontRef idx="minor">
            <a:srgbClr val="333333"/>
          </a:fontRef>
        </p:style>
      </p:cxnSp>
      <p:cxnSp>
        <p:nvCxnSpPr>
          <p:cNvPr id="147" name="直接连接符 146"/>
          <p:cNvCxnSpPr/>
          <p:nvPr>
            <p:custDataLst>
              <p:tags r:id="rId5"/>
            </p:custDataLst>
          </p:nvPr>
        </p:nvCxnSpPr>
        <p:spPr>
          <a:xfrm flipV="1">
            <a:off x="4704715" y="3229610"/>
            <a:ext cx="393065" cy="320040"/>
          </a:xfrm>
          <a:prstGeom prst="line">
            <a:avLst/>
          </a:prstGeom>
          <a:ln>
            <a:solidFill>
              <a:srgbClr val="3370FF"/>
            </a:solidFill>
          </a:ln>
        </p:spPr>
        <p:style>
          <a:lnRef idx="1">
            <a:srgbClr val="FEED45"/>
          </a:lnRef>
          <a:fillRef idx="0">
            <a:srgbClr val="FEED45"/>
          </a:fillRef>
          <a:effectRef idx="0">
            <a:srgbClr val="FEED45"/>
          </a:effectRef>
          <a:fontRef idx="minor">
            <a:srgbClr val="333333"/>
          </a:fontRef>
        </p:style>
      </p:cxnSp>
      <p:sp>
        <p:nvSpPr>
          <p:cNvPr id="148" name="文本框 147"/>
          <p:cNvSpPr txBox="1"/>
          <p:nvPr>
            <p:custDataLst>
              <p:tags r:id="rId6"/>
            </p:custDataLst>
          </p:nvPr>
        </p:nvSpPr>
        <p:spPr>
          <a:xfrm>
            <a:off x="2927350" y="2492375"/>
            <a:ext cx="2179320" cy="1045845"/>
          </a:xfrm>
          <a:prstGeom prst="rect">
            <a:avLst/>
          </a:prstGeom>
          <a:noFill/>
        </p:spPr>
        <p:txBody>
          <a:bodyPr wrap="square" rtlCol="0" anchor="b" anchorCtr="0">
            <a:normAutofit/>
          </a:bodyPr>
          <a:p>
            <a:pPr marL="285750" indent="-285750" algn="l">
              <a:buFont typeface="Arial" panose="020B0604020202020204" pitchFamily="34" charset="0"/>
              <a:buChar char="•"/>
            </a:pPr>
            <a:r>
              <a:rPr lang="en-US" altLang="zh-CN" sz="1600" dirty="0">
                <a:solidFill>
                  <a:srgbClr val="333333"/>
                </a:solidFill>
                <a:latin typeface="方正清刻本悦宋简体" panose="02000000000000000000" charset="-122"/>
                <a:ea typeface="方正清刻本悦宋简体" panose="02000000000000000000" charset="-122"/>
                <a:cs typeface="+mn-ea"/>
              </a:rPr>
              <a:t>政府监管难</a:t>
            </a:r>
            <a:endParaRPr lang="en-US" altLang="zh-CN" sz="1600" dirty="0">
              <a:solidFill>
                <a:srgbClr val="333333"/>
              </a:solidFill>
              <a:latin typeface="方正清刻本悦宋简体" panose="02000000000000000000" charset="-122"/>
              <a:ea typeface="方正清刻本悦宋简体" panose="02000000000000000000" charset="-122"/>
              <a:cs typeface="+mn-ea"/>
            </a:endParaRPr>
          </a:p>
          <a:p>
            <a:pPr marL="285750" indent="-285750" algn="l">
              <a:buFont typeface="Arial" panose="020B0604020202020204" pitchFamily="34" charset="0"/>
              <a:buChar char="•"/>
            </a:pPr>
            <a:r>
              <a:rPr lang="en-US" altLang="zh-CN" sz="1600" dirty="0">
                <a:solidFill>
                  <a:srgbClr val="333333"/>
                </a:solidFill>
                <a:latin typeface="方正清刻本悦宋简体" panose="02000000000000000000" charset="-122"/>
                <a:ea typeface="方正清刻本悦宋简体" panose="02000000000000000000" charset="-122"/>
                <a:cs typeface="+mn-ea"/>
              </a:rPr>
              <a:t>税收管理难</a:t>
            </a:r>
            <a:endParaRPr lang="en-US" altLang="zh-CN" sz="1600" dirty="0">
              <a:solidFill>
                <a:srgbClr val="333333"/>
              </a:solidFill>
              <a:latin typeface="方正清刻本悦宋简体" panose="02000000000000000000" charset="-122"/>
              <a:ea typeface="方正清刻本悦宋简体" panose="02000000000000000000" charset="-122"/>
              <a:cs typeface="+mn-ea"/>
            </a:endParaRPr>
          </a:p>
          <a:p>
            <a:pPr marL="285750" indent="-285750" algn="l">
              <a:buFont typeface="Arial" panose="020B0604020202020204" pitchFamily="34" charset="0"/>
              <a:buChar char="•"/>
            </a:pPr>
            <a:r>
              <a:rPr lang="en-US" altLang="zh-CN" sz="1600" dirty="0">
                <a:solidFill>
                  <a:srgbClr val="333333"/>
                </a:solidFill>
                <a:latin typeface="方正清刻本悦宋简体" panose="02000000000000000000" charset="-122"/>
                <a:ea typeface="方正清刻本悦宋简体" panose="02000000000000000000" charset="-122"/>
                <a:cs typeface="+mn-ea"/>
              </a:rPr>
              <a:t>拨款扶持不</a:t>
            </a:r>
            <a:r>
              <a:rPr lang="zh-CN" altLang="en-US" sz="1600" dirty="0">
                <a:solidFill>
                  <a:srgbClr val="333333"/>
                </a:solidFill>
                <a:latin typeface="方正清刻本悦宋简体" panose="02000000000000000000" charset="-122"/>
                <a:ea typeface="方正清刻本悦宋简体" panose="02000000000000000000" charset="-122"/>
                <a:cs typeface="+mn-ea"/>
              </a:rPr>
              <a:t>透明</a:t>
            </a:r>
            <a:endParaRPr lang="zh-CN" altLang="en-US" sz="1600" dirty="0">
              <a:solidFill>
                <a:srgbClr val="333333"/>
              </a:solidFill>
              <a:latin typeface="方正清刻本悦宋简体" panose="02000000000000000000" charset="-122"/>
              <a:ea typeface="方正清刻本悦宋简体" panose="02000000000000000000" charset="-122"/>
              <a:cs typeface="+mn-ea"/>
            </a:endParaRPr>
          </a:p>
        </p:txBody>
      </p:sp>
      <p:cxnSp>
        <p:nvCxnSpPr>
          <p:cNvPr id="150" name="直接连接符 149"/>
          <p:cNvCxnSpPr/>
          <p:nvPr>
            <p:custDataLst>
              <p:tags r:id="rId7"/>
            </p:custDataLst>
          </p:nvPr>
        </p:nvCxnSpPr>
        <p:spPr>
          <a:xfrm flipV="1">
            <a:off x="3160048" y="5819775"/>
            <a:ext cx="1710842" cy="0"/>
          </a:xfrm>
          <a:prstGeom prst="line">
            <a:avLst/>
          </a:prstGeom>
          <a:ln w="9525">
            <a:solidFill>
              <a:srgbClr val="3370FF"/>
            </a:solidFill>
          </a:ln>
        </p:spPr>
        <p:style>
          <a:lnRef idx="1">
            <a:srgbClr val="FEED45"/>
          </a:lnRef>
          <a:fillRef idx="0">
            <a:srgbClr val="FEED45"/>
          </a:fillRef>
          <a:effectRef idx="0">
            <a:srgbClr val="FEED45"/>
          </a:effectRef>
          <a:fontRef idx="minor">
            <a:srgbClr val="333333"/>
          </a:fontRef>
        </p:style>
      </p:cxnSp>
      <p:cxnSp>
        <p:nvCxnSpPr>
          <p:cNvPr id="151" name="直接连接符 150"/>
          <p:cNvCxnSpPr/>
          <p:nvPr>
            <p:custDataLst>
              <p:tags r:id="rId8"/>
            </p:custDataLst>
          </p:nvPr>
        </p:nvCxnSpPr>
        <p:spPr>
          <a:xfrm flipV="1">
            <a:off x="4861365" y="5503723"/>
            <a:ext cx="289407" cy="316052"/>
          </a:xfrm>
          <a:prstGeom prst="line">
            <a:avLst/>
          </a:prstGeom>
          <a:ln>
            <a:solidFill>
              <a:srgbClr val="3370FF"/>
            </a:solidFill>
          </a:ln>
        </p:spPr>
        <p:style>
          <a:lnRef idx="1">
            <a:srgbClr val="FEED45"/>
          </a:lnRef>
          <a:fillRef idx="0">
            <a:srgbClr val="FEED45"/>
          </a:fillRef>
          <a:effectRef idx="0">
            <a:srgbClr val="FEED45"/>
          </a:effectRef>
          <a:fontRef idx="minor">
            <a:srgbClr val="333333"/>
          </a:fontRef>
        </p:style>
      </p:cxnSp>
      <p:sp>
        <p:nvSpPr>
          <p:cNvPr id="152" name="文本框 151"/>
          <p:cNvSpPr txBox="1"/>
          <p:nvPr>
            <p:custDataLst>
              <p:tags r:id="rId9"/>
            </p:custDataLst>
          </p:nvPr>
        </p:nvSpPr>
        <p:spPr>
          <a:xfrm>
            <a:off x="2115820" y="4638040"/>
            <a:ext cx="2745740" cy="1125855"/>
          </a:xfrm>
          <a:prstGeom prst="rect">
            <a:avLst/>
          </a:prstGeom>
          <a:noFill/>
        </p:spPr>
        <p:txBody>
          <a:bodyPr wrap="square" rtlCol="0" anchor="b" anchorCtr="0">
            <a:normAutofit/>
          </a:bodyPr>
          <a:p>
            <a:pPr marL="285750" indent="-285750" algn="l">
              <a:buFont typeface="Arial" panose="020B0604020202020204" pitchFamily="34" charset="0"/>
              <a:buChar char="•"/>
            </a:pPr>
            <a:r>
              <a:rPr lang="zh-CN" altLang="en-US" sz="1600">
                <a:solidFill>
                  <a:srgbClr val="333333"/>
                </a:solidFill>
                <a:latin typeface="方正清刻本悦宋简体" panose="02000000000000000000" charset="-122"/>
                <a:ea typeface="方正清刻本悦宋简体" panose="02000000000000000000" charset="-122"/>
                <a:cs typeface="+mn-ea"/>
              </a:rPr>
              <a:t>企业</a:t>
            </a:r>
            <a:r>
              <a:rPr lang="en-US" altLang="zh-CN" sz="1600">
                <a:solidFill>
                  <a:srgbClr val="333333"/>
                </a:solidFill>
                <a:latin typeface="方正清刻本悦宋简体" panose="02000000000000000000" charset="-122"/>
                <a:ea typeface="方正清刻本悦宋简体" panose="02000000000000000000" charset="-122"/>
                <a:cs typeface="+mn-ea"/>
              </a:rPr>
              <a:t>回收效率低下</a:t>
            </a:r>
            <a:endParaRPr lang="en-US" altLang="zh-CN" sz="1600">
              <a:solidFill>
                <a:srgbClr val="333333"/>
              </a:solidFill>
              <a:latin typeface="方正清刻本悦宋简体" panose="02000000000000000000" charset="-122"/>
              <a:ea typeface="方正清刻本悦宋简体" panose="02000000000000000000" charset="-122"/>
              <a:cs typeface="+mn-ea"/>
            </a:endParaRPr>
          </a:p>
          <a:p>
            <a:pPr marL="285750" indent="-285750" algn="l">
              <a:buFont typeface="Arial" panose="020B0604020202020204" pitchFamily="34" charset="0"/>
              <a:buChar char="•"/>
            </a:pPr>
            <a:r>
              <a:rPr lang="en-US" altLang="zh-CN" sz="1600">
                <a:solidFill>
                  <a:srgbClr val="333333"/>
                </a:solidFill>
                <a:latin typeface="方正清刻本悦宋简体" panose="02000000000000000000" charset="-122"/>
                <a:ea typeface="方正清刻本悦宋简体" panose="02000000000000000000" charset="-122"/>
                <a:cs typeface="+mn-ea"/>
              </a:rPr>
              <a:t>再生资源来源渠道单调</a:t>
            </a:r>
            <a:endParaRPr lang="en-US" altLang="zh-CN" sz="1600">
              <a:solidFill>
                <a:srgbClr val="333333"/>
              </a:solidFill>
              <a:latin typeface="方正清刻本悦宋简体" panose="02000000000000000000" charset="-122"/>
              <a:ea typeface="方正清刻本悦宋简体" panose="02000000000000000000" charset="-122"/>
              <a:cs typeface="+mn-ea"/>
            </a:endParaRPr>
          </a:p>
          <a:p>
            <a:pPr marL="285750" indent="-285750" algn="l">
              <a:buFont typeface="Arial" panose="020B0604020202020204" pitchFamily="34" charset="0"/>
              <a:buChar char="•"/>
            </a:pPr>
            <a:r>
              <a:rPr lang="en-US" altLang="zh-CN" sz="1600">
                <a:solidFill>
                  <a:srgbClr val="333333"/>
                </a:solidFill>
                <a:latin typeface="方正清刻本悦宋简体" panose="02000000000000000000" charset="-122"/>
                <a:ea typeface="方正清刻本悦宋简体" panose="02000000000000000000" charset="-122"/>
                <a:cs typeface="+mn-ea"/>
              </a:rPr>
              <a:t>后期处理成本高</a:t>
            </a:r>
            <a:endParaRPr lang="en-US" altLang="zh-CN" sz="1600">
              <a:solidFill>
                <a:srgbClr val="333333"/>
              </a:solidFill>
              <a:latin typeface="方正清刻本悦宋简体" panose="02000000000000000000" charset="-122"/>
              <a:ea typeface="方正清刻本悦宋简体" panose="02000000000000000000" charset="-122"/>
              <a:cs typeface="+mn-ea"/>
            </a:endParaRPr>
          </a:p>
        </p:txBody>
      </p:sp>
      <p:sp>
        <p:nvSpPr>
          <p:cNvPr id="32" name="六边形 16"/>
          <p:cNvSpPr/>
          <p:nvPr>
            <p:custDataLst>
              <p:tags r:id="rId10"/>
            </p:custDataLst>
          </p:nvPr>
        </p:nvSpPr>
        <p:spPr>
          <a:xfrm>
            <a:off x="5187380" y="4422460"/>
            <a:ext cx="1158789" cy="1346236"/>
          </a:xfrm>
          <a:custGeom>
            <a:avLst/>
            <a:gdLst>
              <a:gd name="connsiteX0" fmla="*/ 0 w 936702"/>
              <a:gd name="connsiteY0" fmla="*/ 401371 h 802741"/>
              <a:gd name="connsiteX1" fmla="*/ 200685 w 936702"/>
              <a:gd name="connsiteY1" fmla="*/ 0 h 802741"/>
              <a:gd name="connsiteX2" fmla="*/ 736017 w 936702"/>
              <a:gd name="connsiteY2" fmla="*/ 0 h 802741"/>
              <a:gd name="connsiteX3" fmla="*/ 936702 w 936702"/>
              <a:gd name="connsiteY3" fmla="*/ 401371 h 802741"/>
              <a:gd name="connsiteX4" fmla="*/ 736017 w 936702"/>
              <a:gd name="connsiteY4" fmla="*/ 802741 h 802741"/>
              <a:gd name="connsiteX5" fmla="*/ 200685 w 936702"/>
              <a:gd name="connsiteY5" fmla="*/ 802741 h 802741"/>
              <a:gd name="connsiteX6" fmla="*/ 0 w 936702"/>
              <a:gd name="connsiteY6" fmla="*/ 401371 h 802741"/>
              <a:gd name="connsiteX0-1" fmla="*/ 0 w 936702"/>
              <a:gd name="connsiteY0-2" fmla="*/ 573387 h 974757"/>
              <a:gd name="connsiteX1-3" fmla="*/ 596020 w 936702"/>
              <a:gd name="connsiteY1-4" fmla="*/ 0 h 974757"/>
              <a:gd name="connsiteX2-5" fmla="*/ 736017 w 936702"/>
              <a:gd name="connsiteY2-6" fmla="*/ 172016 h 974757"/>
              <a:gd name="connsiteX3-7" fmla="*/ 936702 w 936702"/>
              <a:gd name="connsiteY3-8" fmla="*/ 573387 h 974757"/>
              <a:gd name="connsiteX4-9" fmla="*/ 736017 w 936702"/>
              <a:gd name="connsiteY4-10" fmla="*/ 974757 h 974757"/>
              <a:gd name="connsiteX5-11" fmla="*/ 200685 w 936702"/>
              <a:gd name="connsiteY5-12" fmla="*/ 974757 h 974757"/>
              <a:gd name="connsiteX6-13" fmla="*/ 0 w 936702"/>
              <a:gd name="connsiteY6-14" fmla="*/ 573387 h 974757"/>
              <a:gd name="connsiteX0-15" fmla="*/ 0 w 1167566"/>
              <a:gd name="connsiteY0-16" fmla="*/ 573387 h 974757"/>
              <a:gd name="connsiteX1-17" fmla="*/ 596020 w 1167566"/>
              <a:gd name="connsiteY1-18" fmla="*/ 0 h 974757"/>
              <a:gd name="connsiteX2-19" fmla="*/ 1167566 w 1167566"/>
              <a:gd name="connsiteY2-20" fmla="*/ 337997 h 974757"/>
              <a:gd name="connsiteX3-21" fmla="*/ 936702 w 1167566"/>
              <a:gd name="connsiteY3-22" fmla="*/ 573387 h 974757"/>
              <a:gd name="connsiteX4-23" fmla="*/ 736017 w 1167566"/>
              <a:gd name="connsiteY4-24" fmla="*/ 974757 h 974757"/>
              <a:gd name="connsiteX5-25" fmla="*/ 200685 w 1167566"/>
              <a:gd name="connsiteY5-26" fmla="*/ 974757 h 974757"/>
              <a:gd name="connsiteX6-27" fmla="*/ 0 w 1167566"/>
              <a:gd name="connsiteY6-28" fmla="*/ 573387 h 974757"/>
              <a:gd name="connsiteX0-29" fmla="*/ 0 w 1167566"/>
              <a:gd name="connsiteY0-30" fmla="*/ 573387 h 974757"/>
              <a:gd name="connsiteX1-31" fmla="*/ 596020 w 1167566"/>
              <a:gd name="connsiteY1-32" fmla="*/ 0 h 974757"/>
              <a:gd name="connsiteX2-33" fmla="*/ 1167566 w 1167566"/>
              <a:gd name="connsiteY2-34" fmla="*/ 337997 h 974757"/>
              <a:gd name="connsiteX3-35" fmla="*/ 1144932 w 1167566"/>
              <a:gd name="connsiteY3-36" fmla="*/ 971739 h 974757"/>
              <a:gd name="connsiteX4-37" fmla="*/ 736017 w 1167566"/>
              <a:gd name="connsiteY4-38" fmla="*/ 974757 h 974757"/>
              <a:gd name="connsiteX5-39" fmla="*/ 200685 w 1167566"/>
              <a:gd name="connsiteY5-40" fmla="*/ 974757 h 974757"/>
              <a:gd name="connsiteX6-41" fmla="*/ 0 w 1167566"/>
              <a:gd name="connsiteY6-42" fmla="*/ 573387 h 974757"/>
              <a:gd name="connsiteX0-43" fmla="*/ 0 w 1167566"/>
              <a:gd name="connsiteY0-44" fmla="*/ 573387 h 1294646"/>
              <a:gd name="connsiteX1-45" fmla="*/ 596020 w 1167566"/>
              <a:gd name="connsiteY1-46" fmla="*/ 0 h 1294646"/>
              <a:gd name="connsiteX2-47" fmla="*/ 1167566 w 1167566"/>
              <a:gd name="connsiteY2-48" fmla="*/ 337997 h 1294646"/>
              <a:gd name="connsiteX3-49" fmla="*/ 1144932 w 1167566"/>
              <a:gd name="connsiteY3-50" fmla="*/ 971739 h 1294646"/>
              <a:gd name="connsiteX4-51" fmla="*/ 582108 w 1167566"/>
              <a:gd name="connsiteY4-52" fmla="*/ 1294646 h 1294646"/>
              <a:gd name="connsiteX5-53" fmla="*/ 200685 w 1167566"/>
              <a:gd name="connsiteY5-54" fmla="*/ 974757 h 1294646"/>
              <a:gd name="connsiteX6-55" fmla="*/ 0 w 1167566"/>
              <a:gd name="connsiteY6-56" fmla="*/ 573387 h 1294646"/>
              <a:gd name="connsiteX0-57" fmla="*/ 0 w 1167566"/>
              <a:gd name="connsiteY0-58" fmla="*/ 573387 h 1294646"/>
              <a:gd name="connsiteX1-59" fmla="*/ 596020 w 1167566"/>
              <a:gd name="connsiteY1-60" fmla="*/ 0 h 1294646"/>
              <a:gd name="connsiteX2-61" fmla="*/ 1167566 w 1167566"/>
              <a:gd name="connsiteY2-62" fmla="*/ 337997 h 1294646"/>
              <a:gd name="connsiteX3-63" fmla="*/ 1144932 w 1167566"/>
              <a:gd name="connsiteY3-64" fmla="*/ 971739 h 1294646"/>
              <a:gd name="connsiteX4-65" fmla="*/ 582108 w 1167566"/>
              <a:gd name="connsiteY4-66" fmla="*/ 1294646 h 1294646"/>
              <a:gd name="connsiteX5-67" fmla="*/ 34704 w 1167566"/>
              <a:gd name="connsiteY5-68" fmla="*/ 953632 h 1294646"/>
              <a:gd name="connsiteX6-69" fmla="*/ 0 w 1167566"/>
              <a:gd name="connsiteY6-70" fmla="*/ 573387 h 1294646"/>
              <a:gd name="connsiteX0-71" fmla="*/ 0 w 1137388"/>
              <a:gd name="connsiteY0-72" fmla="*/ 344032 h 1294646"/>
              <a:gd name="connsiteX1-73" fmla="*/ 565842 w 1137388"/>
              <a:gd name="connsiteY1-74" fmla="*/ 0 h 1294646"/>
              <a:gd name="connsiteX2-75" fmla="*/ 1137388 w 1137388"/>
              <a:gd name="connsiteY2-76" fmla="*/ 337997 h 1294646"/>
              <a:gd name="connsiteX3-77" fmla="*/ 1114754 w 1137388"/>
              <a:gd name="connsiteY3-78" fmla="*/ 971739 h 1294646"/>
              <a:gd name="connsiteX4-79" fmla="*/ 551930 w 1137388"/>
              <a:gd name="connsiteY4-80" fmla="*/ 1294646 h 1294646"/>
              <a:gd name="connsiteX5-81" fmla="*/ 4526 w 1137388"/>
              <a:gd name="connsiteY5-82" fmla="*/ 953632 h 1294646"/>
              <a:gd name="connsiteX6-83" fmla="*/ 0 w 1137388"/>
              <a:gd name="connsiteY6-84" fmla="*/ 344032 h 1294646"/>
              <a:gd name="connsiteX0-85" fmla="*/ 0 w 1122299"/>
              <a:gd name="connsiteY0-86" fmla="*/ 344032 h 1294646"/>
              <a:gd name="connsiteX1-87" fmla="*/ 565842 w 1122299"/>
              <a:gd name="connsiteY1-88" fmla="*/ 0 h 1294646"/>
              <a:gd name="connsiteX2-89" fmla="*/ 1122299 w 1122299"/>
              <a:gd name="connsiteY2-90" fmla="*/ 328943 h 1294646"/>
              <a:gd name="connsiteX3-91" fmla="*/ 1114754 w 1122299"/>
              <a:gd name="connsiteY3-92" fmla="*/ 971739 h 1294646"/>
              <a:gd name="connsiteX4-93" fmla="*/ 551930 w 1122299"/>
              <a:gd name="connsiteY4-94" fmla="*/ 1294646 h 1294646"/>
              <a:gd name="connsiteX5-95" fmla="*/ 4526 w 1122299"/>
              <a:gd name="connsiteY5-96" fmla="*/ 953632 h 1294646"/>
              <a:gd name="connsiteX6-97" fmla="*/ 0 w 1122299"/>
              <a:gd name="connsiteY6-98" fmla="*/ 344032 h 1294646"/>
              <a:gd name="connsiteX0-99" fmla="*/ 0 w 1131352"/>
              <a:gd name="connsiteY0-100" fmla="*/ 331961 h 1294646"/>
              <a:gd name="connsiteX1-101" fmla="*/ 574895 w 1131352"/>
              <a:gd name="connsiteY1-102" fmla="*/ 0 h 1294646"/>
              <a:gd name="connsiteX2-103" fmla="*/ 1131352 w 1131352"/>
              <a:gd name="connsiteY2-104" fmla="*/ 328943 h 1294646"/>
              <a:gd name="connsiteX3-105" fmla="*/ 1123807 w 1131352"/>
              <a:gd name="connsiteY3-106" fmla="*/ 971739 h 1294646"/>
              <a:gd name="connsiteX4-107" fmla="*/ 560983 w 1131352"/>
              <a:gd name="connsiteY4-108" fmla="*/ 1294646 h 1294646"/>
              <a:gd name="connsiteX5-109" fmla="*/ 13579 w 1131352"/>
              <a:gd name="connsiteY5-110" fmla="*/ 953632 h 1294646"/>
              <a:gd name="connsiteX6-111" fmla="*/ 0 w 1131352"/>
              <a:gd name="connsiteY6-112" fmla="*/ 331961 h 1294646"/>
              <a:gd name="connsiteX0-113" fmla="*/ 0 w 1131352"/>
              <a:gd name="connsiteY0-114" fmla="*/ 331961 h 1294646"/>
              <a:gd name="connsiteX1-115" fmla="*/ 574895 w 1131352"/>
              <a:gd name="connsiteY1-116" fmla="*/ 0 h 1294646"/>
              <a:gd name="connsiteX2-117" fmla="*/ 1131352 w 1131352"/>
              <a:gd name="connsiteY2-118" fmla="*/ 328943 h 1294646"/>
              <a:gd name="connsiteX3-119" fmla="*/ 1123807 w 1131352"/>
              <a:gd name="connsiteY3-120" fmla="*/ 971739 h 1294646"/>
              <a:gd name="connsiteX4-121" fmla="*/ 560983 w 1131352"/>
              <a:gd name="connsiteY4-122" fmla="*/ 1294646 h 1294646"/>
              <a:gd name="connsiteX5-123" fmla="*/ 8816 w 1131352"/>
              <a:gd name="connsiteY5-124" fmla="*/ 970301 h 1294646"/>
              <a:gd name="connsiteX6-125" fmla="*/ 0 w 1131352"/>
              <a:gd name="connsiteY6-126" fmla="*/ 331961 h 1294646"/>
              <a:gd name="connsiteX0-127" fmla="*/ 0 w 1131352"/>
              <a:gd name="connsiteY0-128" fmla="*/ 331961 h 1294646"/>
              <a:gd name="connsiteX1-129" fmla="*/ 570132 w 1131352"/>
              <a:gd name="connsiteY1-130" fmla="*/ 0 h 1294646"/>
              <a:gd name="connsiteX2-131" fmla="*/ 1131352 w 1131352"/>
              <a:gd name="connsiteY2-132" fmla="*/ 328943 h 1294646"/>
              <a:gd name="connsiteX3-133" fmla="*/ 1123807 w 1131352"/>
              <a:gd name="connsiteY3-134" fmla="*/ 971739 h 1294646"/>
              <a:gd name="connsiteX4-135" fmla="*/ 560983 w 1131352"/>
              <a:gd name="connsiteY4-136" fmla="*/ 1294646 h 1294646"/>
              <a:gd name="connsiteX5-137" fmla="*/ 8816 w 1131352"/>
              <a:gd name="connsiteY5-138" fmla="*/ 970301 h 1294646"/>
              <a:gd name="connsiteX6-139" fmla="*/ 0 w 1131352"/>
              <a:gd name="connsiteY6-140" fmla="*/ 331961 h 1294646"/>
              <a:gd name="connsiteX0-141" fmla="*/ 0 w 1126589"/>
              <a:gd name="connsiteY0-142" fmla="*/ 329580 h 1294646"/>
              <a:gd name="connsiteX1-143" fmla="*/ 565369 w 1126589"/>
              <a:gd name="connsiteY1-144" fmla="*/ 0 h 1294646"/>
              <a:gd name="connsiteX2-145" fmla="*/ 1126589 w 1126589"/>
              <a:gd name="connsiteY2-146" fmla="*/ 328943 h 1294646"/>
              <a:gd name="connsiteX3-147" fmla="*/ 1119044 w 1126589"/>
              <a:gd name="connsiteY3-148" fmla="*/ 971739 h 1294646"/>
              <a:gd name="connsiteX4-149" fmla="*/ 556220 w 1126589"/>
              <a:gd name="connsiteY4-150" fmla="*/ 1294646 h 1294646"/>
              <a:gd name="connsiteX5-151" fmla="*/ 4053 w 1126589"/>
              <a:gd name="connsiteY5-152" fmla="*/ 970301 h 1294646"/>
              <a:gd name="connsiteX6-153" fmla="*/ 0 w 1126589"/>
              <a:gd name="connsiteY6-154" fmla="*/ 329580 h 1294646"/>
              <a:gd name="connsiteX0-155" fmla="*/ 0 w 1126589"/>
              <a:gd name="connsiteY0-156" fmla="*/ 329580 h 1294646"/>
              <a:gd name="connsiteX1-157" fmla="*/ 565369 w 1126589"/>
              <a:gd name="connsiteY1-158" fmla="*/ 0 h 1294646"/>
              <a:gd name="connsiteX2-159" fmla="*/ 1126589 w 1126589"/>
              <a:gd name="connsiteY2-160" fmla="*/ 333706 h 1294646"/>
              <a:gd name="connsiteX3-161" fmla="*/ 1119044 w 1126589"/>
              <a:gd name="connsiteY3-162" fmla="*/ 971739 h 1294646"/>
              <a:gd name="connsiteX4-163" fmla="*/ 556220 w 1126589"/>
              <a:gd name="connsiteY4-164" fmla="*/ 1294646 h 1294646"/>
              <a:gd name="connsiteX5-165" fmla="*/ 4053 w 1126589"/>
              <a:gd name="connsiteY5-166" fmla="*/ 970301 h 1294646"/>
              <a:gd name="connsiteX6-167" fmla="*/ 0 w 1126589"/>
              <a:gd name="connsiteY6-168" fmla="*/ 329580 h 1294646"/>
              <a:gd name="connsiteX0-169" fmla="*/ 0 w 1126589"/>
              <a:gd name="connsiteY0-170" fmla="*/ 329580 h 1294646"/>
              <a:gd name="connsiteX1-171" fmla="*/ 565369 w 1126589"/>
              <a:gd name="connsiteY1-172" fmla="*/ 0 h 1294646"/>
              <a:gd name="connsiteX2-173" fmla="*/ 1126589 w 1126589"/>
              <a:gd name="connsiteY2-174" fmla="*/ 333706 h 1294646"/>
              <a:gd name="connsiteX3-175" fmla="*/ 1119044 w 1126589"/>
              <a:gd name="connsiteY3-176" fmla="*/ 971739 h 1294646"/>
              <a:gd name="connsiteX4-177" fmla="*/ 558601 w 1126589"/>
              <a:gd name="connsiteY4-178" fmla="*/ 1294646 h 1294646"/>
              <a:gd name="connsiteX5-179" fmla="*/ 4053 w 1126589"/>
              <a:gd name="connsiteY5-180" fmla="*/ 970301 h 1294646"/>
              <a:gd name="connsiteX6-181" fmla="*/ 0 w 1126589"/>
              <a:gd name="connsiteY6-182" fmla="*/ 329580 h 12946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26589" h="1294646">
                <a:moveTo>
                  <a:pt x="0" y="329580"/>
                </a:moveTo>
                <a:lnTo>
                  <a:pt x="565369" y="0"/>
                </a:lnTo>
                <a:lnTo>
                  <a:pt x="1126589" y="333706"/>
                </a:lnTo>
                <a:lnTo>
                  <a:pt x="1119044" y="971739"/>
                </a:lnTo>
                <a:lnTo>
                  <a:pt x="558601" y="1294646"/>
                </a:lnTo>
                <a:lnTo>
                  <a:pt x="4053" y="970301"/>
                </a:lnTo>
                <a:cubicBezTo>
                  <a:pt x="2544" y="767101"/>
                  <a:pt x="1509" y="532780"/>
                  <a:pt x="0" y="329580"/>
                </a:cubicBezTo>
                <a:close/>
              </a:path>
            </a:pathLst>
          </a:custGeom>
          <a:solidFill>
            <a:schemeClr val="bg1"/>
          </a:solidFill>
          <a:ln>
            <a:solidFill>
              <a:srgbClr val="7DAAFF"/>
            </a:solidFill>
          </a:ln>
          <a:effectLst>
            <a:outerShdw blurRad="63500" sx="102000" sy="102000" algn="ctr" rotWithShape="0">
              <a:srgbClr val="3370FF">
                <a:alpha val="40000"/>
              </a:srgbClr>
            </a:outerShdw>
          </a:effectLst>
        </p:spPr>
        <p:style>
          <a:lnRef idx="2">
            <a:srgbClr val="FEED45">
              <a:shade val="50000"/>
            </a:srgbClr>
          </a:lnRef>
          <a:fillRef idx="1">
            <a:srgbClr val="FEED45"/>
          </a:fillRef>
          <a:effectRef idx="0">
            <a:srgbClr val="FEED45"/>
          </a:effectRef>
          <a:fontRef idx="minor">
            <a:srgbClr val="4A4A4A"/>
          </a:fontRef>
        </p:style>
        <p:txBody>
          <a:bodyPr rtlCol="0" anchor="ctr"/>
          <a:p>
            <a:pPr algn="ctr"/>
            <a:endParaRPr lang="zh-CN" altLang="en-US" sz="1400">
              <a:solidFill>
                <a:srgbClr val="4A4A4A"/>
              </a:solidFill>
              <a:latin typeface="方正清刻本悦宋简体" panose="02000000000000000000" charset="-122"/>
              <a:ea typeface="方正清刻本悦宋简体" panose="02000000000000000000" charset="-122"/>
            </a:endParaRPr>
          </a:p>
        </p:txBody>
      </p:sp>
      <p:sp>
        <p:nvSpPr>
          <p:cNvPr id="30" name="六边形 16"/>
          <p:cNvSpPr/>
          <p:nvPr>
            <p:custDataLst>
              <p:tags r:id="rId11"/>
            </p:custDataLst>
          </p:nvPr>
        </p:nvSpPr>
        <p:spPr>
          <a:xfrm>
            <a:off x="7032397" y="3346360"/>
            <a:ext cx="1158789" cy="1346236"/>
          </a:xfrm>
          <a:custGeom>
            <a:avLst/>
            <a:gdLst>
              <a:gd name="connsiteX0" fmla="*/ 0 w 936702"/>
              <a:gd name="connsiteY0" fmla="*/ 401371 h 802741"/>
              <a:gd name="connsiteX1" fmla="*/ 200685 w 936702"/>
              <a:gd name="connsiteY1" fmla="*/ 0 h 802741"/>
              <a:gd name="connsiteX2" fmla="*/ 736017 w 936702"/>
              <a:gd name="connsiteY2" fmla="*/ 0 h 802741"/>
              <a:gd name="connsiteX3" fmla="*/ 936702 w 936702"/>
              <a:gd name="connsiteY3" fmla="*/ 401371 h 802741"/>
              <a:gd name="connsiteX4" fmla="*/ 736017 w 936702"/>
              <a:gd name="connsiteY4" fmla="*/ 802741 h 802741"/>
              <a:gd name="connsiteX5" fmla="*/ 200685 w 936702"/>
              <a:gd name="connsiteY5" fmla="*/ 802741 h 802741"/>
              <a:gd name="connsiteX6" fmla="*/ 0 w 936702"/>
              <a:gd name="connsiteY6" fmla="*/ 401371 h 802741"/>
              <a:gd name="connsiteX0-1" fmla="*/ 0 w 936702"/>
              <a:gd name="connsiteY0-2" fmla="*/ 573387 h 974757"/>
              <a:gd name="connsiteX1-3" fmla="*/ 596020 w 936702"/>
              <a:gd name="connsiteY1-4" fmla="*/ 0 h 974757"/>
              <a:gd name="connsiteX2-5" fmla="*/ 736017 w 936702"/>
              <a:gd name="connsiteY2-6" fmla="*/ 172016 h 974757"/>
              <a:gd name="connsiteX3-7" fmla="*/ 936702 w 936702"/>
              <a:gd name="connsiteY3-8" fmla="*/ 573387 h 974757"/>
              <a:gd name="connsiteX4-9" fmla="*/ 736017 w 936702"/>
              <a:gd name="connsiteY4-10" fmla="*/ 974757 h 974757"/>
              <a:gd name="connsiteX5-11" fmla="*/ 200685 w 936702"/>
              <a:gd name="connsiteY5-12" fmla="*/ 974757 h 974757"/>
              <a:gd name="connsiteX6-13" fmla="*/ 0 w 936702"/>
              <a:gd name="connsiteY6-14" fmla="*/ 573387 h 974757"/>
              <a:gd name="connsiteX0-15" fmla="*/ 0 w 1167566"/>
              <a:gd name="connsiteY0-16" fmla="*/ 573387 h 974757"/>
              <a:gd name="connsiteX1-17" fmla="*/ 596020 w 1167566"/>
              <a:gd name="connsiteY1-18" fmla="*/ 0 h 974757"/>
              <a:gd name="connsiteX2-19" fmla="*/ 1167566 w 1167566"/>
              <a:gd name="connsiteY2-20" fmla="*/ 337997 h 974757"/>
              <a:gd name="connsiteX3-21" fmla="*/ 936702 w 1167566"/>
              <a:gd name="connsiteY3-22" fmla="*/ 573387 h 974757"/>
              <a:gd name="connsiteX4-23" fmla="*/ 736017 w 1167566"/>
              <a:gd name="connsiteY4-24" fmla="*/ 974757 h 974757"/>
              <a:gd name="connsiteX5-25" fmla="*/ 200685 w 1167566"/>
              <a:gd name="connsiteY5-26" fmla="*/ 974757 h 974757"/>
              <a:gd name="connsiteX6-27" fmla="*/ 0 w 1167566"/>
              <a:gd name="connsiteY6-28" fmla="*/ 573387 h 974757"/>
              <a:gd name="connsiteX0-29" fmla="*/ 0 w 1167566"/>
              <a:gd name="connsiteY0-30" fmla="*/ 573387 h 974757"/>
              <a:gd name="connsiteX1-31" fmla="*/ 596020 w 1167566"/>
              <a:gd name="connsiteY1-32" fmla="*/ 0 h 974757"/>
              <a:gd name="connsiteX2-33" fmla="*/ 1167566 w 1167566"/>
              <a:gd name="connsiteY2-34" fmla="*/ 337997 h 974757"/>
              <a:gd name="connsiteX3-35" fmla="*/ 1144932 w 1167566"/>
              <a:gd name="connsiteY3-36" fmla="*/ 971739 h 974757"/>
              <a:gd name="connsiteX4-37" fmla="*/ 736017 w 1167566"/>
              <a:gd name="connsiteY4-38" fmla="*/ 974757 h 974757"/>
              <a:gd name="connsiteX5-39" fmla="*/ 200685 w 1167566"/>
              <a:gd name="connsiteY5-40" fmla="*/ 974757 h 974757"/>
              <a:gd name="connsiteX6-41" fmla="*/ 0 w 1167566"/>
              <a:gd name="connsiteY6-42" fmla="*/ 573387 h 974757"/>
              <a:gd name="connsiteX0-43" fmla="*/ 0 w 1167566"/>
              <a:gd name="connsiteY0-44" fmla="*/ 573387 h 1294646"/>
              <a:gd name="connsiteX1-45" fmla="*/ 596020 w 1167566"/>
              <a:gd name="connsiteY1-46" fmla="*/ 0 h 1294646"/>
              <a:gd name="connsiteX2-47" fmla="*/ 1167566 w 1167566"/>
              <a:gd name="connsiteY2-48" fmla="*/ 337997 h 1294646"/>
              <a:gd name="connsiteX3-49" fmla="*/ 1144932 w 1167566"/>
              <a:gd name="connsiteY3-50" fmla="*/ 971739 h 1294646"/>
              <a:gd name="connsiteX4-51" fmla="*/ 582108 w 1167566"/>
              <a:gd name="connsiteY4-52" fmla="*/ 1294646 h 1294646"/>
              <a:gd name="connsiteX5-53" fmla="*/ 200685 w 1167566"/>
              <a:gd name="connsiteY5-54" fmla="*/ 974757 h 1294646"/>
              <a:gd name="connsiteX6-55" fmla="*/ 0 w 1167566"/>
              <a:gd name="connsiteY6-56" fmla="*/ 573387 h 1294646"/>
              <a:gd name="connsiteX0-57" fmla="*/ 0 w 1167566"/>
              <a:gd name="connsiteY0-58" fmla="*/ 573387 h 1294646"/>
              <a:gd name="connsiteX1-59" fmla="*/ 596020 w 1167566"/>
              <a:gd name="connsiteY1-60" fmla="*/ 0 h 1294646"/>
              <a:gd name="connsiteX2-61" fmla="*/ 1167566 w 1167566"/>
              <a:gd name="connsiteY2-62" fmla="*/ 337997 h 1294646"/>
              <a:gd name="connsiteX3-63" fmla="*/ 1144932 w 1167566"/>
              <a:gd name="connsiteY3-64" fmla="*/ 971739 h 1294646"/>
              <a:gd name="connsiteX4-65" fmla="*/ 582108 w 1167566"/>
              <a:gd name="connsiteY4-66" fmla="*/ 1294646 h 1294646"/>
              <a:gd name="connsiteX5-67" fmla="*/ 34704 w 1167566"/>
              <a:gd name="connsiteY5-68" fmla="*/ 953632 h 1294646"/>
              <a:gd name="connsiteX6-69" fmla="*/ 0 w 1167566"/>
              <a:gd name="connsiteY6-70" fmla="*/ 573387 h 1294646"/>
              <a:gd name="connsiteX0-71" fmla="*/ 0 w 1137388"/>
              <a:gd name="connsiteY0-72" fmla="*/ 344032 h 1294646"/>
              <a:gd name="connsiteX1-73" fmla="*/ 565842 w 1137388"/>
              <a:gd name="connsiteY1-74" fmla="*/ 0 h 1294646"/>
              <a:gd name="connsiteX2-75" fmla="*/ 1137388 w 1137388"/>
              <a:gd name="connsiteY2-76" fmla="*/ 337997 h 1294646"/>
              <a:gd name="connsiteX3-77" fmla="*/ 1114754 w 1137388"/>
              <a:gd name="connsiteY3-78" fmla="*/ 971739 h 1294646"/>
              <a:gd name="connsiteX4-79" fmla="*/ 551930 w 1137388"/>
              <a:gd name="connsiteY4-80" fmla="*/ 1294646 h 1294646"/>
              <a:gd name="connsiteX5-81" fmla="*/ 4526 w 1137388"/>
              <a:gd name="connsiteY5-82" fmla="*/ 953632 h 1294646"/>
              <a:gd name="connsiteX6-83" fmla="*/ 0 w 1137388"/>
              <a:gd name="connsiteY6-84" fmla="*/ 344032 h 1294646"/>
              <a:gd name="connsiteX0-85" fmla="*/ 0 w 1122299"/>
              <a:gd name="connsiteY0-86" fmla="*/ 344032 h 1294646"/>
              <a:gd name="connsiteX1-87" fmla="*/ 565842 w 1122299"/>
              <a:gd name="connsiteY1-88" fmla="*/ 0 h 1294646"/>
              <a:gd name="connsiteX2-89" fmla="*/ 1122299 w 1122299"/>
              <a:gd name="connsiteY2-90" fmla="*/ 328943 h 1294646"/>
              <a:gd name="connsiteX3-91" fmla="*/ 1114754 w 1122299"/>
              <a:gd name="connsiteY3-92" fmla="*/ 971739 h 1294646"/>
              <a:gd name="connsiteX4-93" fmla="*/ 551930 w 1122299"/>
              <a:gd name="connsiteY4-94" fmla="*/ 1294646 h 1294646"/>
              <a:gd name="connsiteX5-95" fmla="*/ 4526 w 1122299"/>
              <a:gd name="connsiteY5-96" fmla="*/ 953632 h 1294646"/>
              <a:gd name="connsiteX6-97" fmla="*/ 0 w 1122299"/>
              <a:gd name="connsiteY6-98" fmla="*/ 344032 h 1294646"/>
              <a:gd name="connsiteX0-99" fmla="*/ 0 w 1131352"/>
              <a:gd name="connsiteY0-100" fmla="*/ 331961 h 1294646"/>
              <a:gd name="connsiteX1-101" fmla="*/ 574895 w 1131352"/>
              <a:gd name="connsiteY1-102" fmla="*/ 0 h 1294646"/>
              <a:gd name="connsiteX2-103" fmla="*/ 1131352 w 1131352"/>
              <a:gd name="connsiteY2-104" fmla="*/ 328943 h 1294646"/>
              <a:gd name="connsiteX3-105" fmla="*/ 1123807 w 1131352"/>
              <a:gd name="connsiteY3-106" fmla="*/ 971739 h 1294646"/>
              <a:gd name="connsiteX4-107" fmla="*/ 560983 w 1131352"/>
              <a:gd name="connsiteY4-108" fmla="*/ 1294646 h 1294646"/>
              <a:gd name="connsiteX5-109" fmla="*/ 13579 w 1131352"/>
              <a:gd name="connsiteY5-110" fmla="*/ 953632 h 1294646"/>
              <a:gd name="connsiteX6-111" fmla="*/ 0 w 1131352"/>
              <a:gd name="connsiteY6-112" fmla="*/ 331961 h 1294646"/>
              <a:gd name="connsiteX0-113" fmla="*/ 0 w 1131352"/>
              <a:gd name="connsiteY0-114" fmla="*/ 331961 h 1294646"/>
              <a:gd name="connsiteX1-115" fmla="*/ 574895 w 1131352"/>
              <a:gd name="connsiteY1-116" fmla="*/ 0 h 1294646"/>
              <a:gd name="connsiteX2-117" fmla="*/ 1131352 w 1131352"/>
              <a:gd name="connsiteY2-118" fmla="*/ 328943 h 1294646"/>
              <a:gd name="connsiteX3-119" fmla="*/ 1123807 w 1131352"/>
              <a:gd name="connsiteY3-120" fmla="*/ 971739 h 1294646"/>
              <a:gd name="connsiteX4-121" fmla="*/ 560983 w 1131352"/>
              <a:gd name="connsiteY4-122" fmla="*/ 1294646 h 1294646"/>
              <a:gd name="connsiteX5-123" fmla="*/ 8816 w 1131352"/>
              <a:gd name="connsiteY5-124" fmla="*/ 970301 h 1294646"/>
              <a:gd name="connsiteX6-125" fmla="*/ 0 w 1131352"/>
              <a:gd name="connsiteY6-126" fmla="*/ 331961 h 1294646"/>
              <a:gd name="connsiteX0-127" fmla="*/ 0 w 1131352"/>
              <a:gd name="connsiteY0-128" fmla="*/ 331961 h 1294646"/>
              <a:gd name="connsiteX1-129" fmla="*/ 570132 w 1131352"/>
              <a:gd name="connsiteY1-130" fmla="*/ 0 h 1294646"/>
              <a:gd name="connsiteX2-131" fmla="*/ 1131352 w 1131352"/>
              <a:gd name="connsiteY2-132" fmla="*/ 328943 h 1294646"/>
              <a:gd name="connsiteX3-133" fmla="*/ 1123807 w 1131352"/>
              <a:gd name="connsiteY3-134" fmla="*/ 971739 h 1294646"/>
              <a:gd name="connsiteX4-135" fmla="*/ 560983 w 1131352"/>
              <a:gd name="connsiteY4-136" fmla="*/ 1294646 h 1294646"/>
              <a:gd name="connsiteX5-137" fmla="*/ 8816 w 1131352"/>
              <a:gd name="connsiteY5-138" fmla="*/ 970301 h 1294646"/>
              <a:gd name="connsiteX6-139" fmla="*/ 0 w 1131352"/>
              <a:gd name="connsiteY6-140" fmla="*/ 331961 h 1294646"/>
              <a:gd name="connsiteX0-141" fmla="*/ 0 w 1126589"/>
              <a:gd name="connsiteY0-142" fmla="*/ 329580 h 1294646"/>
              <a:gd name="connsiteX1-143" fmla="*/ 565369 w 1126589"/>
              <a:gd name="connsiteY1-144" fmla="*/ 0 h 1294646"/>
              <a:gd name="connsiteX2-145" fmla="*/ 1126589 w 1126589"/>
              <a:gd name="connsiteY2-146" fmla="*/ 328943 h 1294646"/>
              <a:gd name="connsiteX3-147" fmla="*/ 1119044 w 1126589"/>
              <a:gd name="connsiteY3-148" fmla="*/ 971739 h 1294646"/>
              <a:gd name="connsiteX4-149" fmla="*/ 556220 w 1126589"/>
              <a:gd name="connsiteY4-150" fmla="*/ 1294646 h 1294646"/>
              <a:gd name="connsiteX5-151" fmla="*/ 4053 w 1126589"/>
              <a:gd name="connsiteY5-152" fmla="*/ 970301 h 1294646"/>
              <a:gd name="connsiteX6-153" fmla="*/ 0 w 1126589"/>
              <a:gd name="connsiteY6-154" fmla="*/ 329580 h 1294646"/>
              <a:gd name="connsiteX0-155" fmla="*/ 0 w 1126589"/>
              <a:gd name="connsiteY0-156" fmla="*/ 329580 h 1294646"/>
              <a:gd name="connsiteX1-157" fmla="*/ 565369 w 1126589"/>
              <a:gd name="connsiteY1-158" fmla="*/ 0 h 1294646"/>
              <a:gd name="connsiteX2-159" fmla="*/ 1126589 w 1126589"/>
              <a:gd name="connsiteY2-160" fmla="*/ 333706 h 1294646"/>
              <a:gd name="connsiteX3-161" fmla="*/ 1119044 w 1126589"/>
              <a:gd name="connsiteY3-162" fmla="*/ 971739 h 1294646"/>
              <a:gd name="connsiteX4-163" fmla="*/ 556220 w 1126589"/>
              <a:gd name="connsiteY4-164" fmla="*/ 1294646 h 1294646"/>
              <a:gd name="connsiteX5-165" fmla="*/ 4053 w 1126589"/>
              <a:gd name="connsiteY5-166" fmla="*/ 970301 h 1294646"/>
              <a:gd name="connsiteX6-167" fmla="*/ 0 w 1126589"/>
              <a:gd name="connsiteY6-168" fmla="*/ 329580 h 1294646"/>
              <a:gd name="connsiteX0-169" fmla="*/ 0 w 1126589"/>
              <a:gd name="connsiteY0-170" fmla="*/ 329580 h 1294646"/>
              <a:gd name="connsiteX1-171" fmla="*/ 565369 w 1126589"/>
              <a:gd name="connsiteY1-172" fmla="*/ 0 h 1294646"/>
              <a:gd name="connsiteX2-173" fmla="*/ 1126589 w 1126589"/>
              <a:gd name="connsiteY2-174" fmla="*/ 333706 h 1294646"/>
              <a:gd name="connsiteX3-175" fmla="*/ 1119044 w 1126589"/>
              <a:gd name="connsiteY3-176" fmla="*/ 971739 h 1294646"/>
              <a:gd name="connsiteX4-177" fmla="*/ 558601 w 1126589"/>
              <a:gd name="connsiteY4-178" fmla="*/ 1294646 h 1294646"/>
              <a:gd name="connsiteX5-179" fmla="*/ 4053 w 1126589"/>
              <a:gd name="connsiteY5-180" fmla="*/ 970301 h 1294646"/>
              <a:gd name="connsiteX6-181" fmla="*/ 0 w 1126589"/>
              <a:gd name="connsiteY6-182" fmla="*/ 329580 h 12946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26589" h="1294646">
                <a:moveTo>
                  <a:pt x="0" y="329580"/>
                </a:moveTo>
                <a:lnTo>
                  <a:pt x="565369" y="0"/>
                </a:lnTo>
                <a:lnTo>
                  <a:pt x="1126589" y="333706"/>
                </a:lnTo>
                <a:lnTo>
                  <a:pt x="1119044" y="971739"/>
                </a:lnTo>
                <a:lnTo>
                  <a:pt x="558601" y="1294646"/>
                </a:lnTo>
                <a:lnTo>
                  <a:pt x="4053" y="970301"/>
                </a:lnTo>
                <a:cubicBezTo>
                  <a:pt x="2544" y="767101"/>
                  <a:pt x="1509" y="532780"/>
                  <a:pt x="0" y="329580"/>
                </a:cubicBezTo>
                <a:close/>
              </a:path>
            </a:pathLst>
          </a:custGeom>
          <a:solidFill>
            <a:schemeClr val="bg1"/>
          </a:solidFill>
          <a:ln>
            <a:solidFill>
              <a:srgbClr val="7DAAFF"/>
            </a:solidFill>
          </a:ln>
          <a:effectLst>
            <a:outerShdw blurRad="63500" sx="102000" sy="102000" algn="ctr" rotWithShape="0">
              <a:srgbClr val="3370FF">
                <a:alpha val="40000"/>
              </a:srgbClr>
            </a:outerShdw>
          </a:effectLst>
        </p:spPr>
        <p:style>
          <a:lnRef idx="2">
            <a:srgbClr val="FEED45">
              <a:shade val="50000"/>
            </a:srgbClr>
          </a:lnRef>
          <a:fillRef idx="1">
            <a:srgbClr val="FEED45"/>
          </a:fillRef>
          <a:effectRef idx="0">
            <a:srgbClr val="FEED45"/>
          </a:effectRef>
          <a:fontRef idx="minor">
            <a:srgbClr val="4A4A4A"/>
          </a:fontRef>
        </p:style>
        <p:txBody>
          <a:bodyPr rtlCol="0" anchor="ctr"/>
          <a:p>
            <a:pPr algn="ctr"/>
            <a:endParaRPr lang="zh-CN" altLang="en-US" sz="1400">
              <a:solidFill>
                <a:srgbClr val="4A4A4A"/>
              </a:solidFill>
              <a:latin typeface="方正清刻本悦宋简体" panose="02000000000000000000" charset="-122"/>
              <a:ea typeface="方正清刻本悦宋简体" panose="02000000000000000000" charset="-122"/>
            </a:endParaRPr>
          </a:p>
        </p:txBody>
      </p:sp>
      <p:sp>
        <p:nvSpPr>
          <p:cNvPr id="29" name="六边形 16"/>
          <p:cNvSpPr/>
          <p:nvPr>
            <p:custDataLst>
              <p:tags r:id="rId12"/>
            </p:custDataLst>
          </p:nvPr>
        </p:nvSpPr>
        <p:spPr>
          <a:xfrm>
            <a:off x="5187121" y="2270475"/>
            <a:ext cx="1158789" cy="1346236"/>
          </a:xfrm>
          <a:custGeom>
            <a:avLst/>
            <a:gdLst>
              <a:gd name="connsiteX0" fmla="*/ 0 w 936702"/>
              <a:gd name="connsiteY0" fmla="*/ 401371 h 802741"/>
              <a:gd name="connsiteX1" fmla="*/ 200685 w 936702"/>
              <a:gd name="connsiteY1" fmla="*/ 0 h 802741"/>
              <a:gd name="connsiteX2" fmla="*/ 736017 w 936702"/>
              <a:gd name="connsiteY2" fmla="*/ 0 h 802741"/>
              <a:gd name="connsiteX3" fmla="*/ 936702 w 936702"/>
              <a:gd name="connsiteY3" fmla="*/ 401371 h 802741"/>
              <a:gd name="connsiteX4" fmla="*/ 736017 w 936702"/>
              <a:gd name="connsiteY4" fmla="*/ 802741 h 802741"/>
              <a:gd name="connsiteX5" fmla="*/ 200685 w 936702"/>
              <a:gd name="connsiteY5" fmla="*/ 802741 h 802741"/>
              <a:gd name="connsiteX6" fmla="*/ 0 w 936702"/>
              <a:gd name="connsiteY6" fmla="*/ 401371 h 802741"/>
              <a:gd name="connsiteX0-1" fmla="*/ 0 w 936702"/>
              <a:gd name="connsiteY0-2" fmla="*/ 573387 h 974757"/>
              <a:gd name="connsiteX1-3" fmla="*/ 596020 w 936702"/>
              <a:gd name="connsiteY1-4" fmla="*/ 0 h 974757"/>
              <a:gd name="connsiteX2-5" fmla="*/ 736017 w 936702"/>
              <a:gd name="connsiteY2-6" fmla="*/ 172016 h 974757"/>
              <a:gd name="connsiteX3-7" fmla="*/ 936702 w 936702"/>
              <a:gd name="connsiteY3-8" fmla="*/ 573387 h 974757"/>
              <a:gd name="connsiteX4-9" fmla="*/ 736017 w 936702"/>
              <a:gd name="connsiteY4-10" fmla="*/ 974757 h 974757"/>
              <a:gd name="connsiteX5-11" fmla="*/ 200685 w 936702"/>
              <a:gd name="connsiteY5-12" fmla="*/ 974757 h 974757"/>
              <a:gd name="connsiteX6-13" fmla="*/ 0 w 936702"/>
              <a:gd name="connsiteY6-14" fmla="*/ 573387 h 974757"/>
              <a:gd name="connsiteX0-15" fmla="*/ 0 w 1167566"/>
              <a:gd name="connsiteY0-16" fmla="*/ 573387 h 974757"/>
              <a:gd name="connsiteX1-17" fmla="*/ 596020 w 1167566"/>
              <a:gd name="connsiteY1-18" fmla="*/ 0 h 974757"/>
              <a:gd name="connsiteX2-19" fmla="*/ 1167566 w 1167566"/>
              <a:gd name="connsiteY2-20" fmla="*/ 337997 h 974757"/>
              <a:gd name="connsiteX3-21" fmla="*/ 936702 w 1167566"/>
              <a:gd name="connsiteY3-22" fmla="*/ 573387 h 974757"/>
              <a:gd name="connsiteX4-23" fmla="*/ 736017 w 1167566"/>
              <a:gd name="connsiteY4-24" fmla="*/ 974757 h 974757"/>
              <a:gd name="connsiteX5-25" fmla="*/ 200685 w 1167566"/>
              <a:gd name="connsiteY5-26" fmla="*/ 974757 h 974757"/>
              <a:gd name="connsiteX6-27" fmla="*/ 0 w 1167566"/>
              <a:gd name="connsiteY6-28" fmla="*/ 573387 h 974757"/>
              <a:gd name="connsiteX0-29" fmla="*/ 0 w 1167566"/>
              <a:gd name="connsiteY0-30" fmla="*/ 573387 h 974757"/>
              <a:gd name="connsiteX1-31" fmla="*/ 596020 w 1167566"/>
              <a:gd name="connsiteY1-32" fmla="*/ 0 h 974757"/>
              <a:gd name="connsiteX2-33" fmla="*/ 1167566 w 1167566"/>
              <a:gd name="connsiteY2-34" fmla="*/ 337997 h 974757"/>
              <a:gd name="connsiteX3-35" fmla="*/ 1144932 w 1167566"/>
              <a:gd name="connsiteY3-36" fmla="*/ 971739 h 974757"/>
              <a:gd name="connsiteX4-37" fmla="*/ 736017 w 1167566"/>
              <a:gd name="connsiteY4-38" fmla="*/ 974757 h 974757"/>
              <a:gd name="connsiteX5-39" fmla="*/ 200685 w 1167566"/>
              <a:gd name="connsiteY5-40" fmla="*/ 974757 h 974757"/>
              <a:gd name="connsiteX6-41" fmla="*/ 0 w 1167566"/>
              <a:gd name="connsiteY6-42" fmla="*/ 573387 h 974757"/>
              <a:gd name="connsiteX0-43" fmla="*/ 0 w 1167566"/>
              <a:gd name="connsiteY0-44" fmla="*/ 573387 h 1294646"/>
              <a:gd name="connsiteX1-45" fmla="*/ 596020 w 1167566"/>
              <a:gd name="connsiteY1-46" fmla="*/ 0 h 1294646"/>
              <a:gd name="connsiteX2-47" fmla="*/ 1167566 w 1167566"/>
              <a:gd name="connsiteY2-48" fmla="*/ 337997 h 1294646"/>
              <a:gd name="connsiteX3-49" fmla="*/ 1144932 w 1167566"/>
              <a:gd name="connsiteY3-50" fmla="*/ 971739 h 1294646"/>
              <a:gd name="connsiteX4-51" fmla="*/ 582108 w 1167566"/>
              <a:gd name="connsiteY4-52" fmla="*/ 1294646 h 1294646"/>
              <a:gd name="connsiteX5-53" fmla="*/ 200685 w 1167566"/>
              <a:gd name="connsiteY5-54" fmla="*/ 974757 h 1294646"/>
              <a:gd name="connsiteX6-55" fmla="*/ 0 w 1167566"/>
              <a:gd name="connsiteY6-56" fmla="*/ 573387 h 1294646"/>
              <a:gd name="connsiteX0-57" fmla="*/ 0 w 1167566"/>
              <a:gd name="connsiteY0-58" fmla="*/ 573387 h 1294646"/>
              <a:gd name="connsiteX1-59" fmla="*/ 596020 w 1167566"/>
              <a:gd name="connsiteY1-60" fmla="*/ 0 h 1294646"/>
              <a:gd name="connsiteX2-61" fmla="*/ 1167566 w 1167566"/>
              <a:gd name="connsiteY2-62" fmla="*/ 337997 h 1294646"/>
              <a:gd name="connsiteX3-63" fmla="*/ 1144932 w 1167566"/>
              <a:gd name="connsiteY3-64" fmla="*/ 971739 h 1294646"/>
              <a:gd name="connsiteX4-65" fmla="*/ 582108 w 1167566"/>
              <a:gd name="connsiteY4-66" fmla="*/ 1294646 h 1294646"/>
              <a:gd name="connsiteX5-67" fmla="*/ 34704 w 1167566"/>
              <a:gd name="connsiteY5-68" fmla="*/ 953632 h 1294646"/>
              <a:gd name="connsiteX6-69" fmla="*/ 0 w 1167566"/>
              <a:gd name="connsiteY6-70" fmla="*/ 573387 h 1294646"/>
              <a:gd name="connsiteX0-71" fmla="*/ 0 w 1137388"/>
              <a:gd name="connsiteY0-72" fmla="*/ 344032 h 1294646"/>
              <a:gd name="connsiteX1-73" fmla="*/ 565842 w 1137388"/>
              <a:gd name="connsiteY1-74" fmla="*/ 0 h 1294646"/>
              <a:gd name="connsiteX2-75" fmla="*/ 1137388 w 1137388"/>
              <a:gd name="connsiteY2-76" fmla="*/ 337997 h 1294646"/>
              <a:gd name="connsiteX3-77" fmla="*/ 1114754 w 1137388"/>
              <a:gd name="connsiteY3-78" fmla="*/ 971739 h 1294646"/>
              <a:gd name="connsiteX4-79" fmla="*/ 551930 w 1137388"/>
              <a:gd name="connsiteY4-80" fmla="*/ 1294646 h 1294646"/>
              <a:gd name="connsiteX5-81" fmla="*/ 4526 w 1137388"/>
              <a:gd name="connsiteY5-82" fmla="*/ 953632 h 1294646"/>
              <a:gd name="connsiteX6-83" fmla="*/ 0 w 1137388"/>
              <a:gd name="connsiteY6-84" fmla="*/ 344032 h 1294646"/>
              <a:gd name="connsiteX0-85" fmla="*/ 0 w 1122299"/>
              <a:gd name="connsiteY0-86" fmla="*/ 344032 h 1294646"/>
              <a:gd name="connsiteX1-87" fmla="*/ 565842 w 1122299"/>
              <a:gd name="connsiteY1-88" fmla="*/ 0 h 1294646"/>
              <a:gd name="connsiteX2-89" fmla="*/ 1122299 w 1122299"/>
              <a:gd name="connsiteY2-90" fmla="*/ 328943 h 1294646"/>
              <a:gd name="connsiteX3-91" fmla="*/ 1114754 w 1122299"/>
              <a:gd name="connsiteY3-92" fmla="*/ 971739 h 1294646"/>
              <a:gd name="connsiteX4-93" fmla="*/ 551930 w 1122299"/>
              <a:gd name="connsiteY4-94" fmla="*/ 1294646 h 1294646"/>
              <a:gd name="connsiteX5-95" fmla="*/ 4526 w 1122299"/>
              <a:gd name="connsiteY5-96" fmla="*/ 953632 h 1294646"/>
              <a:gd name="connsiteX6-97" fmla="*/ 0 w 1122299"/>
              <a:gd name="connsiteY6-98" fmla="*/ 344032 h 1294646"/>
              <a:gd name="connsiteX0-99" fmla="*/ 0 w 1131352"/>
              <a:gd name="connsiteY0-100" fmla="*/ 331961 h 1294646"/>
              <a:gd name="connsiteX1-101" fmla="*/ 574895 w 1131352"/>
              <a:gd name="connsiteY1-102" fmla="*/ 0 h 1294646"/>
              <a:gd name="connsiteX2-103" fmla="*/ 1131352 w 1131352"/>
              <a:gd name="connsiteY2-104" fmla="*/ 328943 h 1294646"/>
              <a:gd name="connsiteX3-105" fmla="*/ 1123807 w 1131352"/>
              <a:gd name="connsiteY3-106" fmla="*/ 971739 h 1294646"/>
              <a:gd name="connsiteX4-107" fmla="*/ 560983 w 1131352"/>
              <a:gd name="connsiteY4-108" fmla="*/ 1294646 h 1294646"/>
              <a:gd name="connsiteX5-109" fmla="*/ 13579 w 1131352"/>
              <a:gd name="connsiteY5-110" fmla="*/ 953632 h 1294646"/>
              <a:gd name="connsiteX6-111" fmla="*/ 0 w 1131352"/>
              <a:gd name="connsiteY6-112" fmla="*/ 331961 h 1294646"/>
              <a:gd name="connsiteX0-113" fmla="*/ 0 w 1131352"/>
              <a:gd name="connsiteY0-114" fmla="*/ 331961 h 1294646"/>
              <a:gd name="connsiteX1-115" fmla="*/ 574895 w 1131352"/>
              <a:gd name="connsiteY1-116" fmla="*/ 0 h 1294646"/>
              <a:gd name="connsiteX2-117" fmla="*/ 1131352 w 1131352"/>
              <a:gd name="connsiteY2-118" fmla="*/ 328943 h 1294646"/>
              <a:gd name="connsiteX3-119" fmla="*/ 1123807 w 1131352"/>
              <a:gd name="connsiteY3-120" fmla="*/ 971739 h 1294646"/>
              <a:gd name="connsiteX4-121" fmla="*/ 560983 w 1131352"/>
              <a:gd name="connsiteY4-122" fmla="*/ 1294646 h 1294646"/>
              <a:gd name="connsiteX5-123" fmla="*/ 8816 w 1131352"/>
              <a:gd name="connsiteY5-124" fmla="*/ 970301 h 1294646"/>
              <a:gd name="connsiteX6-125" fmla="*/ 0 w 1131352"/>
              <a:gd name="connsiteY6-126" fmla="*/ 331961 h 1294646"/>
              <a:gd name="connsiteX0-127" fmla="*/ 0 w 1131352"/>
              <a:gd name="connsiteY0-128" fmla="*/ 331961 h 1294646"/>
              <a:gd name="connsiteX1-129" fmla="*/ 570132 w 1131352"/>
              <a:gd name="connsiteY1-130" fmla="*/ 0 h 1294646"/>
              <a:gd name="connsiteX2-131" fmla="*/ 1131352 w 1131352"/>
              <a:gd name="connsiteY2-132" fmla="*/ 328943 h 1294646"/>
              <a:gd name="connsiteX3-133" fmla="*/ 1123807 w 1131352"/>
              <a:gd name="connsiteY3-134" fmla="*/ 971739 h 1294646"/>
              <a:gd name="connsiteX4-135" fmla="*/ 560983 w 1131352"/>
              <a:gd name="connsiteY4-136" fmla="*/ 1294646 h 1294646"/>
              <a:gd name="connsiteX5-137" fmla="*/ 8816 w 1131352"/>
              <a:gd name="connsiteY5-138" fmla="*/ 970301 h 1294646"/>
              <a:gd name="connsiteX6-139" fmla="*/ 0 w 1131352"/>
              <a:gd name="connsiteY6-140" fmla="*/ 331961 h 1294646"/>
              <a:gd name="connsiteX0-141" fmla="*/ 0 w 1126589"/>
              <a:gd name="connsiteY0-142" fmla="*/ 329580 h 1294646"/>
              <a:gd name="connsiteX1-143" fmla="*/ 565369 w 1126589"/>
              <a:gd name="connsiteY1-144" fmla="*/ 0 h 1294646"/>
              <a:gd name="connsiteX2-145" fmla="*/ 1126589 w 1126589"/>
              <a:gd name="connsiteY2-146" fmla="*/ 328943 h 1294646"/>
              <a:gd name="connsiteX3-147" fmla="*/ 1119044 w 1126589"/>
              <a:gd name="connsiteY3-148" fmla="*/ 971739 h 1294646"/>
              <a:gd name="connsiteX4-149" fmla="*/ 556220 w 1126589"/>
              <a:gd name="connsiteY4-150" fmla="*/ 1294646 h 1294646"/>
              <a:gd name="connsiteX5-151" fmla="*/ 4053 w 1126589"/>
              <a:gd name="connsiteY5-152" fmla="*/ 970301 h 1294646"/>
              <a:gd name="connsiteX6-153" fmla="*/ 0 w 1126589"/>
              <a:gd name="connsiteY6-154" fmla="*/ 329580 h 1294646"/>
              <a:gd name="connsiteX0-155" fmla="*/ 0 w 1126589"/>
              <a:gd name="connsiteY0-156" fmla="*/ 329580 h 1294646"/>
              <a:gd name="connsiteX1-157" fmla="*/ 565369 w 1126589"/>
              <a:gd name="connsiteY1-158" fmla="*/ 0 h 1294646"/>
              <a:gd name="connsiteX2-159" fmla="*/ 1126589 w 1126589"/>
              <a:gd name="connsiteY2-160" fmla="*/ 333706 h 1294646"/>
              <a:gd name="connsiteX3-161" fmla="*/ 1119044 w 1126589"/>
              <a:gd name="connsiteY3-162" fmla="*/ 971739 h 1294646"/>
              <a:gd name="connsiteX4-163" fmla="*/ 556220 w 1126589"/>
              <a:gd name="connsiteY4-164" fmla="*/ 1294646 h 1294646"/>
              <a:gd name="connsiteX5-165" fmla="*/ 4053 w 1126589"/>
              <a:gd name="connsiteY5-166" fmla="*/ 970301 h 1294646"/>
              <a:gd name="connsiteX6-167" fmla="*/ 0 w 1126589"/>
              <a:gd name="connsiteY6-168" fmla="*/ 329580 h 1294646"/>
              <a:gd name="connsiteX0-169" fmla="*/ 0 w 1126589"/>
              <a:gd name="connsiteY0-170" fmla="*/ 329580 h 1294646"/>
              <a:gd name="connsiteX1-171" fmla="*/ 565369 w 1126589"/>
              <a:gd name="connsiteY1-172" fmla="*/ 0 h 1294646"/>
              <a:gd name="connsiteX2-173" fmla="*/ 1126589 w 1126589"/>
              <a:gd name="connsiteY2-174" fmla="*/ 333706 h 1294646"/>
              <a:gd name="connsiteX3-175" fmla="*/ 1119044 w 1126589"/>
              <a:gd name="connsiteY3-176" fmla="*/ 971739 h 1294646"/>
              <a:gd name="connsiteX4-177" fmla="*/ 558601 w 1126589"/>
              <a:gd name="connsiteY4-178" fmla="*/ 1294646 h 1294646"/>
              <a:gd name="connsiteX5-179" fmla="*/ 4053 w 1126589"/>
              <a:gd name="connsiteY5-180" fmla="*/ 970301 h 1294646"/>
              <a:gd name="connsiteX6-181" fmla="*/ 0 w 1126589"/>
              <a:gd name="connsiteY6-182" fmla="*/ 329580 h 12946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26589" h="1294646">
                <a:moveTo>
                  <a:pt x="0" y="329580"/>
                </a:moveTo>
                <a:lnTo>
                  <a:pt x="565369" y="0"/>
                </a:lnTo>
                <a:lnTo>
                  <a:pt x="1126589" y="333706"/>
                </a:lnTo>
                <a:lnTo>
                  <a:pt x="1119044" y="971739"/>
                </a:lnTo>
                <a:lnTo>
                  <a:pt x="558601" y="1294646"/>
                </a:lnTo>
                <a:lnTo>
                  <a:pt x="4053" y="970301"/>
                </a:lnTo>
                <a:cubicBezTo>
                  <a:pt x="2544" y="767101"/>
                  <a:pt x="1509" y="532780"/>
                  <a:pt x="0" y="329580"/>
                </a:cubicBezTo>
                <a:close/>
              </a:path>
            </a:pathLst>
          </a:custGeom>
          <a:solidFill>
            <a:schemeClr val="bg1"/>
          </a:solidFill>
          <a:ln>
            <a:solidFill>
              <a:srgbClr val="7DAAFF"/>
            </a:solidFill>
          </a:ln>
          <a:effectLst>
            <a:outerShdw blurRad="63500" sx="102000" sy="102000" algn="ctr" rotWithShape="0">
              <a:srgbClr val="357EFE">
                <a:alpha val="40000"/>
              </a:srgbClr>
            </a:outerShdw>
          </a:effectLst>
        </p:spPr>
        <p:style>
          <a:lnRef idx="2">
            <a:srgbClr val="FEED45">
              <a:shade val="50000"/>
            </a:srgbClr>
          </a:lnRef>
          <a:fillRef idx="1">
            <a:srgbClr val="FEED45"/>
          </a:fillRef>
          <a:effectRef idx="0">
            <a:srgbClr val="FEED45"/>
          </a:effectRef>
          <a:fontRef idx="minor">
            <a:srgbClr val="4A4A4A"/>
          </a:fontRef>
        </p:style>
        <p:txBody>
          <a:bodyPr rtlCol="0" anchor="ctr"/>
          <a:p>
            <a:pPr algn="ctr"/>
            <a:endParaRPr lang="zh-CN" altLang="en-US" sz="1400">
              <a:solidFill>
                <a:srgbClr val="4A4A4A"/>
              </a:solidFill>
              <a:latin typeface="方正清刻本悦宋简体" panose="02000000000000000000" charset="-122"/>
              <a:ea typeface="方正清刻本悦宋简体" panose="02000000000000000000" charset="-122"/>
            </a:endParaRPr>
          </a:p>
        </p:txBody>
      </p:sp>
      <p:sp>
        <p:nvSpPr>
          <p:cNvPr id="26" name="六边形 16"/>
          <p:cNvSpPr/>
          <p:nvPr>
            <p:custDataLst>
              <p:tags r:id="rId13"/>
            </p:custDataLst>
          </p:nvPr>
        </p:nvSpPr>
        <p:spPr>
          <a:xfrm>
            <a:off x="5780336" y="3328494"/>
            <a:ext cx="1190583" cy="1362853"/>
          </a:xfrm>
          <a:custGeom>
            <a:avLst/>
            <a:gdLst>
              <a:gd name="connsiteX0" fmla="*/ 0 w 936702"/>
              <a:gd name="connsiteY0" fmla="*/ 401371 h 802741"/>
              <a:gd name="connsiteX1" fmla="*/ 200685 w 936702"/>
              <a:gd name="connsiteY1" fmla="*/ 0 h 802741"/>
              <a:gd name="connsiteX2" fmla="*/ 736017 w 936702"/>
              <a:gd name="connsiteY2" fmla="*/ 0 h 802741"/>
              <a:gd name="connsiteX3" fmla="*/ 936702 w 936702"/>
              <a:gd name="connsiteY3" fmla="*/ 401371 h 802741"/>
              <a:gd name="connsiteX4" fmla="*/ 736017 w 936702"/>
              <a:gd name="connsiteY4" fmla="*/ 802741 h 802741"/>
              <a:gd name="connsiteX5" fmla="*/ 200685 w 936702"/>
              <a:gd name="connsiteY5" fmla="*/ 802741 h 802741"/>
              <a:gd name="connsiteX6" fmla="*/ 0 w 936702"/>
              <a:gd name="connsiteY6" fmla="*/ 401371 h 802741"/>
              <a:gd name="connsiteX0-1" fmla="*/ 0 w 936702"/>
              <a:gd name="connsiteY0-2" fmla="*/ 573387 h 974757"/>
              <a:gd name="connsiteX1-3" fmla="*/ 596020 w 936702"/>
              <a:gd name="connsiteY1-4" fmla="*/ 0 h 974757"/>
              <a:gd name="connsiteX2-5" fmla="*/ 736017 w 936702"/>
              <a:gd name="connsiteY2-6" fmla="*/ 172016 h 974757"/>
              <a:gd name="connsiteX3-7" fmla="*/ 936702 w 936702"/>
              <a:gd name="connsiteY3-8" fmla="*/ 573387 h 974757"/>
              <a:gd name="connsiteX4-9" fmla="*/ 736017 w 936702"/>
              <a:gd name="connsiteY4-10" fmla="*/ 974757 h 974757"/>
              <a:gd name="connsiteX5-11" fmla="*/ 200685 w 936702"/>
              <a:gd name="connsiteY5-12" fmla="*/ 974757 h 974757"/>
              <a:gd name="connsiteX6-13" fmla="*/ 0 w 936702"/>
              <a:gd name="connsiteY6-14" fmla="*/ 573387 h 974757"/>
              <a:gd name="connsiteX0-15" fmla="*/ 0 w 1167566"/>
              <a:gd name="connsiteY0-16" fmla="*/ 573387 h 974757"/>
              <a:gd name="connsiteX1-17" fmla="*/ 596020 w 1167566"/>
              <a:gd name="connsiteY1-18" fmla="*/ 0 h 974757"/>
              <a:gd name="connsiteX2-19" fmla="*/ 1167566 w 1167566"/>
              <a:gd name="connsiteY2-20" fmla="*/ 337997 h 974757"/>
              <a:gd name="connsiteX3-21" fmla="*/ 936702 w 1167566"/>
              <a:gd name="connsiteY3-22" fmla="*/ 573387 h 974757"/>
              <a:gd name="connsiteX4-23" fmla="*/ 736017 w 1167566"/>
              <a:gd name="connsiteY4-24" fmla="*/ 974757 h 974757"/>
              <a:gd name="connsiteX5-25" fmla="*/ 200685 w 1167566"/>
              <a:gd name="connsiteY5-26" fmla="*/ 974757 h 974757"/>
              <a:gd name="connsiteX6-27" fmla="*/ 0 w 1167566"/>
              <a:gd name="connsiteY6-28" fmla="*/ 573387 h 974757"/>
              <a:gd name="connsiteX0-29" fmla="*/ 0 w 1167566"/>
              <a:gd name="connsiteY0-30" fmla="*/ 573387 h 974757"/>
              <a:gd name="connsiteX1-31" fmla="*/ 596020 w 1167566"/>
              <a:gd name="connsiteY1-32" fmla="*/ 0 h 974757"/>
              <a:gd name="connsiteX2-33" fmla="*/ 1167566 w 1167566"/>
              <a:gd name="connsiteY2-34" fmla="*/ 337997 h 974757"/>
              <a:gd name="connsiteX3-35" fmla="*/ 1144932 w 1167566"/>
              <a:gd name="connsiteY3-36" fmla="*/ 971739 h 974757"/>
              <a:gd name="connsiteX4-37" fmla="*/ 736017 w 1167566"/>
              <a:gd name="connsiteY4-38" fmla="*/ 974757 h 974757"/>
              <a:gd name="connsiteX5-39" fmla="*/ 200685 w 1167566"/>
              <a:gd name="connsiteY5-40" fmla="*/ 974757 h 974757"/>
              <a:gd name="connsiteX6-41" fmla="*/ 0 w 1167566"/>
              <a:gd name="connsiteY6-42" fmla="*/ 573387 h 974757"/>
              <a:gd name="connsiteX0-43" fmla="*/ 0 w 1167566"/>
              <a:gd name="connsiteY0-44" fmla="*/ 573387 h 1294646"/>
              <a:gd name="connsiteX1-45" fmla="*/ 596020 w 1167566"/>
              <a:gd name="connsiteY1-46" fmla="*/ 0 h 1294646"/>
              <a:gd name="connsiteX2-47" fmla="*/ 1167566 w 1167566"/>
              <a:gd name="connsiteY2-48" fmla="*/ 337997 h 1294646"/>
              <a:gd name="connsiteX3-49" fmla="*/ 1144932 w 1167566"/>
              <a:gd name="connsiteY3-50" fmla="*/ 971739 h 1294646"/>
              <a:gd name="connsiteX4-51" fmla="*/ 582108 w 1167566"/>
              <a:gd name="connsiteY4-52" fmla="*/ 1294646 h 1294646"/>
              <a:gd name="connsiteX5-53" fmla="*/ 200685 w 1167566"/>
              <a:gd name="connsiteY5-54" fmla="*/ 974757 h 1294646"/>
              <a:gd name="connsiteX6-55" fmla="*/ 0 w 1167566"/>
              <a:gd name="connsiteY6-56" fmla="*/ 573387 h 1294646"/>
              <a:gd name="connsiteX0-57" fmla="*/ 0 w 1167566"/>
              <a:gd name="connsiteY0-58" fmla="*/ 573387 h 1294646"/>
              <a:gd name="connsiteX1-59" fmla="*/ 596020 w 1167566"/>
              <a:gd name="connsiteY1-60" fmla="*/ 0 h 1294646"/>
              <a:gd name="connsiteX2-61" fmla="*/ 1167566 w 1167566"/>
              <a:gd name="connsiteY2-62" fmla="*/ 337997 h 1294646"/>
              <a:gd name="connsiteX3-63" fmla="*/ 1144932 w 1167566"/>
              <a:gd name="connsiteY3-64" fmla="*/ 971739 h 1294646"/>
              <a:gd name="connsiteX4-65" fmla="*/ 582108 w 1167566"/>
              <a:gd name="connsiteY4-66" fmla="*/ 1294646 h 1294646"/>
              <a:gd name="connsiteX5-67" fmla="*/ 34704 w 1167566"/>
              <a:gd name="connsiteY5-68" fmla="*/ 953632 h 1294646"/>
              <a:gd name="connsiteX6-69" fmla="*/ 0 w 1167566"/>
              <a:gd name="connsiteY6-70" fmla="*/ 573387 h 1294646"/>
              <a:gd name="connsiteX0-71" fmla="*/ 0 w 1137388"/>
              <a:gd name="connsiteY0-72" fmla="*/ 344032 h 1294646"/>
              <a:gd name="connsiteX1-73" fmla="*/ 565842 w 1137388"/>
              <a:gd name="connsiteY1-74" fmla="*/ 0 h 1294646"/>
              <a:gd name="connsiteX2-75" fmla="*/ 1137388 w 1137388"/>
              <a:gd name="connsiteY2-76" fmla="*/ 337997 h 1294646"/>
              <a:gd name="connsiteX3-77" fmla="*/ 1114754 w 1137388"/>
              <a:gd name="connsiteY3-78" fmla="*/ 971739 h 1294646"/>
              <a:gd name="connsiteX4-79" fmla="*/ 551930 w 1137388"/>
              <a:gd name="connsiteY4-80" fmla="*/ 1294646 h 1294646"/>
              <a:gd name="connsiteX5-81" fmla="*/ 4526 w 1137388"/>
              <a:gd name="connsiteY5-82" fmla="*/ 953632 h 1294646"/>
              <a:gd name="connsiteX6-83" fmla="*/ 0 w 1137388"/>
              <a:gd name="connsiteY6-84" fmla="*/ 344032 h 1294646"/>
              <a:gd name="connsiteX0-85" fmla="*/ 0 w 1122299"/>
              <a:gd name="connsiteY0-86" fmla="*/ 344032 h 1294646"/>
              <a:gd name="connsiteX1-87" fmla="*/ 565842 w 1122299"/>
              <a:gd name="connsiteY1-88" fmla="*/ 0 h 1294646"/>
              <a:gd name="connsiteX2-89" fmla="*/ 1122299 w 1122299"/>
              <a:gd name="connsiteY2-90" fmla="*/ 328943 h 1294646"/>
              <a:gd name="connsiteX3-91" fmla="*/ 1114754 w 1122299"/>
              <a:gd name="connsiteY3-92" fmla="*/ 971739 h 1294646"/>
              <a:gd name="connsiteX4-93" fmla="*/ 551930 w 1122299"/>
              <a:gd name="connsiteY4-94" fmla="*/ 1294646 h 1294646"/>
              <a:gd name="connsiteX5-95" fmla="*/ 4526 w 1122299"/>
              <a:gd name="connsiteY5-96" fmla="*/ 953632 h 1294646"/>
              <a:gd name="connsiteX6-97" fmla="*/ 0 w 1122299"/>
              <a:gd name="connsiteY6-98" fmla="*/ 344032 h 1294646"/>
              <a:gd name="connsiteX0-99" fmla="*/ 0 w 1131352"/>
              <a:gd name="connsiteY0-100" fmla="*/ 331961 h 1294646"/>
              <a:gd name="connsiteX1-101" fmla="*/ 574895 w 1131352"/>
              <a:gd name="connsiteY1-102" fmla="*/ 0 h 1294646"/>
              <a:gd name="connsiteX2-103" fmla="*/ 1131352 w 1131352"/>
              <a:gd name="connsiteY2-104" fmla="*/ 328943 h 1294646"/>
              <a:gd name="connsiteX3-105" fmla="*/ 1123807 w 1131352"/>
              <a:gd name="connsiteY3-106" fmla="*/ 971739 h 1294646"/>
              <a:gd name="connsiteX4-107" fmla="*/ 560983 w 1131352"/>
              <a:gd name="connsiteY4-108" fmla="*/ 1294646 h 1294646"/>
              <a:gd name="connsiteX5-109" fmla="*/ 13579 w 1131352"/>
              <a:gd name="connsiteY5-110" fmla="*/ 953632 h 1294646"/>
              <a:gd name="connsiteX6-111" fmla="*/ 0 w 1131352"/>
              <a:gd name="connsiteY6-112" fmla="*/ 331961 h 1294646"/>
              <a:gd name="connsiteX0-113" fmla="*/ 0 w 1131352"/>
              <a:gd name="connsiteY0-114" fmla="*/ 331961 h 1294646"/>
              <a:gd name="connsiteX1-115" fmla="*/ 574895 w 1131352"/>
              <a:gd name="connsiteY1-116" fmla="*/ 0 h 1294646"/>
              <a:gd name="connsiteX2-117" fmla="*/ 1131352 w 1131352"/>
              <a:gd name="connsiteY2-118" fmla="*/ 328943 h 1294646"/>
              <a:gd name="connsiteX3-119" fmla="*/ 1123807 w 1131352"/>
              <a:gd name="connsiteY3-120" fmla="*/ 971739 h 1294646"/>
              <a:gd name="connsiteX4-121" fmla="*/ 560983 w 1131352"/>
              <a:gd name="connsiteY4-122" fmla="*/ 1294646 h 1294646"/>
              <a:gd name="connsiteX5-123" fmla="*/ 8816 w 1131352"/>
              <a:gd name="connsiteY5-124" fmla="*/ 970301 h 1294646"/>
              <a:gd name="connsiteX6-125" fmla="*/ 0 w 1131352"/>
              <a:gd name="connsiteY6-126" fmla="*/ 331961 h 1294646"/>
              <a:gd name="connsiteX0-127" fmla="*/ 0 w 1131352"/>
              <a:gd name="connsiteY0-128" fmla="*/ 331961 h 1294646"/>
              <a:gd name="connsiteX1-129" fmla="*/ 570132 w 1131352"/>
              <a:gd name="connsiteY1-130" fmla="*/ 0 h 1294646"/>
              <a:gd name="connsiteX2-131" fmla="*/ 1131352 w 1131352"/>
              <a:gd name="connsiteY2-132" fmla="*/ 328943 h 1294646"/>
              <a:gd name="connsiteX3-133" fmla="*/ 1123807 w 1131352"/>
              <a:gd name="connsiteY3-134" fmla="*/ 971739 h 1294646"/>
              <a:gd name="connsiteX4-135" fmla="*/ 560983 w 1131352"/>
              <a:gd name="connsiteY4-136" fmla="*/ 1294646 h 1294646"/>
              <a:gd name="connsiteX5-137" fmla="*/ 8816 w 1131352"/>
              <a:gd name="connsiteY5-138" fmla="*/ 970301 h 1294646"/>
              <a:gd name="connsiteX6-139" fmla="*/ 0 w 1131352"/>
              <a:gd name="connsiteY6-140" fmla="*/ 331961 h 1294646"/>
              <a:gd name="connsiteX0-141" fmla="*/ 0 w 1126589"/>
              <a:gd name="connsiteY0-142" fmla="*/ 329580 h 1294646"/>
              <a:gd name="connsiteX1-143" fmla="*/ 565369 w 1126589"/>
              <a:gd name="connsiteY1-144" fmla="*/ 0 h 1294646"/>
              <a:gd name="connsiteX2-145" fmla="*/ 1126589 w 1126589"/>
              <a:gd name="connsiteY2-146" fmla="*/ 328943 h 1294646"/>
              <a:gd name="connsiteX3-147" fmla="*/ 1119044 w 1126589"/>
              <a:gd name="connsiteY3-148" fmla="*/ 971739 h 1294646"/>
              <a:gd name="connsiteX4-149" fmla="*/ 556220 w 1126589"/>
              <a:gd name="connsiteY4-150" fmla="*/ 1294646 h 1294646"/>
              <a:gd name="connsiteX5-151" fmla="*/ 4053 w 1126589"/>
              <a:gd name="connsiteY5-152" fmla="*/ 970301 h 1294646"/>
              <a:gd name="connsiteX6-153" fmla="*/ 0 w 1126589"/>
              <a:gd name="connsiteY6-154" fmla="*/ 329580 h 1294646"/>
              <a:gd name="connsiteX0-155" fmla="*/ 0 w 1126589"/>
              <a:gd name="connsiteY0-156" fmla="*/ 329580 h 1294646"/>
              <a:gd name="connsiteX1-157" fmla="*/ 565369 w 1126589"/>
              <a:gd name="connsiteY1-158" fmla="*/ 0 h 1294646"/>
              <a:gd name="connsiteX2-159" fmla="*/ 1126589 w 1126589"/>
              <a:gd name="connsiteY2-160" fmla="*/ 333706 h 1294646"/>
              <a:gd name="connsiteX3-161" fmla="*/ 1119044 w 1126589"/>
              <a:gd name="connsiteY3-162" fmla="*/ 971739 h 1294646"/>
              <a:gd name="connsiteX4-163" fmla="*/ 556220 w 1126589"/>
              <a:gd name="connsiteY4-164" fmla="*/ 1294646 h 1294646"/>
              <a:gd name="connsiteX5-165" fmla="*/ 4053 w 1126589"/>
              <a:gd name="connsiteY5-166" fmla="*/ 970301 h 1294646"/>
              <a:gd name="connsiteX6-167" fmla="*/ 0 w 1126589"/>
              <a:gd name="connsiteY6-168" fmla="*/ 329580 h 1294646"/>
              <a:gd name="connsiteX0-169" fmla="*/ 0 w 1126589"/>
              <a:gd name="connsiteY0-170" fmla="*/ 329580 h 1294646"/>
              <a:gd name="connsiteX1-171" fmla="*/ 565369 w 1126589"/>
              <a:gd name="connsiteY1-172" fmla="*/ 0 h 1294646"/>
              <a:gd name="connsiteX2-173" fmla="*/ 1126589 w 1126589"/>
              <a:gd name="connsiteY2-174" fmla="*/ 333706 h 1294646"/>
              <a:gd name="connsiteX3-175" fmla="*/ 1119044 w 1126589"/>
              <a:gd name="connsiteY3-176" fmla="*/ 971739 h 1294646"/>
              <a:gd name="connsiteX4-177" fmla="*/ 558601 w 1126589"/>
              <a:gd name="connsiteY4-178" fmla="*/ 1294646 h 1294646"/>
              <a:gd name="connsiteX5-179" fmla="*/ 4053 w 1126589"/>
              <a:gd name="connsiteY5-180" fmla="*/ 970301 h 1294646"/>
              <a:gd name="connsiteX6-181" fmla="*/ 0 w 1126589"/>
              <a:gd name="connsiteY6-182" fmla="*/ 329580 h 129464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26589" h="1294646">
                <a:moveTo>
                  <a:pt x="0" y="329580"/>
                </a:moveTo>
                <a:lnTo>
                  <a:pt x="565369" y="0"/>
                </a:lnTo>
                <a:lnTo>
                  <a:pt x="1126589" y="333706"/>
                </a:lnTo>
                <a:lnTo>
                  <a:pt x="1119044" y="971739"/>
                </a:lnTo>
                <a:lnTo>
                  <a:pt x="558601" y="1294646"/>
                </a:lnTo>
                <a:lnTo>
                  <a:pt x="4053" y="970301"/>
                </a:lnTo>
                <a:cubicBezTo>
                  <a:pt x="2544" y="767101"/>
                  <a:pt x="1509" y="532780"/>
                  <a:pt x="0" y="329580"/>
                </a:cubicBezTo>
                <a:close/>
              </a:path>
            </a:pathLst>
          </a:custGeom>
          <a:solidFill>
            <a:schemeClr val="bg1"/>
          </a:solidFill>
          <a:ln>
            <a:solidFill>
              <a:srgbClr val="7DAAFF"/>
            </a:solidFill>
          </a:ln>
          <a:effectLst>
            <a:outerShdw blurRad="63500" sx="102000" sy="102000" algn="ctr" rotWithShape="0">
              <a:srgbClr val="3370FF">
                <a:alpha val="40000"/>
              </a:srgbClr>
            </a:outerShdw>
          </a:effectLst>
        </p:spPr>
        <p:style>
          <a:lnRef idx="2">
            <a:srgbClr val="FEED45">
              <a:shade val="50000"/>
            </a:srgbClr>
          </a:lnRef>
          <a:fillRef idx="1">
            <a:srgbClr val="FEED45"/>
          </a:fillRef>
          <a:effectRef idx="0">
            <a:srgbClr val="FEED45"/>
          </a:effectRef>
          <a:fontRef idx="minor">
            <a:srgbClr val="4A4A4A"/>
          </a:fontRef>
        </p:style>
        <p:txBody>
          <a:bodyPr rtlCol="0" anchor="ctr"/>
          <a:p>
            <a:pPr algn="ctr"/>
            <a:endParaRPr lang="zh-CN" altLang="en-US" sz="1400">
              <a:latin typeface="方正清刻本悦宋简体" panose="02000000000000000000" charset="-122"/>
              <a:ea typeface="方正清刻本悦宋简体" panose="02000000000000000000" charset="-122"/>
            </a:endParaRPr>
          </a:p>
        </p:txBody>
      </p:sp>
      <p:sp>
        <p:nvSpPr>
          <p:cNvPr id="5" name="文本框 4"/>
          <p:cNvSpPr txBox="1"/>
          <p:nvPr>
            <p:custDataLst>
              <p:tags r:id="rId14"/>
            </p:custDataLst>
          </p:nvPr>
        </p:nvSpPr>
        <p:spPr>
          <a:xfrm>
            <a:off x="2999105" y="2039620"/>
            <a:ext cx="1095375" cy="739775"/>
          </a:xfrm>
          <a:prstGeom prst="rect">
            <a:avLst/>
          </a:prstGeom>
          <a:noFill/>
        </p:spPr>
        <p:txBody>
          <a:bodyPr wrap="none" rtlCol="0" anchor="ctr" anchorCtr="0">
            <a:noAutofit/>
          </a:bodyPr>
          <a:p>
            <a:pPr algn="ctr"/>
            <a:r>
              <a:rPr lang="zh-CN" altLang="en-US" sz="2800" dirty="0">
                <a:solidFill>
                  <a:srgbClr val="1366B1"/>
                </a:solidFill>
                <a:latin typeface="方正清刻本悦宋简体" panose="02000000000000000000" charset="-122"/>
                <a:ea typeface="方正清刻本悦宋简体" panose="02000000000000000000" charset="-122"/>
              </a:rPr>
              <a:t>政府端</a:t>
            </a:r>
            <a:endParaRPr lang="zh-CN" altLang="en-US" sz="2800" dirty="0">
              <a:solidFill>
                <a:srgbClr val="1366B1"/>
              </a:solidFill>
              <a:latin typeface="方正清刻本悦宋简体" panose="02000000000000000000" charset="-122"/>
              <a:ea typeface="方正清刻本悦宋简体" panose="02000000000000000000" charset="-122"/>
            </a:endParaRPr>
          </a:p>
        </p:txBody>
      </p:sp>
      <p:sp>
        <p:nvSpPr>
          <p:cNvPr id="6" name="文本框 5"/>
          <p:cNvSpPr txBox="1"/>
          <p:nvPr>
            <p:custDataLst>
              <p:tags r:id="rId15"/>
            </p:custDataLst>
          </p:nvPr>
        </p:nvSpPr>
        <p:spPr>
          <a:xfrm>
            <a:off x="2115820" y="4201795"/>
            <a:ext cx="1095375" cy="739775"/>
          </a:xfrm>
          <a:prstGeom prst="rect">
            <a:avLst/>
          </a:prstGeom>
          <a:noFill/>
        </p:spPr>
        <p:txBody>
          <a:bodyPr wrap="none" rtlCol="0" anchor="ctr" anchorCtr="0">
            <a:noAutofit/>
          </a:bodyPr>
          <a:p>
            <a:pPr algn="ctr"/>
            <a:r>
              <a:rPr lang="zh-CN" altLang="en-US" sz="2800" dirty="0">
                <a:solidFill>
                  <a:srgbClr val="1366B1"/>
                </a:solidFill>
                <a:latin typeface="方正清刻本悦宋简体" panose="02000000000000000000" charset="-122"/>
                <a:ea typeface="方正清刻本悦宋简体" panose="02000000000000000000" charset="-122"/>
              </a:rPr>
              <a:t>企业端</a:t>
            </a:r>
            <a:endParaRPr lang="zh-CN" altLang="en-US" sz="2800" dirty="0">
              <a:solidFill>
                <a:srgbClr val="1366B1"/>
              </a:solidFill>
              <a:latin typeface="方正清刻本悦宋简体" panose="02000000000000000000" charset="-122"/>
              <a:ea typeface="方正清刻本悦宋简体" panose="02000000000000000000" charset="-122"/>
            </a:endParaRPr>
          </a:p>
        </p:txBody>
      </p:sp>
      <p:sp>
        <p:nvSpPr>
          <p:cNvPr id="7" name="文本框 6"/>
          <p:cNvSpPr txBox="1"/>
          <p:nvPr>
            <p:custDataLst>
              <p:tags r:id="rId16"/>
            </p:custDataLst>
          </p:nvPr>
        </p:nvSpPr>
        <p:spPr>
          <a:xfrm>
            <a:off x="8630920" y="1633220"/>
            <a:ext cx="1095375" cy="739775"/>
          </a:xfrm>
          <a:prstGeom prst="rect">
            <a:avLst/>
          </a:prstGeom>
          <a:noFill/>
        </p:spPr>
        <p:txBody>
          <a:bodyPr wrap="none" rtlCol="0" anchor="ctr" anchorCtr="0">
            <a:noAutofit/>
          </a:bodyPr>
          <a:p>
            <a:pPr algn="ctr"/>
            <a:r>
              <a:rPr lang="zh-CN" altLang="en-US" sz="2800" dirty="0">
                <a:solidFill>
                  <a:srgbClr val="1366B1"/>
                </a:solidFill>
                <a:latin typeface="方正清刻本悦宋简体" panose="02000000000000000000" charset="-122"/>
                <a:ea typeface="方正清刻本悦宋简体" panose="02000000000000000000" charset="-122"/>
              </a:rPr>
              <a:t>群众端</a:t>
            </a:r>
            <a:endParaRPr lang="zh-CN" altLang="en-US" sz="2800" dirty="0">
              <a:solidFill>
                <a:srgbClr val="1366B1"/>
              </a:solidFill>
              <a:latin typeface="方正清刻本悦宋简体" panose="02000000000000000000" charset="-122"/>
              <a:ea typeface="方正清刻本悦宋简体" panose="02000000000000000000" charset="-122"/>
            </a:endParaRPr>
          </a:p>
        </p:txBody>
      </p:sp>
      <p:pic>
        <p:nvPicPr>
          <p:cNvPr id="12" name="图片 11" descr="4590379"/>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155180" y="3508375"/>
            <a:ext cx="914400" cy="914400"/>
          </a:xfrm>
          <a:prstGeom prst="rect">
            <a:avLst/>
          </a:prstGeom>
        </p:spPr>
      </p:pic>
      <p:pic>
        <p:nvPicPr>
          <p:cNvPr id="13" name="图片 12" descr="4523991"/>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321300" y="4625340"/>
            <a:ext cx="914400" cy="914400"/>
          </a:xfrm>
          <a:prstGeom prst="rect">
            <a:avLst/>
          </a:prstGeom>
        </p:spPr>
      </p:pic>
      <p:pic>
        <p:nvPicPr>
          <p:cNvPr id="14" name="图片 13" descr="4520899"/>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918835" y="3538220"/>
            <a:ext cx="914400" cy="914400"/>
          </a:xfrm>
          <a:prstGeom prst="rect">
            <a:avLst/>
          </a:prstGeom>
        </p:spPr>
      </p:pic>
      <p:sp>
        <p:nvSpPr>
          <p:cNvPr id="16" name="矩形 15"/>
          <p:cNvSpPr/>
          <p:nvPr/>
        </p:nvSpPr>
        <p:spPr>
          <a:xfrm>
            <a:off x="4379724" y="895350"/>
            <a:ext cx="3305774" cy="460375"/>
          </a:xfrm>
          <a:prstGeom prst="rect">
            <a:avLst/>
          </a:prstGeom>
        </p:spPr>
        <p:txBody>
          <a:bodyPr wrap="square">
            <a:spAutoFit/>
          </a:bodyPr>
          <a:p>
            <a:pPr algn="ctr"/>
            <a:r>
              <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rPr>
              <a:t>传统回收的弊端</a:t>
            </a:r>
            <a:endPar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endParaRPr>
          </a:p>
        </p:txBody>
      </p:sp>
      <p:pic>
        <p:nvPicPr>
          <p:cNvPr id="25" name="图片 24" descr="20263706"/>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321300" y="2372995"/>
            <a:ext cx="914400" cy="9144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sh/>
      </p:transition>
    </mc:Choice>
    <mc:Fallback>
      <p:transition>
        <p:push/>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E46F">
            <a:alpha val="92000"/>
          </a:srgbClr>
        </a:solidFill>
        <a:effectLst/>
      </p:bgPr>
    </p:bg>
    <p:spTree>
      <p:nvGrpSpPr>
        <p:cNvPr id="1" name=""/>
        <p:cNvGrpSpPr/>
        <p:nvPr/>
      </p:nvGrpSpPr>
      <p:grpSpPr>
        <a:xfrm>
          <a:off x="0" y="0"/>
          <a:ext cx="0" cy="0"/>
          <a:chOff x="0" y="0"/>
          <a:chExt cx="0" cy="0"/>
        </a:xfrm>
      </p:grpSpPr>
      <p:sp>
        <p:nvSpPr>
          <p:cNvPr id="8" name="矩形 7"/>
          <p:cNvSpPr/>
          <p:nvPr/>
        </p:nvSpPr>
        <p:spPr>
          <a:xfrm>
            <a:off x="545910" y="641445"/>
            <a:ext cx="10972800" cy="5677469"/>
          </a:xfrm>
          <a:prstGeom prst="rect">
            <a:avLst/>
          </a:prstGeom>
          <a:solidFill>
            <a:schemeClr val="bg1"/>
          </a:solidFill>
          <a:ln>
            <a:solidFill>
              <a:schemeClr val="bg1"/>
            </a:solid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清刻本悦宋简体" panose="02000000000000000000" charset="-122"/>
              <a:ea typeface="方正清刻本悦宋简体" panose="02000000000000000000" charset="-122"/>
            </a:endParaRPr>
          </a:p>
        </p:txBody>
      </p:sp>
      <p:sp>
        <p:nvSpPr>
          <p:cNvPr id="9" name="圆角矩形 8"/>
          <p:cNvSpPr/>
          <p:nvPr/>
        </p:nvSpPr>
        <p:spPr>
          <a:xfrm>
            <a:off x="862965" y="914400"/>
            <a:ext cx="3672205" cy="409575"/>
          </a:xfrm>
          <a:prstGeom prst="roundRect">
            <a:avLst>
              <a:gd name="adj" fmla="val 50000"/>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grpSp>
        <p:nvGrpSpPr>
          <p:cNvPr id="15" name="组合 14"/>
          <p:cNvGrpSpPr/>
          <p:nvPr/>
        </p:nvGrpSpPr>
        <p:grpSpPr>
          <a:xfrm>
            <a:off x="914400" y="895350"/>
            <a:ext cx="3503295" cy="460375"/>
            <a:chOff x="1440" y="1410"/>
            <a:chExt cx="5517" cy="725"/>
          </a:xfrm>
        </p:grpSpPr>
        <p:sp>
          <p:nvSpPr>
            <p:cNvPr id="10" name="椭圆 9"/>
            <p:cNvSpPr/>
            <p:nvPr/>
          </p:nvSpPr>
          <p:spPr>
            <a:xfrm>
              <a:off x="1440" y="1526"/>
              <a:ext cx="494" cy="494"/>
            </a:xfrm>
            <a:prstGeom prst="ellipse">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2" name="矩形 1"/>
            <p:cNvSpPr/>
            <p:nvPr/>
          </p:nvSpPr>
          <p:spPr>
            <a:xfrm>
              <a:off x="2011" y="1410"/>
              <a:ext cx="4946" cy="725"/>
            </a:xfrm>
            <a:prstGeom prst="rect">
              <a:avLst/>
            </a:prstGeom>
          </p:spPr>
          <p:txBody>
            <a:bodyPr wrap="square">
              <a:spAutoFit/>
            </a:bodyPr>
            <a:lstStyle/>
            <a:p>
              <a:r>
                <a:rPr lang="zh-CN" altLang="en-US" sz="2400" b="1" dirty="0">
                  <a:solidFill>
                    <a:srgbClr val="477EE7"/>
                  </a:solidFill>
                  <a:latin typeface="方正清刻本悦宋简体" panose="02000000000000000000" charset="-122"/>
                  <a:ea typeface="方正清刻本悦宋简体" panose="02000000000000000000" charset="-122"/>
                  <a:cs typeface="方正清刻本悦宋简体" panose="02000000000000000000" charset="-122"/>
                  <a:sym typeface="+mn-ea"/>
                </a:rPr>
                <a:t>第二阶段</a:t>
              </a:r>
              <a:r>
                <a:rPr lang="en-US" altLang="zh-CN" sz="2400" b="1" dirty="0">
                  <a:solidFill>
                    <a:srgbClr val="477EE7"/>
                  </a:solidFill>
                  <a:latin typeface="方正清刻本悦宋简体" panose="02000000000000000000" charset="-122"/>
                  <a:ea typeface="方正清刻本悦宋简体" panose="02000000000000000000" charset="-122"/>
                  <a:cs typeface="方正清刻本悦宋简体" panose="02000000000000000000" charset="-122"/>
                  <a:sym typeface="+mn-ea"/>
                </a:rPr>
                <a:t>“</a:t>
              </a:r>
              <a:r>
                <a:rPr lang="en-US" altLang="zh-CN" sz="2400" b="1" dirty="0">
                  <a:solidFill>
                    <a:srgbClr val="477EE7"/>
                  </a:solidFill>
                  <a:latin typeface="Comic Sans MS" panose="030F0702030302020204" charset="0"/>
                  <a:ea typeface="方正清刻本悦宋简体" panose="02000000000000000000" charset="-122"/>
                  <a:cs typeface="Comic Sans MS" panose="030F0702030302020204" charset="0"/>
                  <a:sym typeface="+mn-ea"/>
                </a:rPr>
                <a:t>Re-cycle</a:t>
              </a:r>
              <a:r>
                <a:rPr lang="en-US" altLang="zh-CN" sz="2400" b="1" dirty="0">
                  <a:solidFill>
                    <a:srgbClr val="477EE7"/>
                  </a:solidFill>
                  <a:latin typeface="方正清刻本悦宋简体" panose="02000000000000000000" charset="-122"/>
                  <a:ea typeface="方正清刻本悦宋简体" panose="02000000000000000000" charset="-122"/>
                  <a:cs typeface="方正清刻本悦宋简体" panose="02000000000000000000" charset="-122"/>
                  <a:sym typeface="+mn-ea"/>
                </a:rPr>
                <a:t>”</a:t>
              </a:r>
              <a:endPar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grpSp>
      <p:grpSp>
        <p:nvGrpSpPr>
          <p:cNvPr id="3" name="组合 2"/>
          <p:cNvGrpSpPr/>
          <p:nvPr/>
        </p:nvGrpSpPr>
        <p:grpSpPr>
          <a:xfrm>
            <a:off x="1548130" y="1654175"/>
            <a:ext cx="9096331" cy="4457065"/>
            <a:chOff x="1897" y="2376"/>
            <a:chExt cx="15404" cy="7548"/>
          </a:xfrm>
        </p:grpSpPr>
        <p:grpSp>
          <p:nvGrpSpPr>
            <p:cNvPr id="19" name="组合 18"/>
            <p:cNvGrpSpPr/>
            <p:nvPr/>
          </p:nvGrpSpPr>
          <p:grpSpPr>
            <a:xfrm>
              <a:off x="1897" y="2376"/>
              <a:ext cx="4569" cy="7548"/>
              <a:chOff x="1897" y="1626"/>
              <a:chExt cx="4569" cy="7548"/>
            </a:xfrm>
          </p:grpSpPr>
          <p:sp>
            <p:nvSpPr>
              <p:cNvPr id="4" name="圆角矩形 3"/>
              <p:cNvSpPr/>
              <p:nvPr/>
            </p:nvSpPr>
            <p:spPr>
              <a:xfrm>
                <a:off x="1897" y="1626"/>
                <a:ext cx="4569" cy="7548"/>
              </a:xfrm>
              <a:prstGeom prst="roundRect">
                <a:avLst>
                  <a:gd name="adj" fmla="val 99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方正清刻本悦宋简体" panose="02000000000000000000" charset="-122"/>
                  <a:ea typeface="方正清刻本悦宋简体" panose="02000000000000000000" charset="-122"/>
                </a:endParaRPr>
              </a:p>
            </p:txBody>
          </p:sp>
          <p:sp>
            <p:nvSpPr>
              <p:cNvPr id="5" name="椭圆 4"/>
              <p:cNvSpPr/>
              <p:nvPr/>
            </p:nvSpPr>
            <p:spPr>
              <a:xfrm>
                <a:off x="3262" y="2374"/>
                <a:ext cx="1838" cy="1838"/>
              </a:xfrm>
              <a:prstGeom prst="ellipse">
                <a:avLst/>
              </a:prstGeom>
              <a:solidFill>
                <a:schemeClr val="bg1"/>
              </a:solidFill>
              <a:ln>
                <a:noFill/>
              </a:ln>
              <a:effectLst>
                <a:outerShdw blurRad="190500" sx="108000" sy="108000" algn="ctr" rotWithShape="0">
                  <a:srgbClr val="357E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方正清刻本悦宋简体" panose="02000000000000000000" charset="-122"/>
                  <a:ea typeface="方正清刻本悦宋简体" panose="02000000000000000000" charset="-122"/>
                </a:endParaRPr>
              </a:p>
            </p:txBody>
          </p:sp>
          <p:pic>
            <p:nvPicPr>
              <p:cNvPr id="6" name="图片 5" descr="452247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518" y="2629"/>
                <a:ext cx="1328" cy="1328"/>
              </a:xfrm>
              <a:prstGeom prst="rect">
                <a:avLst/>
              </a:prstGeom>
            </p:spPr>
          </p:pic>
        </p:grpSp>
        <p:grpSp>
          <p:nvGrpSpPr>
            <p:cNvPr id="20" name="组合 19"/>
            <p:cNvGrpSpPr/>
            <p:nvPr/>
          </p:nvGrpSpPr>
          <p:grpSpPr>
            <a:xfrm>
              <a:off x="7316" y="2376"/>
              <a:ext cx="4569" cy="7548"/>
              <a:chOff x="1897" y="1626"/>
              <a:chExt cx="4569" cy="7548"/>
            </a:xfrm>
          </p:grpSpPr>
          <p:sp>
            <p:nvSpPr>
              <p:cNvPr id="7" name="圆角矩形 6"/>
              <p:cNvSpPr/>
              <p:nvPr/>
            </p:nvSpPr>
            <p:spPr>
              <a:xfrm>
                <a:off x="1897" y="1626"/>
                <a:ext cx="4569" cy="7548"/>
              </a:xfrm>
              <a:prstGeom prst="roundRect">
                <a:avLst>
                  <a:gd name="adj" fmla="val 99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方正清刻本悦宋简体" panose="02000000000000000000" charset="-122"/>
                  <a:ea typeface="方正清刻本悦宋简体" panose="02000000000000000000" charset="-122"/>
                </a:endParaRPr>
              </a:p>
            </p:txBody>
          </p:sp>
          <p:sp>
            <p:nvSpPr>
              <p:cNvPr id="11" name="椭圆 10"/>
              <p:cNvSpPr/>
              <p:nvPr/>
            </p:nvSpPr>
            <p:spPr>
              <a:xfrm>
                <a:off x="3262" y="2374"/>
                <a:ext cx="1838" cy="1838"/>
              </a:xfrm>
              <a:prstGeom prst="ellipse">
                <a:avLst/>
              </a:prstGeom>
              <a:solidFill>
                <a:schemeClr val="bg1"/>
              </a:solidFill>
              <a:ln>
                <a:noFill/>
              </a:ln>
              <a:effectLst>
                <a:outerShdw blurRad="190500" sx="108000" sy="108000" algn="ctr" rotWithShape="0">
                  <a:srgbClr val="357E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方正清刻本悦宋简体" panose="02000000000000000000" charset="-122"/>
                  <a:ea typeface="方正清刻本悦宋简体" panose="02000000000000000000" charset="-122"/>
                </a:endParaRPr>
              </a:p>
            </p:txBody>
          </p:sp>
        </p:grpSp>
        <p:grpSp>
          <p:nvGrpSpPr>
            <p:cNvPr id="14" name="组合 13"/>
            <p:cNvGrpSpPr/>
            <p:nvPr/>
          </p:nvGrpSpPr>
          <p:grpSpPr>
            <a:xfrm>
              <a:off x="12732" y="2376"/>
              <a:ext cx="4569" cy="7548"/>
              <a:chOff x="1897" y="1626"/>
              <a:chExt cx="4569" cy="7548"/>
            </a:xfrm>
          </p:grpSpPr>
          <p:sp>
            <p:nvSpPr>
              <p:cNvPr id="16" name="圆角矩形 15"/>
              <p:cNvSpPr/>
              <p:nvPr/>
            </p:nvSpPr>
            <p:spPr>
              <a:xfrm>
                <a:off x="1897" y="1626"/>
                <a:ext cx="4569" cy="7548"/>
              </a:xfrm>
              <a:prstGeom prst="roundRect">
                <a:avLst>
                  <a:gd name="adj" fmla="val 99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方正清刻本悦宋简体" panose="02000000000000000000" charset="-122"/>
                  <a:ea typeface="方正清刻本悦宋简体" panose="02000000000000000000" charset="-122"/>
                </a:endParaRPr>
              </a:p>
            </p:txBody>
          </p:sp>
          <p:sp>
            <p:nvSpPr>
              <p:cNvPr id="33" name="椭圆 32"/>
              <p:cNvSpPr/>
              <p:nvPr/>
            </p:nvSpPr>
            <p:spPr>
              <a:xfrm>
                <a:off x="3262" y="2374"/>
                <a:ext cx="1838" cy="1838"/>
              </a:xfrm>
              <a:prstGeom prst="ellipse">
                <a:avLst/>
              </a:prstGeom>
              <a:solidFill>
                <a:schemeClr val="bg1"/>
              </a:solidFill>
              <a:ln>
                <a:noFill/>
              </a:ln>
              <a:effectLst>
                <a:outerShdw blurRad="190500" sx="108000" sy="108000" algn="ctr" rotWithShape="0">
                  <a:srgbClr val="357EF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方正清刻本悦宋简体" panose="02000000000000000000" charset="-122"/>
                  <a:ea typeface="方正清刻本悦宋简体" panose="02000000000000000000" charset="-122"/>
                </a:endParaRPr>
              </a:p>
            </p:txBody>
          </p:sp>
        </p:grpSp>
      </p:grpSp>
      <p:sp>
        <p:nvSpPr>
          <p:cNvPr id="21" name="文本框 20"/>
          <p:cNvSpPr txBox="1"/>
          <p:nvPr/>
        </p:nvSpPr>
        <p:spPr>
          <a:xfrm>
            <a:off x="1548765" y="3978910"/>
            <a:ext cx="2697480" cy="1198880"/>
          </a:xfrm>
          <a:prstGeom prst="rect">
            <a:avLst/>
          </a:prstGeom>
          <a:noFill/>
        </p:spPr>
        <p:txBody>
          <a:bodyPr wrap="square" rtlCol="0">
            <a:spAutoFit/>
          </a:bodyPr>
          <a:p>
            <a:pPr marL="285750" indent="-285750">
              <a:buFont typeface="Arial" panose="020B0604020202020204" pitchFamily="34" charset="0"/>
              <a:buChar char="•"/>
            </a:pPr>
            <a:r>
              <a:rPr lang="zh-CN" altLang="en-US">
                <a:latin typeface="方正清刻本悦宋简体" panose="02000000000000000000" charset="-122"/>
                <a:ea typeface="方正清刻本悦宋简体" panose="02000000000000000000" charset="-122"/>
              </a:rPr>
              <a:t>结合智能设备，助力监督管理。</a:t>
            </a:r>
            <a:endParaRPr lang="zh-CN" altLang="en-US">
              <a:latin typeface="方正清刻本悦宋简体" panose="02000000000000000000" charset="-122"/>
              <a:ea typeface="方正清刻本悦宋简体" panose="02000000000000000000" charset="-122"/>
            </a:endParaRPr>
          </a:p>
          <a:p>
            <a:pPr marL="285750" indent="-285750">
              <a:buFont typeface="Arial" panose="020B0604020202020204" pitchFamily="34" charset="0"/>
              <a:buChar char="•"/>
            </a:pPr>
            <a:r>
              <a:rPr lang="zh-CN" altLang="en-US">
                <a:latin typeface="方正清刻本悦宋简体" panose="02000000000000000000" charset="-122"/>
                <a:ea typeface="方正清刻本悦宋简体" panose="02000000000000000000" charset="-122"/>
              </a:rPr>
              <a:t>及时调整政策和制定未来计划。</a:t>
            </a:r>
            <a:endParaRPr lang="zh-CN" altLang="en-US">
              <a:latin typeface="方正清刻本悦宋简体" panose="02000000000000000000" charset="-122"/>
              <a:ea typeface="方正清刻本悦宋简体" panose="02000000000000000000" charset="-122"/>
            </a:endParaRPr>
          </a:p>
        </p:txBody>
      </p:sp>
      <p:sp>
        <p:nvSpPr>
          <p:cNvPr id="22" name="文本框 21"/>
          <p:cNvSpPr txBox="1"/>
          <p:nvPr/>
        </p:nvSpPr>
        <p:spPr>
          <a:xfrm>
            <a:off x="4644390" y="4044315"/>
            <a:ext cx="2903220" cy="1198880"/>
          </a:xfrm>
          <a:prstGeom prst="rect">
            <a:avLst/>
          </a:prstGeom>
          <a:noFill/>
        </p:spPr>
        <p:txBody>
          <a:bodyPr wrap="square" rtlCol="0">
            <a:spAutoFit/>
          </a:bodyPr>
          <a:p>
            <a:pPr marL="285750" indent="-285750">
              <a:buFont typeface="Arial" panose="020B0604020202020204" pitchFamily="34" charset="0"/>
              <a:buChar char="•"/>
            </a:pPr>
            <a:r>
              <a:rPr lang="zh-CN" altLang="en-US">
                <a:latin typeface="方正清刻本悦宋简体" panose="02000000000000000000" charset="-122"/>
                <a:ea typeface="方正清刻本悦宋简体" panose="02000000000000000000" charset="-122"/>
              </a:rPr>
              <a:t>资源整合，信息集成，运营效率提升。</a:t>
            </a:r>
            <a:endParaRPr lang="zh-CN" altLang="en-US">
              <a:latin typeface="方正清刻本悦宋简体" panose="02000000000000000000" charset="-122"/>
              <a:ea typeface="方正清刻本悦宋简体" panose="02000000000000000000" charset="-122"/>
            </a:endParaRPr>
          </a:p>
          <a:p>
            <a:pPr marL="285750" indent="-285750">
              <a:buFont typeface="Arial" panose="020B0604020202020204" pitchFamily="34" charset="0"/>
              <a:buChar char="•"/>
            </a:pPr>
            <a:r>
              <a:rPr lang="zh-CN" altLang="en-US">
                <a:latin typeface="方正清刻本悦宋简体" panose="02000000000000000000" charset="-122"/>
                <a:ea typeface="方正清刻本悦宋简体" panose="02000000000000000000" charset="-122"/>
              </a:rPr>
              <a:t>再生资源来源渠道多元化。</a:t>
            </a:r>
            <a:endParaRPr lang="zh-CN" altLang="en-US">
              <a:latin typeface="方正清刻本悦宋简体" panose="02000000000000000000" charset="-122"/>
              <a:ea typeface="方正清刻本悦宋简体" panose="02000000000000000000" charset="-122"/>
            </a:endParaRPr>
          </a:p>
        </p:txBody>
      </p:sp>
      <p:sp>
        <p:nvSpPr>
          <p:cNvPr id="23" name="文本框 22"/>
          <p:cNvSpPr txBox="1"/>
          <p:nvPr/>
        </p:nvSpPr>
        <p:spPr>
          <a:xfrm>
            <a:off x="7945755" y="4044315"/>
            <a:ext cx="2698115" cy="922020"/>
          </a:xfrm>
          <a:prstGeom prst="rect">
            <a:avLst/>
          </a:prstGeom>
          <a:noFill/>
        </p:spPr>
        <p:txBody>
          <a:bodyPr wrap="square" rtlCol="0">
            <a:spAutoFit/>
          </a:bodyPr>
          <a:p>
            <a:pPr marL="285750" indent="-285750">
              <a:buFont typeface="Arial" panose="020B0604020202020204" pitchFamily="34" charset="0"/>
              <a:buChar char="•"/>
            </a:pPr>
            <a:r>
              <a:rPr lang="zh-CN" altLang="en-US">
                <a:latin typeface="方正清刻本悦宋简体" panose="02000000000000000000" charset="-122"/>
                <a:ea typeface="方正清刻本悦宋简体" panose="02000000000000000000" charset="-122"/>
              </a:rPr>
              <a:t>便民服务，公益宣传，提升参与动力。</a:t>
            </a:r>
            <a:endParaRPr lang="zh-CN" altLang="en-US">
              <a:latin typeface="方正清刻本悦宋简体" panose="02000000000000000000" charset="-122"/>
              <a:ea typeface="方正清刻本悦宋简体" panose="02000000000000000000" charset="-122"/>
            </a:endParaRPr>
          </a:p>
          <a:p>
            <a:pPr marL="285750" indent="-285750">
              <a:buFont typeface="Arial" panose="020B0604020202020204" pitchFamily="34" charset="0"/>
              <a:buChar char="•"/>
            </a:pPr>
            <a:r>
              <a:rPr lang="zh-CN" altLang="en-US">
                <a:latin typeface="方正清刻本悦宋简体" panose="02000000000000000000" charset="-122"/>
                <a:ea typeface="方正清刻本悦宋简体" panose="02000000000000000000" charset="-122"/>
              </a:rPr>
              <a:t>回收渠道选择多样。</a:t>
            </a:r>
            <a:endParaRPr lang="zh-CN" altLang="en-US">
              <a:latin typeface="方正清刻本悦宋简体" panose="02000000000000000000" charset="-122"/>
              <a:ea typeface="方正清刻本悦宋简体" panose="02000000000000000000" charset="-122"/>
            </a:endParaRPr>
          </a:p>
        </p:txBody>
      </p:sp>
      <p:sp>
        <p:nvSpPr>
          <p:cNvPr id="24" name="矩形 23"/>
          <p:cNvSpPr/>
          <p:nvPr/>
        </p:nvSpPr>
        <p:spPr>
          <a:xfrm>
            <a:off x="4747895" y="895350"/>
            <a:ext cx="2672080" cy="460375"/>
          </a:xfrm>
          <a:prstGeom prst="rect">
            <a:avLst/>
          </a:prstGeom>
        </p:spPr>
        <p:txBody>
          <a:bodyPr wrap="square">
            <a:spAutoFit/>
          </a:bodyPr>
          <a:p>
            <a:pPr algn="ctr"/>
            <a:r>
              <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rPr>
              <a:t>互联网</a:t>
            </a:r>
            <a:r>
              <a:rPr lang="en-US" altLang="zh-CN" sz="2400" b="1" dirty="0" smtClean="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rPr>
              <a:t>+</a:t>
            </a:r>
            <a:r>
              <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rPr>
              <a:t>的优势</a:t>
            </a:r>
            <a:endPar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pic>
        <p:nvPicPr>
          <p:cNvPr id="26" name="图片 25" descr="458904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3095" y="2267585"/>
            <a:ext cx="741680" cy="741680"/>
          </a:xfrm>
          <a:prstGeom prst="rect">
            <a:avLst/>
          </a:prstGeom>
        </p:spPr>
      </p:pic>
      <p:pic>
        <p:nvPicPr>
          <p:cNvPr id="25" name="图片 24" descr="459037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37295" y="2181860"/>
            <a:ext cx="914400" cy="914400"/>
          </a:xfrm>
          <a:prstGeom prst="rect">
            <a:avLst/>
          </a:prstGeom>
        </p:spPr>
      </p:pic>
      <p:sp>
        <p:nvSpPr>
          <p:cNvPr id="27" name="文本框 26"/>
          <p:cNvSpPr txBox="1"/>
          <p:nvPr/>
        </p:nvSpPr>
        <p:spPr>
          <a:xfrm>
            <a:off x="1818640" y="3404870"/>
            <a:ext cx="2057400" cy="460375"/>
          </a:xfrm>
          <a:prstGeom prst="rect">
            <a:avLst/>
          </a:prstGeom>
          <a:noFill/>
        </p:spPr>
        <p:txBody>
          <a:bodyPr wrap="square" rtlCol="0">
            <a:spAutoFit/>
          </a:bodyPr>
          <a:p>
            <a:pPr algn="ctr"/>
            <a:r>
              <a:rPr lang="zh-CN" altLang="en-US" sz="24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rPr>
              <a:t>监管</a:t>
            </a:r>
            <a:r>
              <a:rPr lang="zh-CN" altLang="en-US" sz="24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rPr>
              <a:t>智能化</a:t>
            </a:r>
            <a:endParaRPr lang="zh-CN" altLang="en-US" sz="24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endParaRPr>
          </a:p>
        </p:txBody>
      </p:sp>
      <p:sp>
        <p:nvSpPr>
          <p:cNvPr id="28" name="文本框 27"/>
          <p:cNvSpPr txBox="1"/>
          <p:nvPr/>
        </p:nvSpPr>
        <p:spPr>
          <a:xfrm>
            <a:off x="8095615" y="3404870"/>
            <a:ext cx="2400300" cy="460375"/>
          </a:xfrm>
          <a:prstGeom prst="rect">
            <a:avLst/>
          </a:prstGeom>
          <a:noFill/>
        </p:spPr>
        <p:txBody>
          <a:bodyPr wrap="square" rtlCol="0">
            <a:spAutoFit/>
          </a:bodyPr>
          <a:p>
            <a:pPr algn="ctr"/>
            <a:r>
              <a:rPr lang="zh-CN" altLang="en-US" sz="24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rPr>
              <a:t>方式</a:t>
            </a:r>
            <a:r>
              <a:rPr lang="zh-CN" altLang="en-US" sz="24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rPr>
              <a:t>多样</a:t>
            </a:r>
            <a:r>
              <a:rPr lang="zh-CN" altLang="en-US" sz="24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rPr>
              <a:t>化</a:t>
            </a:r>
            <a:endParaRPr lang="zh-CN" altLang="en-US" sz="24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endParaRPr>
          </a:p>
        </p:txBody>
      </p:sp>
      <p:sp>
        <p:nvSpPr>
          <p:cNvPr id="29" name="文本框 28"/>
          <p:cNvSpPr txBox="1"/>
          <p:nvPr/>
        </p:nvSpPr>
        <p:spPr>
          <a:xfrm>
            <a:off x="4803775" y="3404870"/>
            <a:ext cx="2457450" cy="460375"/>
          </a:xfrm>
          <a:prstGeom prst="rect">
            <a:avLst/>
          </a:prstGeom>
          <a:noFill/>
        </p:spPr>
        <p:txBody>
          <a:bodyPr wrap="square" rtlCol="0">
            <a:spAutoFit/>
          </a:bodyPr>
          <a:p>
            <a:pPr algn="ctr"/>
            <a:r>
              <a:rPr lang="zh-CN" altLang="en-US" sz="24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rPr>
              <a:t>信息集成</a:t>
            </a:r>
            <a:r>
              <a:rPr lang="zh-CN" altLang="en-US" sz="24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rPr>
              <a:t>化</a:t>
            </a:r>
            <a:endParaRPr lang="zh-CN" altLang="en-US" sz="2400"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p14:dur="500">
        <p:push/>
      </p:transition>
    </mc:Choice>
    <mc:Fallback>
      <p:transition>
        <p:push/>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E46F">
            <a:alpha val="92000"/>
          </a:srgbClr>
        </a:solidFill>
        <a:effectLst/>
      </p:bgPr>
    </p:bg>
    <p:spTree>
      <p:nvGrpSpPr>
        <p:cNvPr id="1" name=""/>
        <p:cNvGrpSpPr/>
        <p:nvPr/>
      </p:nvGrpSpPr>
      <p:grpSpPr>
        <a:xfrm>
          <a:off x="0" y="0"/>
          <a:ext cx="0" cy="0"/>
          <a:chOff x="0" y="0"/>
          <a:chExt cx="0" cy="0"/>
        </a:xfrm>
      </p:grpSpPr>
      <p:sp>
        <p:nvSpPr>
          <p:cNvPr id="8" name="矩形 7"/>
          <p:cNvSpPr/>
          <p:nvPr/>
        </p:nvSpPr>
        <p:spPr>
          <a:xfrm>
            <a:off x="545910" y="641445"/>
            <a:ext cx="10972800" cy="5677469"/>
          </a:xfrm>
          <a:prstGeom prst="rect">
            <a:avLst/>
          </a:prstGeom>
          <a:solidFill>
            <a:schemeClr val="bg1"/>
          </a:solidFill>
          <a:ln>
            <a:solidFill>
              <a:schemeClr val="bg1"/>
            </a:solid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清刻本悦宋简体" panose="02000000000000000000" charset="-122"/>
              <a:ea typeface="方正清刻本悦宋简体" panose="02000000000000000000" charset="-122"/>
            </a:endParaRPr>
          </a:p>
        </p:txBody>
      </p:sp>
      <p:sp>
        <p:nvSpPr>
          <p:cNvPr id="9" name="圆角矩形 8"/>
          <p:cNvSpPr/>
          <p:nvPr/>
        </p:nvSpPr>
        <p:spPr>
          <a:xfrm>
            <a:off x="862965" y="914400"/>
            <a:ext cx="3641090" cy="409575"/>
          </a:xfrm>
          <a:prstGeom prst="roundRect">
            <a:avLst>
              <a:gd name="adj" fmla="val 50000"/>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grpSp>
        <p:nvGrpSpPr>
          <p:cNvPr id="15" name="组合 14"/>
          <p:cNvGrpSpPr/>
          <p:nvPr/>
        </p:nvGrpSpPr>
        <p:grpSpPr>
          <a:xfrm>
            <a:off x="914400" y="895350"/>
            <a:ext cx="3589655" cy="460375"/>
            <a:chOff x="1440" y="1410"/>
            <a:chExt cx="5653" cy="725"/>
          </a:xfrm>
        </p:grpSpPr>
        <p:sp>
          <p:nvSpPr>
            <p:cNvPr id="10" name="椭圆 9"/>
            <p:cNvSpPr/>
            <p:nvPr/>
          </p:nvSpPr>
          <p:spPr>
            <a:xfrm>
              <a:off x="1440" y="1526"/>
              <a:ext cx="494" cy="494"/>
            </a:xfrm>
            <a:prstGeom prst="ellipse">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2" name="矩形 1"/>
            <p:cNvSpPr/>
            <p:nvPr/>
          </p:nvSpPr>
          <p:spPr>
            <a:xfrm>
              <a:off x="2011" y="1410"/>
              <a:ext cx="5082" cy="725"/>
            </a:xfrm>
            <a:prstGeom prst="rect">
              <a:avLst/>
            </a:prstGeom>
          </p:spPr>
          <p:txBody>
            <a:bodyPr wrap="square">
              <a:spAutoFit/>
            </a:bodyPr>
            <a:lstStyle/>
            <a:p>
              <a:r>
                <a:rPr lang="zh-CN" altLang="en-US" sz="2400" b="1" dirty="0">
                  <a:solidFill>
                    <a:srgbClr val="477EE7"/>
                  </a:solidFill>
                  <a:latin typeface="方正清刻本悦宋简体" panose="02000000000000000000" charset="-122"/>
                  <a:ea typeface="方正清刻本悦宋简体" panose="02000000000000000000" charset="-122"/>
                  <a:cs typeface="方正清刻本悦宋简体" panose="02000000000000000000" charset="-122"/>
                  <a:sym typeface="+mn-ea"/>
                </a:rPr>
                <a:t>第二阶段</a:t>
              </a:r>
              <a:r>
                <a:rPr lang="en-US" altLang="zh-CN" sz="2400" b="1" dirty="0">
                  <a:solidFill>
                    <a:srgbClr val="477EE7"/>
                  </a:solidFill>
                  <a:latin typeface="方正清刻本悦宋简体" panose="02000000000000000000" charset="-122"/>
                  <a:ea typeface="方正清刻本悦宋简体" panose="02000000000000000000" charset="-122"/>
                  <a:cs typeface="方正清刻本悦宋简体" panose="02000000000000000000" charset="-122"/>
                  <a:sym typeface="+mn-ea"/>
                </a:rPr>
                <a:t>“</a:t>
              </a:r>
              <a:r>
                <a:rPr lang="en-US" altLang="zh-CN" sz="2400" b="1" dirty="0">
                  <a:solidFill>
                    <a:srgbClr val="477EE7"/>
                  </a:solidFill>
                  <a:latin typeface="Comic Sans MS" panose="030F0702030302020204" charset="0"/>
                  <a:ea typeface="方正清刻本悦宋简体" panose="02000000000000000000" charset="-122"/>
                  <a:cs typeface="Comic Sans MS" panose="030F0702030302020204" charset="0"/>
                  <a:sym typeface="+mn-ea"/>
                </a:rPr>
                <a:t>Re-cycle</a:t>
              </a:r>
              <a:r>
                <a:rPr lang="en-US" altLang="zh-CN" sz="2400" b="1" dirty="0">
                  <a:solidFill>
                    <a:srgbClr val="477EE7"/>
                  </a:solidFill>
                  <a:latin typeface="方正清刻本悦宋简体" panose="02000000000000000000" charset="-122"/>
                  <a:ea typeface="方正清刻本悦宋简体" panose="02000000000000000000" charset="-122"/>
                  <a:cs typeface="方正清刻本悦宋简体" panose="02000000000000000000" charset="-122"/>
                  <a:sym typeface="+mn-ea"/>
                </a:rPr>
                <a:t>”</a:t>
              </a:r>
              <a:endParaRPr lang="zh-CN" altLang="en-US" sz="2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grpSp>
      <p:sp>
        <p:nvSpPr>
          <p:cNvPr id="54" name="矩形 53"/>
          <p:cNvSpPr/>
          <p:nvPr/>
        </p:nvSpPr>
        <p:spPr>
          <a:xfrm>
            <a:off x="4798695" y="904240"/>
            <a:ext cx="2595245" cy="891540"/>
          </a:xfrm>
          <a:prstGeom prst="rect">
            <a:avLst/>
          </a:prstGeom>
        </p:spPr>
        <p:txBody>
          <a:bodyPr wrap="square">
            <a:spAutoFit/>
          </a:bodyPr>
          <a:p>
            <a:pPr algn="ctr"/>
            <a:r>
              <a:rPr lang="en-US" altLang="zh-CN" sz="2800" b="1" dirty="0" smtClean="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rPr>
              <a:t>“</a:t>
            </a:r>
            <a:r>
              <a:rPr lang="zh-CN" altLang="en-US" sz="2800" b="1" dirty="0" smtClean="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rPr>
              <a:t>新病旧疾</a:t>
            </a:r>
            <a:r>
              <a:rPr lang="en-US" altLang="zh-CN" sz="2800" b="1" dirty="0" smtClean="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rPr>
              <a:t>”</a:t>
            </a:r>
            <a:br>
              <a:rPr lang="en-US" altLang="zh-CN" sz="2400" dirty="0" smtClean="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rPr>
            </a:br>
            <a:r>
              <a:rPr lang="zh-CN" altLang="en-US" sz="2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rPr>
              <a:t>现阶段痛点分析</a:t>
            </a:r>
            <a:endParaRPr lang="zh-CN" altLang="en-US" sz="2400" dirty="0" smtClean="0">
              <a:solidFill>
                <a:schemeClr val="bg1">
                  <a:lumMod val="50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grpSp>
        <p:nvGrpSpPr>
          <p:cNvPr id="7" name="组合 6"/>
          <p:cNvGrpSpPr/>
          <p:nvPr/>
        </p:nvGrpSpPr>
        <p:grpSpPr>
          <a:xfrm>
            <a:off x="828478" y="1791335"/>
            <a:ext cx="10435069" cy="4327525"/>
            <a:chOff x="7177" y="3136"/>
            <a:chExt cx="10365" cy="6815"/>
          </a:xfrm>
        </p:grpSpPr>
        <p:sp>
          <p:nvSpPr>
            <p:cNvPr id="39" name="矩形 38"/>
            <p:cNvSpPr/>
            <p:nvPr/>
          </p:nvSpPr>
          <p:spPr>
            <a:xfrm>
              <a:off x="7177" y="6756"/>
              <a:ext cx="5060" cy="3195"/>
            </a:xfrm>
            <a:prstGeom prst="rect">
              <a:avLst/>
            </a:prstGeom>
            <a:pattFill prst="ltUpDiag">
              <a:fgClr>
                <a:srgbClr val="F9F9F9"/>
              </a:fgClr>
              <a:bgClr>
                <a:schemeClr val="bg1"/>
              </a:bgClr>
            </a:pattFill>
            <a:ln>
              <a:solidFill>
                <a:srgbClr val="7DAAFF"/>
              </a:solidFill>
            </a:ln>
            <a:effectLst>
              <a:outerShdw blurRad="50800" dist="38100" dir="2700000" algn="tl" rotWithShape="0">
                <a:srgbClr val="3370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ea typeface="微软雅黑" panose="020B0503020204020204" charset="-122"/>
                <a:sym typeface="Segoe UI" panose="020B0502040204020203" pitchFamily="34" charset="0"/>
              </a:endParaRPr>
            </a:p>
          </p:txBody>
        </p:sp>
        <p:sp>
          <p:nvSpPr>
            <p:cNvPr id="36" name="矩形 35"/>
            <p:cNvSpPr/>
            <p:nvPr/>
          </p:nvSpPr>
          <p:spPr>
            <a:xfrm>
              <a:off x="7177" y="3136"/>
              <a:ext cx="5060" cy="3195"/>
            </a:xfrm>
            <a:prstGeom prst="rect">
              <a:avLst/>
            </a:prstGeom>
            <a:pattFill prst="ltUpDiag">
              <a:fgClr>
                <a:srgbClr val="F9F9F9"/>
              </a:fgClr>
              <a:bgClr>
                <a:schemeClr val="bg1"/>
              </a:bgClr>
            </a:pattFill>
            <a:ln>
              <a:solidFill>
                <a:srgbClr val="7DAAFF"/>
              </a:solidFill>
            </a:ln>
            <a:effectLst>
              <a:outerShdw blurRad="50800" dist="38100" dir="2700000" algn="tl" rotWithShape="0">
                <a:srgbClr val="3370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ea typeface="微软雅黑" panose="020B0503020204020204" charset="-122"/>
                <a:sym typeface="Segoe UI" panose="020B0502040204020203" pitchFamily="34" charset="0"/>
              </a:endParaRPr>
            </a:p>
          </p:txBody>
        </p:sp>
        <p:sp>
          <p:nvSpPr>
            <p:cNvPr id="37" name="矩形 36"/>
            <p:cNvSpPr/>
            <p:nvPr/>
          </p:nvSpPr>
          <p:spPr>
            <a:xfrm>
              <a:off x="12476" y="3136"/>
              <a:ext cx="5060" cy="3195"/>
            </a:xfrm>
            <a:prstGeom prst="rect">
              <a:avLst/>
            </a:prstGeom>
            <a:pattFill prst="ltUpDiag">
              <a:fgClr>
                <a:srgbClr val="F9F9F9"/>
              </a:fgClr>
              <a:bgClr>
                <a:schemeClr val="bg1"/>
              </a:bgClr>
            </a:pattFill>
            <a:ln>
              <a:solidFill>
                <a:srgbClr val="7DAAFF"/>
              </a:solidFill>
            </a:ln>
            <a:effectLst>
              <a:outerShdw blurRad="50800" dist="38100" dir="2700000" algn="tl" rotWithShape="0">
                <a:srgbClr val="3370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ea typeface="微软雅黑" panose="020B0503020204020204" charset="-122"/>
                <a:sym typeface="Segoe UI" panose="020B0502040204020203" pitchFamily="34" charset="0"/>
              </a:endParaRPr>
            </a:p>
          </p:txBody>
        </p:sp>
        <p:sp>
          <p:nvSpPr>
            <p:cNvPr id="40" name="矩形 39"/>
            <p:cNvSpPr/>
            <p:nvPr/>
          </p:nvSpPr>
          <p:spPr>
            <a:xfrm>
              <a:off x="12476" y="6756"/>
              <a:ext cx="5060" cy="3195"/>
            </a:xfrm>
            <a:prstGeom prst="rect">
              <a:avLst/>
            </a:prstGeom>
            <a:pattFill prst="ltUpDiag">
              <a:fgClr>
                <a:srgbClr val="F9F9F9"/>
              </a:fgClr>
              <a:bgClr>
                <a:schemeClr val="bg1"/>
              </a:bgClr>
            </a:pattFill>
            <a:ln>
              <a:solidFill>
                <a:srgbClr val="7DAAFF"/>
              </a:solidFill>
            </a:ln>
            <a:effectLst>
              <a:outerShdw blurRad="50800" dist="38100" dir="2700000" algn="tl" rotWithShape="0">
                <a:srgbClr val="3370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ea typeface="微软雅黑" panose="020B0503020204020204" charset="-122"/>
                <a:sym typeface="Segoe UI" panose="020B0502040204020203" pitchFamily="34" charset="0"/>
              </a:endParaRPr>
            </a:p>
          </p:txBody>
        </p:sp>
        <p:sp>
          <p:nvSpPr>
            <p:cNvPr id="42" name="文本框 41"/>
            <p:cNvSpPr txBox="1"/>
            <p:nvPr/>
          </p:nvSpPr>
          <p:spPr>
            <a:xfrm>
              <a:off x="7300" y="4094"/>
              <a:ext cx="4804" cy="2178"/>
            </a:xfrm>
            <a:prstGeom prst="rect">
              <a:avLst/>
            </a:prstGeom>
            <a:noFill/>
          </p:spPr>
          <p:txBody>
            <a:bodyPr wrap="square" rtlCol="0">
              <a:spAutoFit/>
            </a:bodyPr>
            <a:lstStyle/>
            <a:p>
              <a:pPr algn="l">
                <a:lnSpc>
                  <a:spcPct val="120000"/>
                </a:lnSpc>
              </a:pPr>
              <a:r>
                <a:rPr lang="zh-CN" altLang="en-US" sz="1400" spc="150">
                  <a:solidFill>
                    <a:sysClr val="window" lastClr="FFFFFF">
                      <a:lumMod val="50000"/>
                    </a:sysClr>
                  </a:solidFill>
                  <a:latin typeface="方正清刻本悦宋简体" panose="02000000000000000000" charset="-122"/>
                  <a:ea typeface="方正清刻本悦宋简体" panose="02000000000000000000" charset="-122"/>
                  <a:sym typeface="Arial" panose="020B0604020202020204" pitchFamily="34" charset="0"/>
                </a:rPr>
                <a:t>传统回收阶段，可再生资源的流转过程极难监控，信息无法集成与互通，缺少及时可信的数据进行分析，政策调整和规划较难进行。从业者纳税意识薄弱，且由于税收流程繁琐，回收行业往往成为偷税漏税重灾区。</a:t>
              </a:r>
              <a:endParaRPr lang="zh-CN" altLang="en-US" sz="1400" spc="150" dirty="0">
                <a:solidFill>
                  <a:sysClr val="window" lastClr="FFFFFF">
                    <a:lumMod val="50000"/>
                  </a:sysClr>
                </a:solidFill>
                <a:latin typeface="方正清刻本悦宋简体" panose="02000000000000000000" charset="-122"/>
                <a:ea typeface="方正清刻本悦宋简体" panose="02000000000000000000" charset="-122"/>
                <a:cs typeface="+mn-ea"/>
                <a:sym typeface="Arial" panose="020B0604020202020204" pitchFamily="34" charset="0"/>
              </a:endParaRPr>
            </a:p>
          </p:txBody>
        </p:sp>
        <p:sp>
          <p:nvSpPr>
            <p:cNvPr id="43" name="文本框 42"/>
            <p:cNvSpPr txBox="1"/>
            <p:nvPr/>
          </p:nvSpPr>
          <p:spPr>
            <a:xfrm>
              <a:off x="7301" y="3379"/>
              <a:ext cx="1786" cy="580"/>
            </a:xfrm>
            <a:prstGeom prst="rect">
              <a:avLst/>
            </a:prstGeom>
            <a:noFill/>
          </p:spPr>
          <p:txBody>
            <a:bodyPr wrap="square" rtlCol="0">
              <a:spAutoFit/>
            </a:bodyPr>
            <a:lstStyle/>
            <a:p>
              <a:pPr algn="r"/>
              <a:r>
                <a:rPr lang="zh-CN" altLang="en-US"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rPr>
                <a:t>政府监管</a:t>
              </a:r>
              <a:r>
                <a:rPr lang="zh-CN" altLang="en-US"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rPr>
                <a:t>难</a:t>
              </a:r>
              <a:endParaRPr lang="zh-CN" altLang="en-US"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endParaRPr>
            </a:p>
          </p:txBody>
        </p:sp>
        <p:sp>
          <p:nvSpPr>
            <p:cNvPr id="56" name="文本框 55"/>
            <p:cNvSpPr txBox="1"/>
            <p:nvPr/>
          </p:nvSpPr>
          <p:spPr>
            <a:xfrm>
              <a:off x="12634" y="4094"/>
              <a:ext cx="4908" cy="1364"/>
            </a:xfrm>
            <a:prstGeom prst="rect">
              <a:avLst/>
            </a:prstGeom>
            <a:noFill/>
          </p:spPr>
          <p:txBody>
            <a:bodyPr wrap="square" rtlCol="0">
              <a:spAutoFit/>
            </a:bodyPr>
            <a:lstStyle/>
            <a:p>
              <a:pPr algn="l">
                <a:lnSpc>
                  <a:spcPct val="120000"/>
                </a:lnSpc>
              </a:pPr>
              <a:r>
                <a:rPr lang="zh-CN" altLang="en-US" sz="1400" spc="150">
                  <a:solidFill>
                    <a:sysClr val="window" lastClr="FFFFFF">
                      <a:lumMod val="50000"/>
                    </a:sysClr>
                  </a:solidFill>
                  <a:latin typeface="方正清刻本悦宋简体" panose="02000000000000000000" charset="-122"/>
                  <a:ea typeface="方正清刻本悦宋简体" panose="02000000000000000000" charset="-122"/>
                  <a:sym typeface="Arial" panose="020B0604020202020204" pitchFamily="34" charset="0"/>
                </a:rPr>
                <a:t>企业可能会收集用户隐私数据进行非法活动，关键隐私信息极易泄露。对于群众存在安全隐患，不利于再生资源回收交易的安全进行，影响群众回收积极性。</a:t>
              </a:r>
              <a:endParaRPr lang="zh-CN" altLang="en-US" sz="1400" dirty="0">
                <a:latin typeface="Segoe UI" panose="020B0502040204020203" pitchFamily="34" charset="0"/>
                <a:ea typeface="微软雅黑" panose="020B0503020204020204" charset="-122"/>
                <a:cs typeface="+mn-ea"/>
                <a:sym typeface="Segoe UI" panose="020B0502040204020203" pitchFamily="34" charset="0"/>
              </a:endParaRPr>
            </a:p>
          </p:txBody>
        </p:sp>
        <p:sp>
          <p:nvSpPr>
            <p:cNvPr id="57" name="文本框 56"/>
            <p:cNvSpPr txBox="1"/>
            <p:nvPr/>
          </p:nvSpPr>
          <p:spPr>
            <a:xfrm>
              <a:off x="12634" y="3379"/>
              <a:ext cx="1786" cy="580"/>
            </a:xfrm>
            <a:prstGeom prst="rect">
              <a:avLst/>
            </a:prstGeom>
            <a:noFill/>
          </p:spPr>
          <p:txBody>
            <a:bodyPr wrap="square" rtlCol="0">
              <a:spAutoFit/>
            </a:bodyPr>
            <a:lstStyle/>
            <a:p>
              <a:pPr algn="r"/>
              <a:r>
                <a:rPr lang="zh-CN" altLang="en-US"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rPr>
                <a:t>隐私无保障</a:t>
              </a:r>
              <a:endParaRPr lang="zh-CN" altLang="en-US"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endParaRPr>
            </a:p>
          </p:txBody>
        </p:sp>
        <p:sp>
          <p:nvSpPr>
            <p:cNvPr id="66" name="文本框 65"/>
            <p:cNvSpPr txBox="1"/>
            <p:nvPr/>
          </p:nvSpPr>
          <p:spPr>
            <a:xfrm>
              <a:off x="7352" y="7693"/>
              <a:ext cx="4753" cy="1771"/>
            </a:xfrm>
            <a:prstGeom prst="rect">
              <a:avLst/>
            </a:prstGeom>
            <a:noFill/>
          </p:spPr>
          <p:txBody>
            <a:bodyPr wrap="square" rtlCol="0">
              <a:spAutoFit/>
            </a:bodyPr>
            <a:lstStyle/>
            <a:p>
              <a:pPr algn="l">
                <a:lnSpc>
                  <a:spcPct val="120000"/>
                </a:lnSpc>
              </a:pPr>
              <a:r>
                <a:rPr lang="zh-CN" altLang="en-US" sz="1400" spc="150">
                  <a:solidFill>
                    <a:sysClr val="window" lastClr="FFFFFF">
                      <a:lumMod val="50000"/>
                    </a:sysClr>
                  </a:solidFill>
                  <a:latin typeface="方正清刻本悦宋简体" panose="02000000000000000000" charset="-122"/>
                  <a:ea typeface="方正清刻本悦宋简体" panose="02000000000000000000" charset="-122"/>
                  <a:sym typeface="Arial" panose="020B0604020202020204" pitchFamily="34" charset="0"/>
                </a:rPr>
                <a:t>虽然国家大力推行垃圾分类政策，但仍然不能有效解决垃圾分拣问题，群众对于垃圾分类不积极，且在进行分类后也没有实质可见的正反馈，积分返点无实质作用，群众回收意识薄弱，环保参与度低。</a:t>
              </a:r>
              <a:endParaRPr lang="zh-CN" altLang="en-US" sz="1400" dirty="0">
                <a:latin typeface="Segoe UI" panose="020B0502040204020203" pitchFamily="34" charset="0"/>
                <a:ea typeface="微软雅黑" panose="020B0503020204020204" charset="-122"/>
                <a:cs typeface="+mn-ea"/>
                <a:sym typeface="Segoe UI" panose="020B0502040204020203" pitchFamily="34" charset="0"/>
              </a:endParaRPr>
            </a:p>
          </p:txBody>
        </p:sp>
        <p:sp>
          <p:nvSpPr>
            <p:cNvPr id="67" name="文本框 66"/>
            <p:cNvSpPr txBox="1"/>
            <p:nvPr/>
          </p:nvSpPr>
          <p:spPr>
            <a:xfrm>
              <a:off x="7352" y="6981"/>
              <a:ext cx="1786" cy="580"/>
            </a:xfrm>
            <a:prstGeom prst="rect">
              <a:avLst/>
            </a:prstGeom>
            <a:noFill/>
          </p:spPr>
          <p:txBody>
            <a:bodyPr wrap="square" rtlCol="0">
              <a:spAutoFit/>
            </a:bodyPr>
            <a:lstStyle/>
            <a:p>
              <a:pPr algn="r"/>
              <a:r>
                <a:rPr lang="zh-CN" altLang="en-US"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rPr>
                <a:t>回收意愿低</a:t>
              </a:r>
              <a:endParaRPr lang="zh-CN" altLang="en-US"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endParaRPr>
            </a:p>
          </p:txBody>
        </p:sp>
        <p:sp>
          <p:nvSpPr>
            <p:cNvPr id="70" name="文本框 69"/>
            <p:cNvSpPr txBox="1"/>
            <p:nvPr/>
          </p:nvSpPr>
          <p:spPr>
            <a:xfrm>
              <a:off x="12634" y="7693"/>
              <a:ext cx="4907" cy="1771"/>
            </a:xfrm>
            <a:prstGeom prst="rect">
              <a:avLst/>
            </a:prstGeom>
            <a:noFill/>
          </p:spPr>
          <p:txBody>
            <a:bodyPr wrap="square" rtlCol="0">
              <a:spAutoFit/>
            </a:bodyPr>
            <a:lstStyle/>
            <a:p>
              <a:pPr algn="l">
                <a:lnSpc>
                  <a:spcPct val="120000"/>
                </a:lnSpc>
              </a:pPr>
              <a:r>
                <a:rPr lang="zh-CN" altLang="en-US" sz="1400" spc="150">
                  <a:solidFill>
                    <a:sysClr val="window" lastClr="FFFFFF">
                      <a:lumMod val="50000"/>
                    </a:sysClr>
                  </a:solidFill>
                  <a:latin typeface="方正清刻本悦宋简体" panose="02000000000000000000" charset="-122"/>
                  <a:ea typeface="方正清刻本悦宋简体" panose="02000000000000000000" charset="-122"/>
                  <a:sym typeface="Arial" panose="020B0604020202020204" pitchFamily="34" charset="0"/>
                </a:rPr>
                <a:t>国家在环保行业大力投入资金，贪污腐败分子从中谋取不当利益的现象时有发生，但是却难以排查资金纰漏。由于没有真实可信的交易数据记录，难以追溯政府用于环保行业的拨款资金去向，易滋生腐败现象。</a:t>
              </a:r>
              <a:endParaRPr lang="zh-CN" altLang="en-US" sz="1400" dirty="0">
                <a:latin typeface="Segoe UI" panose="020B0502040204020203" pitchFamily="34" charset="0"/>
                <a:ea typeface="微软雅黑" panose="020B0503020204020204" charset="-122"/>
                <a:cs typeface="+mn-ea"/>
                <a:sym typeface="Segoe UI" panose="020B0502040204020203" pitchFamily="34" charset="0"/>
              </a:endParaRPr>
            </a:p>
          </p:txBody>
        </p:sp>
        <p:sp>
          <p:nvSpPr>
            <p:cNvPr id="71" name="文本框 70"/>
            <p:cNvSpPr txBox="1"/>
            <p:nvPr/>
          </p:nvSpPr>
          <p:spPr>
            <a:xfrm>
              <a:off x="12634" y="6981"/>
              <a:ext cx="1786" cy="580"/>
            </a:xfrm>
            <a:prstGeom prst="rect">
              <a:avLst/>
            </a:prstGeom>
            <a:noFill/>
          </p:spPr>
          <p:txBody>
            <a:bodyPr wrap="square" rtlCol="0">
              <a:spAutoFit/>
            </a:bodyPr>
            <a:lstStyle/>
            <a:p>
              <a:pPr algn="r"/>
              <a:r>
                <a:rPr lang="zh-CN" altLang="en-US"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rPr>
                <a:t>扶持不透明</a:t>
              </a:r>
              <a:endParaRPr lang="zh-CN" altLang="en-US" dirty="0">
                <a:solidFill>
                  <a:srgbClr val="115A9F"/>
                </a:solidFill>
                <a:latin typeface="方正清刻本悦宋简体" panose="02000000000000000000" charset="-122"/>
                <a:ea typeface="方正清刻本悦宋简体" panose="02000000000000000000" charset="-122"/>
                <a:cs typeface="+mn-ea"/>
                <a:sym typeface="Segoe UI" panose="020B0502040204020203" pitchFamily="34" charset="0"/>
              </a:endParaRPr>
            </a:p>
          </p:txBody>
        </p:sp>
      </p:grpSp>
      <p:pic>
        <p:nvPicPr>
          <p:cNvPr id="12" name="图片 11" descr="452402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400800" y="4201160"/>
            <a:ext cx="400050" cy="400050"/>
          </a:xfrm>
          <a:prstGeom prst="rect">
            <a:avLst/>
          </a:prstGeom>
        </p:spPr>
      </p:pic>
      <p:pic>
        <p:nvPicPr>
          <p:cNvPr id="13" name="图片 12" descr="363772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1056005" y="4229100"/>
            <a:ext cx="306070" cy="306070"/>
          </a:xfrm>
          <a:prstGeom prst="rect">
            <a:avLst/>
          </a:prstGeom>
        </p:spPr>
      </p:pic>
      <p:pic>
        <p:nvPicPr>
          <p:cNvPr id="14" name="图片 13" descr="350544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50635" y="1875790"/>
            <a:ext cx="419100" cy="419100"/>
          </a:xfrm>
          <a:prstGeom prst="rect">
            <a:avLst/>
          </a:prstGeom>
        </p:spPr>
      </p:pic>
      <p:pic>
        <p:nvPicPr>
          <p:cNvPr id="19" name="图片 18" descr="2026370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8860" y="1875790"/>
            <a:ext cx="361950" cy="3619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push/>
      </p:transition>
    </mc:Choice>
    <mc:Fallback>
      <p:transition>
        <p:push/>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E46F">
            <a:alpha val="92000"/>
          </a:srgbClr>
        </a:solidFill>
        <a:effectLst/>
      </p:bgPr>
    </p:bg>
    <p:spTree>
      <p:nvGrpSpPr>
        <p:cNvPr id="1" name=""/>
        <p:cNvGrpSpPr/>
        <p:nvPr/>
      </p:nvGrpSpPr>
      <p:grpSpPr>
        <a:xfrm>
          <a:off x="0" y="0"/>
          <a:ext cx="0" cy="0"/>
          <a:chOff x="0" y="0"/>
          <a:chExt cx="0" cy="0"/>
        </a:xfrm>
      </p:grpSpPr>
      <p:sp>
        <p:nvSpPr>
          <p:cNvPr id="8" name="矩形 7"/>
          <p:cNvSpPr/>
          <p:nvPr/>
        </p:nvSpPr>
        <p:spPr>
          <a:xfrm>
            <a:off x="545910" y="641445"/>
            <a:ext cx="10972800" cy="5677469"/>
          </a:xfrm>
          <a:prstGeom prst="rect">
            <a:avLst/>
          </a:prstGeom>
          <a:solidFill>
            <a:schemeClr val="bg1"/>
          </a:solidFill>
          <a:ln>
            <a:solidFill>
              <a:schemeClr val="bg1"/>
            </a:solidFill>
          </a:ln>
          <a:effectLst>
            <a:outerShdw blurRad="50800" dist="38100" dir="5400000" algn="t" rotWithShape="0">
              <a:srgbClr val="DFAF1D">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清刻本悦宋简体" panose="02000000000000000000" charset="-122"/>
              <a:ea typeface="方正清刻本悦宋简体" panose="02000000000000000000" charset="-122"/>
            </a:endParaRPr>
          </a:p>
        </p:txBody>
      </p:sp>
      <p:sp>
        <p:nvSpPr>
          <p:cNvPr id="9" name="圆角矩形 8"/>
          <p:cNvSpPr/>
          <p:nvPr/>
        </p:nvSpPr>
        <p:spPr>
          <a:xfrm>
            <a:off x="862965" y="914400"/>
            <a:ext cx="3814445" cy="409575"/>
          </a:xfrm>
          <a:prstGeom prst="roundRect">
            <a:avLst>
              <a:gd name="adj" fmla="val 50000"/>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grpSp>
        <p:nvGrpSpPr>
          <p:cNvPr id="15" name="组合 14"/>
          <p:cNvGrpSpPr/>
          <p:nvPr/>
        </p:nvGrpSpPr>
        <p:grpSpPr>
          <a:xfrm>
            <a:off x="914400" y="895350"/>
            <a:ext cx="3833495" cy="460375"/>
            <a:chOff x="1440" y="1410"/>
            <a:chExt cx="6037" cy="725"/>
          </a:xfrm>
        </p:grpSpPr>
        <p:sp>
          <p:nvSpPr>
            <p:cNvPr id="10" name="椭圆 9"/>
            <p:cNvSpPr/>
            <p:nvPr/>
          </p:nvSpPr>
          <p:spPr>
            <a:xfrm>
              <a:off x="1440" y="1526"/>
              <a:ext cx="494" cy="494"/>
            </a:xfrm>
            <a:prstGeom prst="ellipse">
              <a:avLst/>
            </a:prstGeom>
            <a:solidFill>
              <a:srgbClr val="FAE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清刻本悦宋简体" panose="02000000000000000000" charset="-122"/>
                <a:ea typeface="方正清刻本悦宋简体" panose="02000000000000000000" charset="-122"/>
              </a:endParaRPr>
            </a:p>
          </p:txBody>
        </p:sp>
        <p:sp>
          <p:nvSpPr>
            <p:cNvPr id="2" name="矩形 1"/>
            <p:cNvSpPr/>
            <p:nvPr/>
          </p:nvSpPr>
          <p:spPr>
            <a:xfrm>
              <a:off x="2011" y="1410"/>
              <a:ext cx="5466" cy="725"/>
            </a:xfrm>
            <a:prstGeom prst="rect">
              <a:avLst/>
            </a:prstGeom>
          </p:spPr>
          <p:txBody>
            <a:bodyPr wrap="square">
              <a:spAutoFit/>
            </a:bodyPr>
            <a:lstStyle/>
            <a:p>
              <a:r>
                <a:rPr lang="zh-CN" altLang="en-US" sz="2400" b="1" dirty="0">
                  <a:solidFill>
                    <a:schemeClr val="accent3"/>
                  </a:solidFill>
                  <a:latin typeface="方正清刻本悦宋简体" panose="02000000000000000000" charset="-122"/>
                  <a:ea typeface="方正清刻本悦宋简体" panose="02000000000000000000" charset="-122"/>
                  <a:cs typeface="方正清刻本悦宋简体" panose="02000000000000000000" charset="-122"/>
                  <a:sym typeface="+mn-ea"/>
                </a:rPr>
                <a:t>第三阶段 </a:t>
              </a:r>
              <a:r>
                <a:rPr lang="en-US" altLang="zh-CN" sz="2400" b="1" dirty="0">
                  <a:solidFill>
                    <a:schemeClr val="accent3"/>
                  </a:solidFill>
                  <a:latin typeface="方正清刻本悦宋简体" panose="02000000000000000000" charset="-122"/>
                  <a:ea typeface="方正清刻本悦宋简体" panose="02000000000000000000" charset="-122"/>
                  <a:cs typeface="方正清刻本悦宋简体" panose="02000000000000000000" charset="-122"/>
                  <a:sym typeface="+mn-ea"/>
                </a:rPr>
                <a:t>“</a:t>
              </a:r>
              <a:r>
                <a:rPr lang="en-US" altLang="zh-CN" sz="2400" b="1" dirty="0">
                  <a:solidFill>
                    <a:schemeClr val="accent3"/>
                  </a:solidFill>
                  <a:latin typeface="Comic Sans MS" panose="030F0702030302020204" charset="0"/>
                  <a:ea typeface="方正清刻本悦宋简体" panose="02000000000000000000" charset="-122"/>
                  <a:cs typeface="Comic Sans MS" panose="030F0702030302020204" charset="0"/>
                  <a:sym typeface="微软雅黑" panose="020B0503020204020204" charset="-122"/>
                </a:rPr>
                <a:t>Up-cycle</a:t>
              </a:r>
              <a:r>
                <a:rPr lang="en-US" altLang="zh-CN" sz="2400" b="1" dirty="0">
                  <a:solidFill>
                    <a:schemeClr val="accent3"/>
                  </a:solidFill>
                  <a:latin typeface="方正清刻本悦宋简体" panose="02000000000000000000" charset="-122"/>
                  <a:ea typeface="方正清刻本悦宋简体" panose="02000000000000000000" charset="-122"/>
                  <a:cs typeface="方正清刻本悦宋简体" panose="02000000000000000000" charset="-122"/>
                  <a:sym typeface="+mn-ea"/>
                </a:rPr>
                <a:t>”</a:t>
              </a:r>
              <a:endParaRPr lang="zh-CN" altLang="en-US" sz="2400" dirty="0" smtClean="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grpSp>
      <p:grpSp>
        <p:nvGrpSpPr>
          <p:cNvPr id="3" name="组合 2"/>
          <p:cNvGrpSpPr/>
          <p:nvPr/>
        </p:nvGrpSpPr>
        <p:grpSpPr>
          <a:xfrm>
            <a:off x="1548130" y="1388110"/>
            <a:ext cx="9096331" cy="4457065"/>
            <a:chOff x="1897" y="2376"/>
            <a:chExt cx="15404" cy="7548"/>
          </a:xfrm>
        </p:grpSpPr>
        <p:grpSp>
          <p:nvGrpSpPr>
            <p:cNvPr id="19" name="组合 18"/>
            <p:cNvGrpSpPr/>
            <p:nvPr/>
          </p:nvGrpSpPr>
          <p:grpSpPr>
            <a:xfrm>
              <a:off x="1897" y="2376"/>
              <a:ext cx="4569" cy="7548"/>
              <a:chOff x="1897" y="1626"/>
              <a:chExt cx="4569" cy="7548"/>
            </a:xfrm>
          </p:grpSpPr>
          <p:sp>
            <p:nvSpPr>
              <p:cNvPr id="4" name="圆角矩形 3"/>
              <p:cNvSpPr/>
              <p:nvPr/>
            </p:nvSpPr>
            <p:spPr>
              <a:xfrm>
                <a:off x="1897" y="1626"/>
                <a:ext cx="4569" cy="7548"/>
              </a:xfrm>
              <a:prstGeom prst="roundRect">
                <a:avLst>
                  <a:gd name="adj" fmla="val 99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方正清刻本悦宋简体" panose="02000000000000000000" charset="-122"/>
                  <a:ea typeface="方正清刻本悦宋简体" panose="02000000000000000000" charset="-122"/>
                </a:endParaRPr>
              </a:p>
            </p:txBody>
          </p:sp>
          <p:sp>
            <p:nvSpPr>
              <p:cNvPr id="5" name="椭圆 4"/>
              <p:cNvSpPr/>
              <p:nvPr/>
            </p:nvSpPr>
            <p:spPr>
              <a:xfrm>
                <a:off x="3262" y="2374"/>
                <a:ext cx="1838" cy="1838"/>
              </a:xfrm>
              <a:prstGeom prst="ellipse">
                <a:avLst/>
              </a:prstGeom>
              <a:solidFill>
                <a:schemeClr val="bg1"/>
              </a:solidFill>
              <a:ln>
                <a:noFill/>
              </a:ln>
              <a:effectLst>
                <a:outerShdw blurRad="190500" sx="108000" sy="108000" algn="ctr" rotWithShape="0">
                  <a:schemeClr val="accent3">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方正清刻本悦宋简体" panose="02000000000000000000" charset="-122"/>
                  <a:ea typeface="方正清刻本悦宋简体" panose="02000000000000000000" charset="-122"/>
                </a:endParaRPr>
              </a:p>
            </p:txBody>
          </p:sp>
        </p:grpSp>
        <p:grpSp>
          <p:nvGrpSpPr>
            <p:cNvPr id="20" name="组合 19"/>
            <p:cNvGrpSpPr/>
            <p:nvPr/>
          </p:nvGrpSpPr>
          <p:grpSpPr>
            <a:xfrm>
              <a:off x="7316" y="2376"/>
              <a:ext cx="4569" cy="7548"/>
              <a:chOff x="1897" y="1626"/>
              <a:chExt cx="4569" cy="7548"/>
            </a:xfrm>
          </p:grpSpPr>
          <p:sp>
            <p:nvSpPr>
              <p:cNvPr id="7" name="圆角矩形 6"/>
              <p:cNvSpPr/>
              <p:nvPr/>
            </p:nvSpPr>
            <p:spPr>
              <a:xfrm>
                <a:off x="1897" y="1626"/>
                <a:ext cx="4569" cy="7548"/>
              </a:xfrm>
              <a:prstGeom prst="roundRect">
                <a:avLst>
                  <a:gd name="adj" fmla="val 99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方正清刻本悦宋简体" panose="02000000000000000000" charset="-122"/>
                  <a:ea typeface="方正清刻本悦宋简体" panose="02000000000000000000" charset="-122"/>
                </a:endParaRPr>
              </a:p>
            </p:txBody>
          </p:sp>
          <p:sp>
            <p:nvSpPr>
              <p:cNvPr id="11" name="椭圆 10"/>
              <p:cNvSpPr/>
              <p:nvPr/>
            </p:nvSpPr>
            <p:spPr>
              <a:xfrm>
                <a:off x="3262" y="2374"/>
                <a:ext cx="1838" cy="1838"/>
              </a:xfrm>
              <a:prstGeom prst="ellipse">
                <a:avLst/>
              </a:prstGeom>
              <a:solidFill>
                <a:schemeClr val="bg1"/>
              </a:solidFill>
              <a:ln>
                <a:noFill/>
              </a:ln>
              <a:effectLst>
                <a:outerShdw blurRad="190500" sx="108000" sy="108000" algn="ctr" rotWithShape="0">
                  <a:schemeClr val="accent3">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方正清刻本悦宋简体" panose="02000000000000000000" charset="-122"/>
                  <a:ea typeface="方正清刻本悦宋简体" panose="02000000000000000000" charset="-122"/>
                </a:endParaRPr>
              </a:p>
            </p:txBody>
          </p:sp>
        </p:grpSp>
        <p:grpSp>
          <p:nvGrpSpPr>
            <p:cNvPr id="14" name="组合 13"/>
            <p:cNvGrpSpPr/>
            <p:nvPr/>
          </p:nvGrpSpPr>
          <p:grpSpPr>
            <a:xfrm>
              <a:off x="12732" y="2376"/>
              <a:ext cx="4569" cy="7548"/>
              <a:chOff x="1897" y="1626"/>
              <a:chExt cx="4569" cy="7548"/>
            </a:xfrm>
          </p:grpSpPr>
          <p:sp>
            <p:nvSpPr>
              <p:cNvPr id="16" name="圆角矩形 15"/>
              <p:cNvSpPr/>
              <p:nvPr/>
            </p:nvSpPr>
            <p:spPr>
              <a:xfrm>
                <a:off x="1897" y="1626"/>
                <a:ext cx="4569" cy="7548"/>
              </a:xfrm>
              <a:prstGeom prst="roundRect">
                <a:avLst>
                  <a:gd name="adj" fmla="val 99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方正清刻本悦宋简体" panose="02000000000000000000" charset="-122"/>
                  <a:ea typeface="方正清刻本悦宋简体" panose="02000000000000000000" charset="-122"/>
                </a:endParaRPr>
              </a:p>
            </p:txBody>
          </p:sp>
          <p:sp>
            <p:nvSpPr>
              <p:cNvPr id="33" name="椭圆 32"/>
              <p:cNvSpPr/>
              <p:nvPr/>
            </p:nvSpPr>
            <p:spPr>
              <a:xfrm>
                <a:off x="3262" y="2374"/>
                <a:ext cx="1838" cy="1838"/>
              </a:xfrm>
              <a:prstGeom prst="ellipse">
                <a:avLst/>
              </a:prstGeom>
              <a:solidFill>
                <a:schemeClr val="bg1"/>
              </a:solidFill>
              <a:ln>
                <a:noFill/>
              </a:ln>
              <a:effectLst>
                <a:outerShdw blurRad="190500" sx="108000" sy="108000" algn="ctr" rotWithShape="0">
                  <a:schemeClr val="accent3">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方正清刻本悦宋简体" panose="02000000000000000000" charset="-122"/>
                  <a:ea typeface="方正清刻本悦宋简体" panose="02000000000000000000" charset="-122"/>
                </a:endParaRPr>
              </a:p>
            </p:txBody>
          </p:sp>
        </p:grpSp>
        <p:pic>
          <p:nvPicPr>
            <p:cNvPr id="17" name="图片 16" descr="350543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4405" y="3430"/>
              <a:ext cx="1226" cy="1226"/>
            </a:xfrm>
            <a:prstGeom prst="rect">
              <a:avLst/>
            </a:prstGeom>
          </p:spPr>
        </p:pic>
      </p:grpSp>
      <p:grpSp>
        <p:nvGrpSpPr>
          <p:cNvPr id="12" name="组合 11"/>
          <p:cNvGrpSpPr/>
          <p:nvPr/>
        </p:nvGrpSpPr>
        <p:grpSpPr>
          <a:xfrm>
            <a:off x="1548765" y="3238500"/>
            <a:ext cx="9130030" cy="3080385"/>
            <a:chOff x="2387" y="5529"/>
            <a:chExt cx="14378" cy="4851"/>
          </a:xfrm>
        </p:grpSpPr>
        <p:sp>
          <p:nvSpPr>
            <p:cNvPr id="21" name="文本框 20"/>
            <p:cNvSpPr txBox="1"/>
            <p:nvPr/>
          </p:nvSpPr>
          <p:spPr>
            <a:xfrm>
              <a:off x="2387" y="5529"/>
              <a:ext cx="4248" cy="4328"/>
            </a:xfrm>
            <a:prstGeom prst="rect">
              <a:avLst/>
            </a:prstGeom>
            <a:noFill/>
          </p:spPr>
          <p:txBody>
            <a:bodyPr wrap="square" rtlCol="0">
              <a:spAutoFit/>
            </a:bodyPr>
            <a:p>
              <a:pPr indent="0" algn="ctr">
                <a:lnSpc>
                  <a:spcPct val="120000"/>
                </a:lnSpc>
                <a:spcBef>
                  <a:spcPts val="0"/>
                </a:spcBef>
                <a:spcAft>
                  <a:spcPts val="0"/>
                </a:spcAft>
                <a:buNone/>
              </a:pPr>
              <a:r>
                <a:rPr lang="en-US" altLang="zh-CN" b="1">
                  <a:solidFill>
                    <a:schemeClr val="accent3"/>
                  </a:solidFill>
                  <a:latin typeface="方正清刻本悦宋简体" panose="02000000000000000000" charset="-122"/>
                  <a:ea typeface="方正清刻本悦宋简体" panose="02000000000000000000" charset="-122"/>
                  <a:cs typeface="方正清刻本悦宋简体" panose="02000000000000000000" charset="-122"/>
                </a:rPr>
                <a:t>#</a:t>
              </a:r>
              <a:r>
                <a:rPr lang="zh-CN" altLang="en-US" b="1">
                  <a:solidFill>
                    <a:srgbClr val="F0A014"/>
                  </a:solidFill>
                  <a:latin typeface="方正清刻本悦宋简体" panose="02000000000000000000" charset="-122"/>
                  <a:ea typeface="方正清刻本悦宋简体" panose="02000000000000000000" charset="-122"/>
                  <a:cs typeface="方正清刻本悦宋简体" panose="02000000000000000000" charset="-122"/>
                </a:rPr>
                <a:t>可靠有效的激励机制</a:t>
              </a:r>
              <a:br>
                <a:rPr lang="zh-CN" altLang="en-US">
                  <a:latin typeface="方正清刻本悦宋简体" panose="02000000000000000000" charset="-122"/>
                  <a:ea typeface="方正清刻本悦宋简体" panose="02000000000000000000" charset="-122"/>
                  <a:cs typeface="方正清刻本悦宋简体" panose="02000000000000000000" charset="-122"/>
                </a:rPr>
              </a:br>
              <a:br>
                <a:rPr lang="zh-CN" altLang="en-US">
                  <a:latin typeface="方正清刻本悦宋简体" panose="02000000000000000000" charset="-122"/>
                  <a:ea typeface="方正清刻本悦宋简体" panose="02000000000000000000" charset="-122"/>
                  <a:cs typeface="方正清刻本悦宋简体" panose="02000000000000000000" charset="-122"/>
                </a:rPr>
              </a:br>
              <a:r>
                <a:rPr lang="zh-CN" altLang="en-US">
                  <a:latin typeface="方正清刻本悦宋简体" panose="02000000000000000000" charset="-122"/>
                  <a:ea typeface="方正清刻本悦宋简体" panose="02000000000000000000" charset="-122"/>
                  <a:cs typeface="方正清刻本悦宋简体" panose="02000000000000000000" charset="-122"/>
                </a:rPr>
                <a:t>真正有效且不可篡改的Token积分体系，可多方接入自定义积分兑换单位，实打实地激励群众主动回收，而非互联网+阶段的无意义积分返点体系。</a:t>
              </a:r>
              <a:endParaRPr lang="zh-CN" altLang="en-US">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22" name="文本框 21"/>
            <p:cNvSpPr txBox="1"/>
            <p:nvPr/>
          </p:nvSpPr>
          <p:spPr>
            <a:xfrm>
              <a:off x="7314" y="5529"/>
              <a:ext cx="4572" cy="4851"/>
            </a:xfrm>
            <a:prstGeom prst="rect">
              <a:avLst/>
            </a:prstGeom>
            <a:noFill/>
          </p:spPr>
          <p:txBody>
            <a:bodyPr wrap="square" rtlCol="0">
              <a:spAutoFit/>
            </a:bodyPr>
            <a:p>
              <a:pPr indent="0" algn="ctr">
                <a:lnSpc>
                  <a:spcPct val="120000"/>
                </a:lnSpc>
                <a:spcBef>
                  <a:spcPts val="0"/>
                </a:spcBef>
                <a:spcAft>
                  <a:spcPts val="0"/>
                </a:spcAft>
                <a:buNone/>
              </a:pPr>
              <a:r>
                <a:rPr lang="en-US" altLang="zh-CN" b="1">
                  <a:solidFill>
                    <a:schemeClr val="accent3"/>
                  </a:solidFill>
                  <a:latin typeface="方正清刻本悦宋简体" panose="02000000000000000000" charset="-122"/>
                  <a:ea typeface="方正清刻本悦宋简体" panose="02000000000000000000" charset="-122"/>
                  <a:cs typeface="方正清刻本悦宋简体" panose="02000000000000000000" charset="-122"/>
                </a:rPr>
                <a:t>#</a:t>
              </a:r>
              <a:r>
                <a:rPr lang="zh-CN" altLang="en-US" b="1">
                  <a:solidFill>
                    <a:srgbClr val="F0A014"/>
                  </a:solidFill>
                  <a:latin typeface="方正清刻本悦宋简体" panose="02000000000000000000" charset="-122"/>
                  <a:ea typeface="方正清刻本悦宋简体" panose="02000000000000000000" charset="-122"/>
                  <a:cs typeface="方正清刻本悦宋简体" panose="02000000000000000000" charset="-122"/>
                </a:rPr>
                <a:t>智能合约自动处理</a:t>
              </a:r>
              <a:endParaRPr lang="zh-CN" altLang="en-US" b="1">
                <a:solidFill>
                  <a:srgbClr val="F0A014"/>
                </a:solidFill>
                <a:latin typeface="方正清刻本悦宋简体" panose="02000000000000000000" charset="-122"/>
                <a:ea typeface="方正清刻本悦宋简体" panose="02000000000000000000" charset="-122"/>
                <a:cs typeface="方正清刻本悦宋简体" panose="02000000000000000000" charset="-122"/>
              </a:endParaRPr>
            </a:p>
            <a:p>
              <a:pPr indent="0">
                <a:lnSpc>
                  <a:spcPct val="120000"/>
                </a:lnSpc>
                <a:spcBef>
                  <a:spcPts val="0"/>
                </a:spcBef>
                <a:spcAft>
                  <a:spcPts val="0"/>
                </a:spcAft>
                <a:buNone/>
              </a:pPr>
              <a:br>
                <a:rPr lang="zh-CN" altLang="en-US">
                  <a:latin typeface="方正清刻本悦宋简体" panose="02000000000000000000" charset="-122"/>
                  <a:ea typeface="方正清刻本悦宋简体" panose="02000000000000000000" charset="-122"/>
                  <a:cs typeface="方正清刻本悦宋简体" panose="02000000000000000000" charset="-122"/>
                </a:rPr>
              </a:br>
              <a:r>
                <a:rPr lang="zh-CN" altLang="en-US">
                  <a:latin typeface="方正清刻本悦宋简体" panose="02000000000000000000" charset="-122"/>
                  <a:ea typeface="方正清刻本悦宋简体" panose="02000000000000000000" charset="-122"/>
                  <a:cs typeface="方正清刻本悦宋简体" panose="02000000000000000000" charset="-122"/>
                </a:rPr>
                <a:t>交易数据全流程安全上链，自动审计和风控，破解政府的监管和税收难题，通过数据理性行策治理，同时</a:t>
              </a:r>
              <a:r>
                <a:rPr lang="zh-CN" altLang="en-US">
                  <a:latin typeface="方正清刻本悦宋简体" panose="02000000000000000000" charset="-122"/>
                  <a:ea typeface="方正清刻本悦宋简体" panose="02000000000000000000" charset="-122"/>
                  <a:cs typeface="方正清刻本悦宋简体" panose="02000000000000000000" charset="-122"/>
                </a:rPr>
                <a:t>保障用户隐私数据安全，避免发生互联网+阶段泄露用户隐私问题。</a:t>
              </a:r>
              <a:endParaRPr lang="zh-CN" altLang="en-US">
                <a:latin typeface="方正清刻本悦宋简体" panose="02000000000000000000" charset="-122"/>
                <a:ea typeface="方正清刻本悦宋简体" panose="02000000000000000000" charset="-122"/>
                <a:cs typeface="方正清刻本悦宋简体" panose="02000000000000000000" charset="-122"/>
              </a:endParaRPr>
            </a:p>
          </p:txBody>
        </p:sp>
        <p:sp>
          <p:nvSpPr>
            <p:cNvPr id="23" name="文本框 22"/>
            <p:cNvSpPr txBox="1"/>
            <p:nvPr/>
          </p:nvSpPr>
          <p:spPr>
            <a:xfrm>
              <a:off x="12516" y="5529"/>
              <a:ext cx="4249" cy="4328"/>
            </a:xfrm>
            <a:prstGeom prst="rect">
              <a:avLst/>
            </a:prstGeom>
            <a:noFill/>
          </p:spPr>
          <p:txBody>
            <a:bodyPr wrap="square" rtlCol="0">
              <a:spAutoFit/>
            </a:bodyPr>
            <a:p>
              <a:pPr indent="0" algn="l">
                <a:lnSpc>
                  <a:spcPct val="120000"/>
                </a:lnSpc>
                <a:spcBef>
                  <a:spcPts val="0"/>
                </a:spcBef>
                <a:spcAft>
                  <a:spcPts val="0"/>
                </a:spcAft>
                <a:buNone/>
              </a:pPr>
              <a:r>
                <a:rPr lang="en-US" altLang="zh-CN" b="1">
                  <a:solidFill>
                    <a:schemeClr val="accent3"/>
                  </a:solidFill>
                  <a:latin typeface="方正清刻本悦宋简体" panose="02000000000000000000" charset="-122"/>
                  <a:ea typeface="方正清刻本悦宋简体" panose="02000000000000000000" charset="-122"/>
                  <a:cs typeface="方正清刻本悦宋简体" panose="02000000000000000000" charset="-122"/>
                </a:rPr>
                <a:t>#</a:t>
              </a:r>
              <a:r>
                <a:rPr lang="zh-CN" altLang="en-US" b="1">
                  <a:solidFill>
                    <a:srgbClr val="F0A014"/>
                  </a:solidFill>
                  <a:latin typeface="方正清刻本悦宋简体" panose="02000000000000000000" charset="-122"/>
                  <a:ea typeface="方正清刻本悦宋简体" panose="02000000000000000000" charset="-122"/>
                  <a:cs typeface="方正清刻本悦宋简体" panose="02000000000000000000" charset="-122"/>
                </a:rPr>
                <a:t>全流程上链数据可追溯</a:t>
              </a:r>
              <a:br>
                <a:rPr lang="zh-CN" altLang="en-US">
                  <a:solidFill>
                    <a:srgbClr val="F0A014"/>
                  </a:solidFill>
                  <a:latin typeface="方正清刻本悦宋简体" panose="02000000000000000000" charset="-122"/>
                  <a:ea typeface="方正清刻本悦宋简体" panose="02000000000000000000" charset="-122"/>
                  <a:cs typeface="方正清刻本悦宋简体" panose="02000000000000000000" charset="-122"/>
                </a:rPr>
              </a:br>
              <a:br>
                <a:rPr lang="zh-CN" altLang="en-US">
                  <a:latin typeface="方正清刻本悦宋简体" panose="02000000000000000000" charset="-122"/>
                  <a:ea typeface="方正清刻本悦宋简体" panose="02000000000000000000" charset="-122"/>
                  <a:cs typeface="方正清刻本悦宋简体" panose="02000000000000000000" charset="-122"/>
                </a:rPr>
              </a:br>
              <a:r>
                <a:rPr lang="zh-CN" altLang="en-US">
                  <a:latin typeface="方正清刻本悦宋简体" panose="02000000000000000000" charset="-122"/>
                  <a:ea typeface="方正清刻本悦宋简体" panose="02000000000000000000" charset="-122"/>
                  <a:cs typeface="方正清刻本悦宋简体" panose="02000000000000000000" charset="-122"/>
                </a:rPr>
                <a:t>避恶扬善，赞助透明，定向治理，让恶行无法产生，让善行得以回馈。杜绝</a:t>
              </a:r>
              <a:r>
                <a:rPr lang="en-US" altLang="zh-CN">
                  <a:latin typeface="方正清刻本悦宋简体" panose="02000000000000000000" charset="-122"/>
                  <a:ea typeface="方正清刻本悦宋简体" panose="02000000000000000000" charset="-122"/>
                  <a:cs typeface="方正清刻本悦宋简体" panose="02000000000000000000" charset="-122"/>
                </a:rPr>
                <a:t>“</a:t>
              </a:r>
              <a:r>
                <a:rPr lang="zh-CN" altLang="en-US">
                  <a:latin typeface="方正清刻本悦宋简体" panose="02000000000000000000" charset="-122"/>
                  <a:ea typeface="方正清刻本悦宋简体" panose="02000000000000000000" charset="-122"/>
                  <a:cs typeface="方正清刻本悦宋简体" panose="02000000000000000000" charset="-122"/>
                  <a:sym typeface="+mn-ea"/>
                </a:rPr>
                <a:t>互联网+</a:t>
              </a:r>
              <a:r>
                <a:rPr lang="en-US" altLang="zh-CN">
                  <a:latin typeface="方正清刻本悦宋简体" panose="02000000000000000000" charset="-122"/>
                  <a:ea typeface="方正清刻本悦宋简体" panose="02000000000000000000" charset="-122"/>
                  <a:cs typeface="方正清刻本悦宋简体" panose="02000000000000000000" charset="-122"/>
                </a:rPr>
                <a:t>”</a:t>
              </a:r>
              <a:r>
                <a:rPr lang="zh-CN" altLang="en-US">
                  <a:latin typeface="方正清刻本悦宋简体" panose="02000000000000000000" charset="-122"/>
                  <a:ea typeface="方正清刻本悦宋简体" panose="02000000000000000000" charset="-122"/>
                  <a:cs typeface="方正清刻本悦宋简体" panose="02000000000000000000" charset="-122"/>
                </a:rPr>
                <a:t>阶段可能产生的腐败现象，且事后有数据存证易于追责查证。</a:t>
              </a:r>
              <a:endParaRPr lang="zh-CN" altLang="en-US">
                <a:latin typeface="方正清刻本悦宋简体" panose="02000000000000000000" charset="-122"/>
                <a:ea typeface="方正清刻本悦宋简体" panose="02000000000000000000" charset="-122"/>
                <a:cs typeface="方正清刻本悦宋简体" panose="02000000000000000000" charset="-122"/>
              </a:endParaRPr>
            </a:p>
          </p:txBody>
        </p:sp>
      </p:grpSp>
      <p:sp>
        <p:nvSpPr>
          <p:cNvPr id="18" name="矩形 17"/>
          <p:cNvSpPr/>
          <p:nvPr/>
        </p:nvSpPr>
        <p:spPr>
          <a:xfrm>
            <a:off x="4596765" y="927735"/>
            <a:ext cx="3063875" cy="460375"/>
          </a:xfrm>
          <a:prstGeom prst="rect">
            <a:avLst/>
          </a:prstGeom>
        </p:spPr>
        <p:txBody>
          <a:bodyPr wrap="square">
            <a:spAutoFit/>
          </a:bodyPr>
          <a:p>
            <a:pPr algn="ctr"/>
            <a:r>
              <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rPr>
              <a:t>区块链</a:t>
            </a:r>
            <a:r>
              <a:rPr lang="en-US" altLang="zh-CN" sz="2400" b="1" dirty="0" smtClean="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rPr>
              <a:t>+</a:t>
            </a:r>
            <a:r>
              <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rPr>
              <a:t>的优势</a:t>
            </a:r>
            <a:endParaRPr lang="zh-CN" altLang="en-US" sz="2400" b="1" dirty="0" smtClean="0">
              <a:solidFill>
                <a:schemeClr val="tx1">
                  <a:lumMod val="75000"/>
                  <a:lumOff val="25000"/>
                </a:schemeClr>
              </a:solidFill>
              <a:latin typeface="方正清刻本悦宋简体" panose="02000000000000000000" charset="-122"/>
              <a:ea typeface="方正清刻本悦宋简体" panose="02000000000000000000" charset="-122"/>
              <a:cs typeface="方正清刻本悦宋简体" panose="02000000000000000000" charset="-122"/>
            </a:endParaRPr>
          </a:p>
        </p:txBody>
      </p:sp>
      <p:pic>
        <p:nvPicPr>
          <p:cNvPr id="25" name="图片 24" descr="350427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7455" y="1972310"/>
            <a:ext cx="800100" cy="800100"/>
          </a:xfrm>
          <a:prstGeom prst="rect">
            <a:avLst/>
          </a:prstGeom>
        </p:spPr>
      </p:pic>
      <p:pic>
        <p:nvPicPr>
          <p:cNvPr id="26" name="图片 25" descr="2028902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32780" y="2009140"/>
            <a:ext cx="726440" cy="7264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push/>
      </p:transition>
    </mc:Choice>
    <mc:Fallback>
      <p:transition>
        <p:push/>
      </p:transition>
    </mc:Fallback>
  </mc:AlternateContent>
  <p:timing>
    <p:tnLst>
      <p:par>
        <p:cTn id="1" dur="indefinite" restart="never" nodeType="tmRoot"/>
      </p:par>
    </p:tnLst>
  </p:timing>
</p:sld>
</file>

<file path=ppt/tags/tag1.xml><?xml version="1.0" encoding="utf-8"?>
<p:tagLst xmlns:p="http://schemas.openxmlformats.org/presentationml/2006/main">
  <p:tag name="KSO_WM_TAG_VERSION" val="1.0"/>
  <p:tag name="KSO_WM_TEMPLATE_CATEGORY" val="custom"/>
  <p:tag name="KSO_WM_TEMPLATE_INDEX" val="20187308"/>
</p:tagLst>
</file>

<file path=ppt/tags/tag10.xml><?xml version="1.0" encoding="utf-8"?>
<p:tagLst xmlns:p="http://schemas.openxmlformats.org/presentationml/2006/main">
  <p:tag name="REFSHAPE" val="202812460"/>
</p:tagLst>
</file>

<file path=ppt/tags/tag100.xml><?xml version="1.0" encoding="utf-8"?>
<p:tagLst xmlns:p="http://schemas.openxmlformats.org/presentationml/2006/main">
  <p:tag name="REFSHAPE" val="202823748"/>
</p:tagLst>
</file>

<file path=ppt/tags/tag101.xml><?xml version="1.0" encoding="utf-8"?>
<p:tagLst xmlns:p="http://schemas.openxmlformats.org/presentationml/2006/main">
  <p:tag name="REFSHAPE" val="202825108"/>
</p:tagLst>
</file>

<file path=ppt/tags/tag102.xml><?xml version="1.0" encoding="utf-8"?>
<p:tagLst xmlns:p="http://schemas.openxmlformats.org/presentationml/2006/main">
  <p:tag name="REFSHAPE" val="202823476"/>
</p:tagLst>
</file>

<file path=ppt/tags/tag103.xml><?xml version="1.0" encoding="utf-8"?>
<p:tagLst xmlns:p="http://schemas.openxmlformats.org/presentationml/2006/main">
  <p:tag name="REFSHAPE" val="202823612"/>
</p:tagLst>
</file>

<file path=ppt/tags/tag104.xml><?xml version="1.0" encoding="utf-8"?>
<p:tagLst xmlns:p="http://schemas.openxmlformats.org/presentationml/2006/main">
  <p:tag name="REFSHAPE" val="202824020"/>
</p:tagLst>
</file>

<file path=ppt/tags/tag105.xml><?xml version="1.0" encoding="utf-8"?>
<p:tagLst xmlns:p="http://schemas.openxmlformats.org/presentationml/2006/main">
  <p:tag name="REFSHAPE" val="202825380"/>
</p:tagLst>
</file>

<file path=ppt/tags/tag106.xml><?xml version="1.0" encoding="utf-8"?>
<p:tagLst xmlns:p="http://schemas.openxmlformats.org/presentationml/2006/main">
  <p:tag name="REFSHAPE" val="202824156"/>
</p:tagLst>
</file>

<file path=ppt/tags/tag107.xml><?xml version="1.0" encoding="utf-8"?>
<p:tagLst xmlns:p="http://schemas.openxmlformats.org/presentationml/2006/main">
  <p:tag name="REFSHAPE" val="202824292"/>
</p:tagLst>
</file>

<file path=ppt/tags/tag108.xml><?xml version="1.0" encoding="utf-8"?>
<p:tagLst xmlns:p="http://schemas.openxmlformats.org/presentationml/2006/main">
  <p:tag name="REFSHAPE" val="202824564"/>
</p:tagLst>
</file>

<file path=ppt/tags/tag109.xml><?xml version="1.0" encoding="utf-8"?>
<p:tagLst xmlns:p="http://schemas.openxmlformats.org/presentationml/2006/main">
  <p:tag name="REFSHAPE" val="202825516"/>
</p:tagLst>
</file>

<file path=ppt/tags/tag11.xml><?xml version="1.0" encoding="utf-8"?>
<p:tagLst xmlns:p="http://schemas.openxmlformats.org/presentationml/2006/main">
  <p:tag name="REFSHAPE" val="202810420"/>
</p:tagLst>
</file>

<file path=ppt/tags/tag110.xml><?xml version="1.0" encoding="utf-8"?>
<p:tagLst xmlns:p="http://schemas.openxmlformats.org/presentationml/2006/main">
  <p:tag name="REFSHAPE" val="202757652"/>
</p:tagLst>
</file>

<file path=ppt/tags/tag111.xml><?xml version="1.0" encoding="utf-8"?>
<p:tagLst xmlns:p="http://schemas.openxmlformats.org/presentationml/2006/main">
  <p:tag name="KSO_WM_UNIT_DIAGRAM_MODELTYPE" val="dynamicNum"/>
  <p:tag name="KSO_WM_BEAUTIFY_FLAG" val="#wm#"/>
  <p:tag name="KSO_WM_UNIT_TYPE" val="ζ_h_f"/>
  <p:tag name="KSO_WM_UNIT_DYNAMIC_NUM_END" val="1"/>
  <p:tag name="KSO_WM_UNIT_INDEX" val="1602040616365_1_1"/>
</p:tagLst>
</file>

<file path=ppt/tags/tag112.xml><?xml version="1.0" encoding="utf-8"?>
<p:tagLst xmlns:p="http://schemas.openxmlformats.org/presentationml/2006/main">
  <p:tag name="KSO_WM_TEMPLATE_CATEGORY" val="diagram"/>
  <p:tag name="KSO_WM_TEMPLATE_INDEX" val="20169590"/>
  <p:tag name="KSO_WM_TAG_VERSION" val="1.0"/>
  <p:tag name="KSO_WM_BEAUTIFY_FLAG" val="#wm#"/>
  <p:tag name="KSO_WM_UNIT_TYPE" val="q_h_a"/>
  <p:tag name="KSO_WM_UNIT_INDEX" val="1_2_1"/>
  <p:tag name="KSO_WM_UNIT_LAYERLEVEL" val="1_1_1"/>
  <p:tag name="KSO_WM_UNIT_VALUE" val="9"/>
  <p:tag name="KSO_WM_UNIT_HIGHLIGHT" val="0"/>
  <p:tag name="KSO_WM_UNIT_COMPATIBLE" val="0"/>
  <p:tag name="KSO_WM_DIAGRAM_GROUP_CODE" val="q1-1"/>
  <p:tag name="KSO_WM_UNIT_ID" val="diagram20169590_2*q_h_a*1_2_1"/>
  <p:tag name="KSO_WM_UNIT_ISCONTENTSTITLE" val="0"/>
  <p:tag name="KSO_WM_UNIT_PRESET_TEXT" val="LOREM IPSUM"/>
  <p:tag name="KSO_WM_UNIT_NOCLEAR" val="0"/>
  <p:tag name="KSO_WM_UNIT_SHOW_EDIT_AREA_INDICATION" val="0"/>
  <p:tag name="KSO_WM_UNIT_DIAGRAM_ISNUMVISUAL" val="0"/>
  <p:tag name="KSO_WM_UNIT_DIAGRAM_ISREFERUNIT" val="0"/>
  <p:tag name="KSO_WM_UNIT_TEXT_FILL_FORE_SCHEMECOLOR_INDEX" val="16"/>
  <p:tag name="KSO_WM_UNIT_TEXT_FILL_TYPE" val="1"/>
</p:tagLst>
</file>

<file path=ppt/tags/tag113.xml><?xml version="1.0" encoding="utf-8"?>
<p:tagLst xmlns:p="http://schemas.openxmlformats.org/presentationml/2006/main">
  <p:tag name="KSO_WM_TEMPLATE_CATEGORY" val="diagram"/>
  <p:tag name="KSO_WM_TEMPLATE_INDEX" val="20169590"/>
  <p:tag name="KSO_WM_TAG_VERSION" val="1.0"/>
  <p:tag name="KSO_WM_BEAUTIFY_FLAG" val="#wm#"/>
  <p:tag name="KSO_WM_UNIT_TYPE" val="q_h_i"/>
  <p:tag name="KSO_WM_UNIT_INDEX" val="1_2_4"/>
  <p:tag name="KSO_WM_UNIT_ID" val="diagram20169590_2*q_h_i*1_2_4"/>
  <p:tag name="KSO_WM_UNIT_LAYERLEVEL" val="1_1_1"/>
  <p:tag name="KSO_WM_DIAGRAM_GROUP_CODE" val="q1-1"/>
  <p:tag name="KSO_WM_UNIT_HIGHLIGHT" val="0"/>
  <p:tag name="KSO_WM_UNIT_COMPATIBLE" val="0"/>
  <p:tag name="KSO_WM_UNIT_DIAGRAM_ISNUMVISUAL" val="0"/>
  <p:tag name="KSO_WM_UNIT_DIAGRAM_ISREFERUNIT" val="0"/>
  <p:tag name="KSO_WM_UNIT_LINE_FORE_SCHEMECOLOR_INDEX" val="5"/>
  <p:tag name="KSO_WM_UNIT_LINE_FILL_TYPE" val="2"/>
</p:tagLst>
</file>

<file path=ppt/tags/tag114.xml><?xml version="1.0" encoding="utf-8"?>
<p:tagLst xmlns:p="http://schemas.openxmlformats.org/presentationml/2006/main">
  <p:tag name="KSO_WM_TEMPLATE_CATEGORY" val="diagram"/>
  <p:tag name="KSO_WM_TEMPLATE_INDEX" val="20169590"/>
  <p:tag name="KSO_WM_TAG_VERSION" val="1.0"/>
  <p:tag name="KSO_WM_BEAUTIFY_FLAG" val="#wm#"/>
  <p:tag name="KSO_WM_UNIT_TYPE" val="q_h_i"/>
  <p:tag name="KSO_WM_UNIT_INDEX" val="1_2_3"/>
  <p:tag name="KSO_WM_UNIT_ID" val="diagram20169590_2*q_h_i*1_2_3"/>
  <p:tag name="KSO_WM_UNIT_LAYERLEVEL" val="1_1_1"/>
  <p:tag name="KSO_WM_DIAGRAM_GROUP_CODE" val="q1-1"/>
  <p:tag name="KSO_WM_UNIT_HIGHLIGHT" val="0"/>
  <p:tag name="KSO_WM_UNIT_COMPATIBLE" val="0"/>
  <p:tag name="KSO_WM_UNIT_DIAGRAM_ISNUMVISUAL" val="0"/>
  <p:tag name="KSO_WM_UNIT_DIAGRAM_ISREFERUNIT" val="0"/>
  <p:tag name="KSO_WM_UNIT_LINE_FORE_SCHEMECOLOR_INDEX" val="5"/>
  <p:tag name="KSO_WM_UNIT_LINE_FILL_TYPE" val="2"/>
</p:tagLst>
</file>

<file path=ppt/tags/tag115.xml><?xml version="1.0" encoding="utf-8"?>
<p:tagLst xmlns:p="http://schemas.openxmlformats.org/presentationml/2006/main">
  <p:tag name="KSO_WM_TEMPLATE_CATEGORY" val="diagram"/>
  <p:tag name="KSO_WM_TEMPLATE_INDEX" val="20169590"/>
  <p:tag name="KSO_WM_TAG_VERSION" val="1.0"/>
  <p:tag name="KSO_WM_BEAUTIFY_FLAG" val="#wm#"/>
  <p:tag name="KSO_WM_UNIT_TYPE" val="q_h_i"/>
  <p:tag name="KSO_WM_UNIT_INDEX" val="1_1_3"/>
  <p:tag name="KSO_WM_UNIT_ID" val="diagram20169590_2*q_h_i*1_1_3"/>
  <p:tag name="KSO_WM_UNIT_LAYERLEVEL" val="1_1_1"/>
  <p:tag name="KSO_WM_DIAGRAM_GROUP_CODE" val="q1-1"/>
  <p:tag name="KSO_WM_UNIT_HIGHLIGHT" val="0"/>
  <p:tag name="KSO_WM_UNIT_COMPATIBLE" val="0"/>
  <p:tag name="KSO_WM_UNIT_DIAGRAM_ISNUMVISUAL" val="0"/>
  <p:tag name="KSO_WM_UNIT_DIAGRAM_ISREFERUNIT" val="0"/>
  <p:tag name="KSO_WM_UNIT_LINE_FORE_SCHEMECOLOR_INDEX" val="5"/>
  <p:tag name="KSO_WM_UNIT_LINE_FILL_TYPE" val="2"/>
</p:tagLst>
</file>

<file path=ppt/tags/tag116.xml><?xml version="1.0" encoding="utf-8"?>
<p:tagLst xmlns:p="http://schemas.openxmlformats.org/presentationml/2006/main">
  <p:tag name="KSO_WM_TEMPLATE_CATEGORY" val="diagram"/>
  <p:tag name="KSO_WM_TEMPLATE_INDEX" val="20169590"/>
  <p:tag name="KSO_WM_TAG_VERSION" val="1.0"/>
  <p:tag name="KSO_WM_BEAUTIFY_FLAG" val="#wm#"/>
  <p:tag name="KSO_WM_UNIT_TYPE" val="q_h_i"/>
  <p:tag name="KSO_WM_UNIT_INDEX" val="1_1_4"/>
  <p:tag name="KSO_WM_UNIT_ID" val="diagram20169590_2*q_h_i*1_1_4"/>
  <p:tag name="KSO_WM_UNIT_LAYERLEVEL" val="1_1_1"/>
  <p:tag name="KSO_WM_DIAGRAM_GROUP_CODE" val="q1-1"/>
  <p:tag name="KSO_WM_UNIT_HIGHLIGHT" val="0"/>
  <p:tag name="KSO_WM_UNIT_COMPATIBLE" val="0"/>
  <p:tag name="KSO_WM_UNIT_DIAGRAM_ISNUMVISUAL" val="0"/>
  <p:tag name="KSO_WM_UNIT_DIAGRAM_ISREFERUNIT" val="0"/>
  <p:tag name="KSO_WM_UNIT_LINE_FORE_SCHEMECOLOR_INDEX" val="5"/>
  <p:tag name="KSO_WM_UNIT_LINE_FILL_TYPE" val="2"/>
</p:tagLst>
</file>

<file path=ppt/tags/tag117.xml><?xml version="1.0" encoding="utf-8"?>
<p:tagLst xmlns:p="http://schemas.openxmlformats.org/presentationml/2006/main">
  <p:tag name="KSO_WM_TEMPLATE_CATEGORY" val="diagram"/>
  <p:tag name="KSO_WM_TEMPLATE_INDEX" val="20169590"/>
  <p:tag name="KSO_WM_TAG_VERSION" val="1.0"/>
  <p:tag name="KSO_WM_BEAUTIFY_FLAG" val="#wm#"/>
  <p:tag name="KSO_WM_UNIT_TYPE" val="q_h_a"/>
  <p:tag name="KSO_WM_UNIT_INDEX" val="1_1_1"/>
  <p:tag name="KSO_WM_UNIT_LAYERLEVEL" val="1_1_1"/>
  <p:tag name="KSO_WM_UNIT_VALUE" val="9"/>
  <p:tag name="KSO_WM_UNIT_HIGHLIGHT" val="0"/>
  <p:tag name="KSO_WM_UNIT_COMPATIBLE" val="0"/>
  <p:tag name="KSO_WM_DIAGRAM_GROUP_CODE" val="q1-1"/>
  <p:tag name="KSO_WM_UNIT_ID" val="diagram20169590_2*q_h_a*1_1_1"/>
  <p:tag name="KSO_WM_UNIT_ISCONTENTSTITLE" val="0"/>
  <p:tag name="KSO_WM_UNIT_PRESET_TEXT" val="LOREM IPSUM"/>
  <p:tag name="KSO_WM_UNIT_NOCLEAR" val="0"/>
  <p:tag name="KSO_WM_UNIT_SHOW_EDIT_AREA_INDICATION" val="0"/>
  <p:tag name="KSO_WM_UNIT_DIAGRAM_ISNUMVISUAL" val="0"/>
  <p:tag name="KSO_WM_UNIT_DIAGRAM_ISREFERUNIT" val="0"/>
  <p:tag name="KSO_WM_UNIT_TEXT_FILL_FORE_SCHEMECOLOR_INDEX" val="16"/>
  <p:tag name="KSO_WM_UNIT_TEXT_FILL_TYPE" val="1"/>
</p:tagLst>
</file>

<file path=ppt/tags/tag118.xml><?xml version="1.0" encoding="utf-8"?>
<p:tagLst xmlns:p="http://schemas.openxmlformats.org/presentationml/2006/main">
  <p:tag name="KSO_WM_TEMPLATE_CATEGORY" val="diagram"/>
  <p:tag name="KSO_WM_TEMPLATE_INDEX" val="20169590"/>
  <p:tag name="KSO_WM_TAG_VERSION" val="1.0"/>
  <p:tag name="KSO_WM_BEAUTIFY_FLAG" val="#wm#"/>
  <p:tag name="KSO_WM_UNIT_TYPE" val="q_h_i"/>
  <p:tag name="KSO_WM_UNIT_INDEX" val="1_3_3"/>
  <p:tag name="KSO_WM_UNIT_ID" val="diagram20169590_2*q_h_i*1_3_3"/>
  <p:tag name="KSO_WM_UNIT_LAYERLEVEL" val="1_1_1"/>
  <p:tag name="KSO_WM_DIAGRAM_GROUP_CODE" val="q1-1"/>
  <p:tag name="KSO_WM_UNIT_HIGHLIGHT" val="0"/>
  <p:tag name="KSO_WM_UNIT_COMPATIBLE" val="0"/>
  <p:tag name="KSO_WM_UNIT_DIAGRAM_ISNUMVISUAL" val="0"/>
  <p:tag name="KSO_WM_UNIT_DIAGRAM_ISREFERUNIT" val="0"/>
  <p:tag name="KSO_WM_UNIT_LINE_FORE_SCHEMECOLOR_INDEX" val="5"/>
  <p:tag name="KSO_WM_UNIT_LINE_FILL_TYPE" val="2"/>
</p:tagLst>
</file>

<file path=ppt/tags/tag119.xml><?xml version="1.0" encoding="utf-8"?>
<p:tagLst xmlns:p="http://schemas.openxmlformats.org/presentationml/2006/main">
  <p:tag name="KSO_WM_TEMPLATE_CATEGORY" val="diagram"/>
  <p:tag name="KSO_WM_TEMPLATE_INDEX" val="20169590"/>
  <p:tag name="KSO_WM_TAG_VERSION" val="1.0"/>
  <p:tag name="KSO_WM_BEAUTIFY_FLAG" val="#wm#"/>
  <p:tag name="KSO_WM_UNIT_TYPE" val="q_h_i"/>
  <p:tag name="KSO_WM_UNIT_INDEX" val="1_3_4"/>
  <p:tag name="KSO_WM_UNIT_ID" val="diagram20169590_2*q_h_i*1_3_4"/>
  <p:tag name="KSO_WM_UNIT_LAYERLEVEL" val="1_1_1"/>
  <p:tag name="KSO_WM_DIAGRAM_GROUP_CODE" val="q1-1"/>
  <p:tag name="KSO_WM_UNIT_HIGHLIGHT" val="0"/>
  <p:tag name="KSO_WM_UNIT_COMPATIBLE" val="0"/>
  <p:tag name="KSO_WM_UNIT_DIAGRAM_ISNUMVISUAL" val="0"/>
  <p:tag name="KSO_WM_UNIT_DIAGRAM_ISREFERUNIT" val="0"/>
  <p:tag name="KSO_WM_UNIT_LINE_FORE_SCHEMECOLOR_INDEX" val="5"/>
  <p:tag name="KSO_WM_UNIT_LINE_FILL_TYPE" val="2"/>
</p:tagLst>
</file>

<file path=ppt/tags/tag12.xml><?xml version="1.0" encoding="utf-8"?>
<p:tagLst xmlns:p="http://schemas.openxmlformats.org/presentationml/2006/main">
  <p:tag name="REFSHAPE" val="202811508"/>
</p:tagLst>
</file>

<file path=ppt/tags/tag120.xml><?xml version="1.0" encoding="utf-8"?>
<p:tagLst xmlns:p="http://schemas.openxmlformats.org/presentationml/2006/main">
  <p:tag name="KSO_WM_TEMPLATE_CATEGORY" val="diagram"/>
  <p:tag name="KSO_WM_TEMPLATE_INDEX" val="20169590"/>
  <p:tag name="KSO_WM_TAG_VERSION" val="1.0"/>
  <p:tag name="KSO_WM_BEAUTIFY_FLAG" val="#wm#"/>
  <p:tag name="KSO_WM_UNIT_TYPE" val="q_h_a"/>
  <p:tag name="KSO_WM_UNIT_INDEX" val="1_3_1"/>
  <p:tag name="KSO_WM_UNIT_LAYERLEVEL" val="1_1_1"/>
  <p:tag name="KSO_WM_UNIT_VALUE" val="11"/>
  <p:tag name="KSO_WM_UNIT_HIGHLIGHT" val="0"/>
  <p:tag name="KSO_WM_UNIT_COMPATIBLE" val="0"/>
  <p:tag name="KSO_WM_DIAGRAM_GROUP_CODE" val="q1-1"/>
  <p:tag name="KSO_WM_UNIT_ID" val="diagram20169590_2*q_h_a*1_3_1"/>
  <p:tag name="KSO_WM_UNIT_ISCONTENTSTITLE" val="0"/>
  <p:tag name="KSO_WM_UNIT_PRESET_TEXT" val="LOREM IPSUM"/>
  <p:tag name="KSO_WM_UNIT_NOCLEAR" val="0"/>
  <p:tag name="KSO_WM_UNIT_SHOW_EDIT_AREA_INDICATION" val="0"/>
  <p:tag name="KSO_WM_UNIT_DIAGRAM_ISNUMVISUAL" val="0"/>
  <p:tag name="KSO_WM_UNIT_DIAGRAM_ISREFERUNIT" val="0"/>
  <p:tag name="KSO_WM_UNIT_TEXT_FILL_FORE_SCHEMECOLOR_INDEX" val="16"/>
  <p:tag name="KSO_WM_UNIT_TEXT_FILL_TYPE" val="1"/>
</p:tagLst>
</file>

<file path=ppt/tags/tag121.xml><?xml version="1.0" encoding="utf-8"?>
<p:tagLst xmlns:p="http://schemas.openxmlformats.org/presentationml/2006/main">
  <p:tag name="KSO_WM_TEMPLATE_CATEGORY" val="diagram"/>
  <p:tag name="KSO_WM_TEMPLATE_INDEX" val="20169590"/>
  <p:tag name="KSO_WM_TAG_VERSION" val="1.0"/>
  <p:tag name="KSO_WM_BEAUTIFY_FLAG" val="#wm#"/>
  <p:tag name="KSO_WM_UNIT_TYPE" val="q_h_i"/>
  <p:tag name="KSO_WM_UNIT_INDEX" val="1_3_1"/>
  <p:tag name="KSO_WM_UNIT_ID" val="diagram20169590_2*q_h_i*1_3_1"/>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Lst>
</file>

<file path=ppt/tags/tag122.xml><?xml version="1.0" encoding="utf-8"?>
<p:tagLst xmlns:p="http://schemas.openxmlformats.org/presentationml/2006/main">
  <p:tag name="KSO_WM_TEMPLATE_CATEGORY" val="diagram"/>
  <p:tag name="KSO_WM_TEMPLATE_INDEX" val="20169590"/>
  <p:tag name="KSO_WM_TAG_VERSION" val="1.0"/>
  <p:tag name="KSO_WM_BEAUTIFY_FLAG" val="#wm#"/>
  <p:tag name="KSO_WM_UNIT_TYPE" val="q_h_i"/>
  <p:tag name="KSO_WM_UNIT_INDEX" val="1_2_1"/>
  <p:tag name="KSO_WM_UNIT_ID" val="diagram20169590_2*q_h_i*1_2_1"/>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Lst>
</file>

<file path=ppt/tags/tag123.xml><?xml version="1.0" encoding="utf-8"?>
<p:tagLst xmlns:p="http://schemas.openxmlformats.org/presentationml/2006/main">
  <p:tag name="KSO_WM_TEMPLATE_CATEGORY" val="diagram"/>
  <p:tag name="KSO_WM_TEMPLATE_INDEX" val="20169590"/>
  <p:tag name="KSO_WM_TAG_VERSION" val="1.0"/>
  <p:tag name="KSO_WM_BEAUTIFY_FLAG" val="#wm#"/>
  <p:tag name="KSO_WM_UNIT_TYPE" val="q_h_i"/>
  <p:tag name="KSO_WM_UNIT_INDEX" val="1_1_1"/>
  <p:tag name="KSO_WM_UNIT_ID" val="diagram20169590_2*q_h_i*1_1_1"/>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5"/>
  <p:tag name="KSO_WM_UNIT_LINE_FILL_TYPE" val="2"/>
  <p:tag name="KSO_WM_UNIT_TEXT_FILL_FORE_SCHEMECOLOR_INDEX" val="14"/>
  <p:tag name="KSO_WM_UNIT_TEXT_FILL_TYPE" val="1"/>
</p:tagLst>
</file>

<file path=ppt/tags/tag124.xml><?xml version="1.0" encoding="utf-8"?>
<p:tagLst xmlns:p="http://schemas.openxmlformats.org/presentationml/2006/main">
  <p:tag name="KSO_WM_TEMPLATE_CATEGORY" val="diagram"/>
  <p:tag name="KSO_WM_TEMPLATE_INDEX" val="20169590"/>
  <p:tag name="KSO_WM_TAG_VERSION" val="1.0"/>
  <p:tag name="KSO_WM_BEAUTIFY_FLAG" val="#wm#"/>
  <p:tag name="KSO_WM_UNIT_TYPE" val="q_i"/>
  <p:tag name="KSO_WM_UNIT_INDEX" val="1_1"/>
  <p:tag name="KSO_WM_UNIT_ID" val="diagram20169590_2*q_i*1_1"/>
  <p:tag name="KSO_WM_UNIT_LAYERLEVEL" val="1_1"/>
  <p:tag name="KSO_WM_DIAGRAM_GROUP_CODE" val="q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Lst>
</file>

<file path=ppt/tags/tag125.xml><?xml version="1.0" encoding="utf-8"?>
<p:tagLst xmlns:p="http://schemas.openxmlformats.org/presentationml/2006/main">
  <p:tag name="KSO_WM_TEMPLATE_CATEGORY" val="diagram"/>
  <p:tag name="KSO_WM_TEMPLATE_INDEX" val="20169590"/>
  <p:tag name="KSO_WM_TAG_VERSION" val="1.0"/>
  <p:tag name="KSO_WM_BEAUTIFY_FLAG" val="#wm#"/>
  <p:tag name="KSO_WM_UNIT_TYPE" val="q_h_i"/>
  <p:tag name="KSO_WM_UNIT_INDEX" val="1_3_2"/>
  <p:tag name="KSO_WM_UNIT_ID" val="diagram20169590_2*q_h_i*1_3_2"/>
  <p:tag name="KSO_WM_UNIT_LAYERLEVEL" val="1_1_1"/>
  <p:tag name="KSO_WM_DIAGRAM_GROUP_CODE" val="q1-1"/>
  <p:tag name="KSO_WM_UNIT_HIGHLIGHT" val="0"/>
  <p:tag name="KSO_WM_UNIT_COMPATIBLE" val="0"/>
  <p:tag name="KSO_WM_UNIT_DIAGRAM_ISNUMVISUAL" val="0"/>
  <p:tag name="KSO_WM_UNIT_DIAGRAM_ISREFERUNIT" val="0"/>
  <p:tag name="KSO_WM_UNIT_TEXT_FILL_FORE_SCHEMECOLOR_INDEX" val="15"/>
  <p:tag name="KSO_WM_UNIT_TEXT_FILL_TYPE" val="1"/>
</p:tagLst>
</file>

<file path=ppt/tags/tag126.xml><?xml version="1.0" encoding="utf-8"?>
<p:tagLst xmlns:p="http://schemas.openxmlformats.org/presentationml/2006/main">
  <p:tag name="KSO_WM_TEMPLATE_CATEGORY" val="diagram"/>
  <p:tag name="KSO_WM_TEMPLATE_INDEX" val="20169590"/>
  <p:tag name="KSO_WM_TAG_VERSION" val="1.0"/>
  <p:tag name="KSO_WM_BEAUTIFY_FLAG" val="#wm#"/>
  <p:tag name="KSO_WM_UNIT_TYPE" val="q_h_i"/>
  <p:tag name="KSO_WM_UNIT_INDEX" val="1_3_2"/>
  <p:tag name="KSO_WM_UNIT_ID" val="diagram20169590_2*q_h_i*1_3_2"/>
  <p:tag name="KSO_WM_UNIT_LAYERLEVEL" val="1_1_1"/>
  <p:tag name="KSO_WM_DIAGRAM_GROUP_CODE" val="q1-1"/>
  <p:tag name="KSO_WM_UNIT_HIGHLIGHT" val="0"/>
  <p:tag name="KSO_WM_UNIT_COMPATIBLE" val="0"/>
  <p:tag name="KSO_WM_UNIT_DIAGRAM_ISNUMVISUAL" val="0"/>
  <p:tag name="KSO_WM_UNIT_DIAGRAM_ISREFERUNIT" val="0"/>
  <p:tag name="KSO_WM_UNIT_TEXT_FILL_FORE_SCHEMECOLOR_INDEX" val="15"/>
  <p:tag name="KSO_WM_UNIT_TEXT_FILL_TYPE" val="1"/>
</p:tagLst>
</file>

<file path=ppt/tags/tag127.xml><?xml version="1.0" encoding="utf-8"?>
<p:tagLst xmlns:p="http://schemas.openxmlformats.org/presentationml/2006/main">
  <p:tag name="KSO_WM_TEMPLATE_CATEGORY" val="diagram"/>
  <p:tag name="KSO_WM_TEMPLATE_INDEX" val="20169590"/>
  <p:tag name="KSO_WM_TAG_VERSION" val="1.0"/>
  <p:tag name="KSO_WM_BEAUTIFY_FLAG" val="#wm#"/>
  <p:tag name="KSO_WM_UNIT_TYPE" val="q_h_i"/>
  <p:tag name="KSO_WM_UNIT_INDEX" val="1_3_2"/>
  <p:tag name="KSO_WM_UNIT_ID" val="diagram20169590_2*q_h_i*1_3_2"/>
  <p:tag name="KSO_WM_UNIT_LAYERLEVEL" val="1_1_1"/>
  <p:tag name="KSO_WM_DIAGRAM_GROUP_CODE" val="q1-1"/>
  <p:tag name="KSO_WM_UNIT_HIGHLIGHT" val="0"/>
  <p:tag name="KSO_WM_UNIT_COMPATIBLE" val="0"/>
  <p:tag name="KSO_WM_UNIT_DIAGRAM_ISNUMVISUAL" val="0"/>
  <p:tag name="KSO_WM_UNIT_DIAGRAM_ISREFERUNIT" val="0"/>
  <p:tag name="KSO_WM_UNIT_TEXT_FILL_FORE_SCHEMECOLOR_INDEX" val="15"/>
  <p:tag name="KSO_WM_UNIT_TEXT_FILL_TYPE" val="1"/>
</p:tagLst>
</file>

<file path=ppt/tags/tag128.xml><?xml version="1.0" encoding="utf-8"?>
<p:tagLst xmlns:p="http://schemas.openxmlformats.org/presentationml/2006/main">
  <p:tag name="REFSHAPE" val="-2068339252"/>
</p:tagLst>
</file>

<file path=ppt/tags/tag129.xml><?xml version="1.0" encoding="utf-8"?>
<p:tagLst xmlns:p="http://schemas.openxmlformats.org/presentationml/2006/main">
  <p:tag name="KSO_WM_SLIDE_ITEM_CNT" val="5"/>
</p:tagLst>
</file>

<file path=ppt/tags/tag13.xml><?xml version="1.0" encoding="utf-8"?>
<p:tagLst xmlns:p="http://schemas.openxmlformats.org/presentationml/2006/main">
  <p:tag name="REFSHAPE" val="202810556"/>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72_4*l_h_i*1_1_1"/>
  <p:tag name="KSO_WM_TEMPLATE_CATEGORY" val="diagram"/>
  <p:tag name="KSO_WM_TEMPLATE_INDEX" val="772"/>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72_4*l_h_i*1_1_2"/>
  <p:tag name="KSO_WM_TEMPLATE_CATEGORY" val="diagram"/>
  <p:tag name="KSO_WM_TEMPLATE_INDEX" val="772"/>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32.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772_4*l_h_i*1_1_5"/>
  <p:tag name="KSO_WM_TEMPLATE_CATEGORY" val="diagram"/>
  <p:tag name="KSO_WM_TEMPLATE_INDEX" val="772"/>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772_4*l_h_i*1_1_3"/>
  <p:tag name="KSO_WM_TEMPLATE_CATEGORY" val="diagram"/>
  <p:tag name="KSO_WM_TEMPLATE_INDEX" val="772"/>
  <p:tag name="KSO_WM_UNIT_LAYERLEVEL" val="1_1_1"/>
  <p:tag name="KSO_WM_TAG_VERSION" val="1.0"/>
  <p:tag name="KSO_WM_BEAUTIFY_FLAG" val="#wm#"/>
  <p:tag name="KSO_WM_UNIT_TEXT_FILL_FORE_SCHEMECOLOR_INDEX" val="5"/>
  <p:tag name="KSO_WM_UNIT_TEXT_FILL_TYPE" val="1"/>
</p:tagLst>
</file>

<file path=ppt/tags/tag134.xml><?xml version="1.0" encoding="utf-8"?>
<p:tagLst xmlns:p="http://schemas.openxmlformats.org/presentationml/2006/main">
  <p:tag name="KSO_WM_UNIT_VALUE" val="101*118"/>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772_4*l_h_x*1_1_1"/>
  <p:tag name="KSO_WM_TEMPLATE_CATEGORY" val="diagram"/>
  <p:tag name="KSO_WM_TEMPLATE_INDEX" val="772"/>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135.xml><?xml version="1.0" encoding="utf-8"?>
<p:tagLst xmlns:p="http://schemas.openxmlformats.org/presentationml/2006/main">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772_4*l_h_a*1_1_1"/>
  <p:tag name="KSO_WM_TEMPLATE_CATEGORY" val="diagram"/>
  <p:tag name="KSO_WM_TEMPLATE_INDEX" val="772"/>
  <p:tag name="KSO_WM_UNIT_LAYERLEVEL" val="1_1_1"/>
  <p:tag name="KSO_WM_TAG_VERSION" val="1.0"/>
  <p:tag name="KSO_WM_BEAUTIFY_FLAG" val="#wm#"/>
  <p:tag name="KSO_WM_UNIT_PRESET_TEXT" val="添加标题"/>
  <p:tag name="KSO_WM_UNIT_TEXT_FILL_FORE_SCHEMECOLOR_INDEX" val="5"/>
  <p:tag name="KSO_WM_UNIT_TEXT_FILL_TYPE" val="1"/>
</p:tagLst>
</file>

<file path=ppt/tags/tag136.xml><?xml version="1.0" encoding="utf-8"?>
<p:tagLst xmlns:p="http://schemas.openxmlformats.org/presentationml/2006/main">
  <p:tag name="KSO_WM_UNIT_NOCLEAR" val="0"/>
  <p:tag name="KSO_WM_UNIT_VALUE" val="5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72_4*l_h_f*1_1_1"/>
  <p:tag name="KSO_WM_TEMPLATE_CATEGORY" val="diagram"/>
  <p:tag name="KSO_WM_TEMPLATE_INDEX" val="772"/>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772_4*l_h_i*1_4_2"/>
  <p:tag name="KSO_WM_TEMPLATE_CATEGORY" val="diagram"/>
  <p:tag name="KSO_WM_TEMPLATE_INDEX" val="772"/>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772_4*l_h_i*1_4_3"/>
  <p:tag name="KSO_WM_TEMPLATE_CATEGORY" val="diagram"/>
  <p:tag name="KSO_WM_TEMPLATE_INDEX" val="772"/>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139.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772_4*l_h_i*1_4_1"/>
  <p:tag name="KSO_WM_TEMPLATE_CATEGORY" val="diagram"/>
  <p:tag name="KSO_WM_TEMPLATE_INDEX" val="772"/>
  <p:tag name="KSO_WM_UNIT_LAYERLEVEL" val="1_1_1"/>
  <p:tag name="KSO_WM_TAG_VERSION" val="1.0"/>
  <p:tag name="KSO_WM_BEAUTIFY_FLAG" val="#wm#"/>
  <p:tag name="KSO_WM_UNIT_LINE_FORE_SCHEMECOLOR_INDEX" val="8"/>
  <p:tag name="KSO_WM_UNIT_LINE_FILL_TYPE" val="2"/>
  <p:tag name="KSO_WM_UNIT_TEXT_FILL_FORE_SCHEMECOLOR_INDEX" val="13"/>
  <p:tag name="KSO_WM_UNIT_TEXT_FILL_TYPE" val="1"/>
</p:tagLst>
</file>

<file path=ppt/tags/tag14.xml><?xml version="1.0" encoding="utf-8"?>
<p:tagLst xmlns:p="http://schemas.openxmlformats.org/presentationml/2006/main">
  <p:tag name="REFSHAPE" val="202810692"/>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772_4*l_h_i*1_4_4"/>
  <p:tag name="KSO_WM_TEMPLATE_CATEGORY" val="diagram"/>
  <p:tag name="KSO_WM_TEMPLATE_INDEX" val="772"/>
  <p:tag name="KSO_WM_UNIT_LAYERLEVEL" val="1_1_1"/>
  <p:tag name="KSO_WM_TAG_VERSION" val="1.0"/>
  <p:tag name="KSO_WM_BEAUTIFY_FLAG" val="#wm#"/>
  <p:tag name="KSO_WM_UNIT_TEXT_FILL_FORE_SCHEMECOLOR_INDEX" val="8"/>
  <p:tag name="KSO_WM_UNIT_TEXT_FILL_TYPE" val="1"/>
</p:tagLst>
</file>

<file path=ppt/tags/tag141.xml><?xml version="1.0" encoding="utf-8"?>
<p:tagLst xmlns:p="http://schemas.openxmlformats.org/presentationml/2006/main">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772_4*l_h_a*1_4_1"/>
  <p:tag name="KSO_WM_TEMPLATE_CATEGORY" val="diagram"/>
  <p:tag name="KSO_WM_TEMPLATE_INDEX" val="772"/>
  <p:tag name="KSO_WM_UNIT_LAYERLEVEL" val="1_1_1"/>
  <p:tag name="KSO_WM_TAG_VERSION" val="1.0"/>
  <p:tag name="KSO_WM_BEAUTIFY_FLAG" val="#wm#"/>
  <p:tag name="KSO_WM_UNIT_PRESET_TEXT" val="添加标题"/>
  <p:tag name="KSO_WM_UNIT_TEXT_FILL_FORE_SCHEMECOLOR_INDEX" val="8"/>
  <p:tag name="KSO_WM_UNIT_TEXT_FILL_TYPE" val="1"/>
</p:tagLst>
</file>

<file path=ppt/tags/tag142.xml><?xml version="1.0" encoding="utf-8"?>
<p:tagLst xmlns:p="http://schemas.openxmlformats.org/presentationml/2006/main">
  <p:tag name="KSO_WM_UNIT_NOCLEAR" val="0"/>
  <p:tag name="KSO_WM_UNIT_VALUE" val="52"/>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772_4*l_h_f*1_4_1"/>
  <p:tag name="KSO_WM_TEMPLATE_CATEGORY" val="diagram"/>
  <p:tag name="KSO_WM_TEMPLATE_INDEX" val="772"/>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43.xml><?xml version="1.0" encoding="utf-8"?>
<p:tagLst xmlns:p="http://schemas.openxmlformats.org/presentationml/2006/main">
  <p:tag name="KSO_WM_UNIT_VALUE" val="78*106"/>
  <p:tag name="KSO_WM_UNIT_HIGHLIGHT" val="0"/>
  <p:tag name="KSO_WM_UNIT_COMPATIBLE" val="0"/>
  <p:tag name="KSO_WM_UNIT_DIAGRAM_ISNUMVISUAL" val="0"/>
  <p:tag name="KSO_WM_UNIT_DIAGRAM_ISREFERUNIT" val="0"/>
  <p:tag name="KSO_WM_DIAGRAM_GROUP_CODE" val="l1-1"/>
  <p:tag name="KSO_WM_UNIT_TYPE" val="l_h_x"/>
  <p:tag name="KSO_WM_UNIT_INDEX" val="1_4_1"/>
  <p:tag name="KSO_WM_UNIT_ID" val="diagram772_4*l_h_x*1_4_1"/>
  <p:tag name="KSO_WM_TEMPLATE_CATEGORY" val="diagram"/>
  <p:tag name="KSO_WM_TEMPLATE_INDEX" val="772"/>
  <p:tag name="KSO_WM_UNIT_LAYERLEVEL" val="1_1_1"/>
  <p:tag name="KSO_WM_TAG_VERSION" val="1.0"/>
  <p:tag name="KSO_WM_BEAUTIFY_FLAG" val="#wm#"/>
  <p:tag name="KSO_WM_UNIT_FILL_FORE_SCHEMECOLOR_INDEX" val="8"/>
  <p:tag name="KSO_WM_UNIT_FILL_TYPE"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72_4*l_h_i*1_2_1"/>
  <p:tag name="KSO_WM_TEMPLATE_CATEGORY" val="diagram"/>
  <p:tag name="KSO_WM_TEMPLATE_INDEX" val="772"/>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72_4*l_h_i*1_2_2"/>
  <p:tag name="KSO_WM_TEMPLATE_CATEGORY" val="diagram"/>
  <p:tag name="KSO_WM_TEMPLATE_INDEX" val="772"/>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46.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772_4*l_h_i*1_2_5"/>
  <p:tag name="KSO_WM_TEMPLATE_CATEGORY" val="diagram"/>
  <p:tag name="KSO_WM_TEMPLATE_INDEX" val="772"/>
  <p:tag name="KSO_WM_UNIT_LAYERLEVEL" val="1_1_1"/>
  <p:tag name="KSO_WM_TAG_VERSION" val="1.0"/>
  <p:tag name="KSO_WM_BEAUTIFY_FLAG" val="#wm#"/>
  <p:tag name="KSO_WM_UNIT_LINE_FORE_SCHEMECOLOR_INDEX" val="6"/>
  <p:tag name="KSO_WM_UNIT_LINE_FILL_TYPE" val="2"/>
  <p:tag name="KSO_WM_UNIT_TEXT_FILL_FORE_SCHEMECOLOR_INDEX" val="13"/>
  <p:tag name="KSO_WM_UNIT_TEXT_FILL_TYPE" val="1"/>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772_4*l_h_i*1_2_3"/>
  <p:tag name="KSO_WM_TEMPLATE_CATEGORY" val="diagram"/>
  <p:tag name="KSO_WM_TEMPLATE_INDEX" val="772"/>
  <p:tag name="KSO_WM_UNIT_LAYERLEVEL" val="1_1_1"/>
  <p:tag name="KSO_WM_TAG_VERSION" val="1.0"/>
  <p:tag name="KSO_WM_BEAUTIFY_FLAG" val="#wm#"/>
  <p:tag name="KSO_WM_UNIT_TEXT_FILL_FORE_SCHEMECOLOR_INDEX" val="6"/>
  <p:tag name="KSO_WM_UNIT_TEXT_FILL_TYPE" val="1"/>
</p:tagLst>
</file>

<file path=ppt/tags/tag148.xml><?xml version="1.0" encoding="utf-8"?>
<p:tagLst xmlns:p="http://schemas.openxmlformats.org/presentationml/2006/main">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772_4*l_h_a*1_2_1"/>
  <p:tag name="KSO_WM_TEMPLATE_CATEGORY" val="diagram"/>
  <p:tag name="KSO_WM_TEMPLATE_INDEX" val="772"/>
  <p:tag name="KSO_WM_UNIT_LAYERLEVEL" val="1_1_1"/>
  <p:tag name="KSO_WM_TAG_VERSION" val="1.0"/>
  <p:tag name="KSO_WM_BEAUTIFY_FLAG" val="#wm#"/>
  <p:tag name="KSO_WM_UNIT_PRESET_TEXT" val="添加标题"/>
  <p:tag name="KSO_WM_UNIT_TEXT_FILL_FORE_SCHEMECOLOR_INDEX" val="6"/>
  <p:tag name="KSO_WM_UNIT_TEXT_FILL_TYPE" val="1"/>
</p:tagLst>
</file>

<file path=ppt/tags/tag149.xml><?xml version="1.0" encoding="utf-8"?>
<p:tagLst xmlns:p="http://schemas.openxmlformats.org/presentationml/2006/main">
  <p:tag name="KSO_WM_UNIT_NOCLEAR" val="0"/>
  <p:tag name="KSO_WM_UNIT_VALUE" val="5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72_4*l_h_f*1_2_1"/>
  <p:tag name="KSO_WM_TEMPLATE_CATEGORY" val="diagram"/>
  <p:tag name="KSO_WM_TEMPLATE_INDEX" val="772"/>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5.xml><?xml version="1.0" encoding="utf-8"?>
<p:tagLst xmlns:p="http://schemas.openxmlformats.org/presentationml/2006/main">
  <p:tag name="REFSHAPE" val="202811644"/>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72_4*l_h_i*1_3_1"/>
  <p:tag name="KSO_WM_TEMPLATE_CATEGORY" val="diagram"/>
  <p:tag name="KSO_WM_TEMPLATE_INDEX" val="772"/>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772_4*l_h_i*1_3_2"/>
  <p:tag name="KSO_WM_TEMPLATE_CATEGORY" val="diagram"/>
  <p:tag name="KSO_WM_TEMPLATE_INDEX" val="772"/>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52.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772_4*l_h_i*1_3_5"/>
  <p:tag name="KSO_WM_TEMPLATE_CATEGORY" val="diagram"/>
  <p:tag name="KSO_WM_TEMPLATE_INDEX" val="772"/>
  <p:tag name="KSO_WM_UNIT_LAYERLEVEL" val="1_1_1"/>
  <p:tag name="KSO_WM_TAG_VERSION" val="1.0"/>
  <p:tag name="KSO_WM_BEAUTIFY_FLAG" val="#wm#"/>
  <p:tag name="KSO_WM_UNIT_LINE_FORE_SCHEMECOLOR_INDEX" val="7"/>
  <p:tag name="KSO_WM_UNIT_LINE_FILL_TYPE" val="2"/>
  <p:tag name="KSO_WM_UNIT_TEXT_FILL_FORE_SCHEMECOLOR_INDEX" val="13"/>
  <p:tag name="KSO_WM_UNIT_TEXT_FILL_TYPE" val="1"/>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772_4*l_h_i*1_3_3"/>
  <p:tag name="KSO_WM_TEMPLATE_CATEGORY" val="diagram"/>
  <p:tag name="KSO_WM_TEMPLATE_INDEX" val="772"/>
  <p:tag name="KSO_WM_UNIT_LAYERLEVEL" val="1_1_1"/>
  <p:tag name="KSO_WM_TAG_VERSION" val="1.0"/>
  <p:tag name="KSO_WM_BEAUTIFY_FLAG" val="#wm#"/>
  <p:tag name="KSO_WM_UNIT_TEXT_FILL_FORE_SCHEMECOLOR_INDEX" val="7"/>
  <p:tag name="KSO_WM_UNIT_TEXT_FILL_TYPE" val="1"/>
</p:tagLst>
</file>

<file path=ppt/tags/tag154.xml><?xml version="1.0" encoding="utf-8"?>
<p:tagLst xmlns:p="http://schemas.openxmlformats.org/presentationml/2006/main">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772_4*l_h_a*1_3_1"/>
  <p:tag name="KSO_WM_TEMPLATE_CATEGORY" val="diagram"/>
  <p:tag name="KSO_WM_TEMPLATE_INDEX" val="772"/>
  <p:tag name="KSO_WM_UNIT_LAYERLEVEL" val="1_1_1"/>
  <p:tag name="KSO_WM_TAG_VERSION" val="1.0"/>
  <p:tag name="KSO_WM_BEAUTIFY_FLAG" val="#wm#"/>
  <p:tag name="KSO_WM_UNIT_PRESET_TEXT" val="添加标题"/>
  <p:tag name="KSO_WM_UNIT_TEXT_FILL_FORE_SCHEMECOLOR_INDEX" val="7"/>
  <p:tag name="KSO_WM_UNIT_TEXT_FILL_TYPE" val="1"/>
</p:tagLst>
</file>

<file path=ppt/tags/tag155.xml><?xml version="1.0" encoding="utf-8"?>
<p:tagLst xmlns:p="http://schemas.openxmlformats.org/presentationml/2006/main">
  <p:tag name="KSO_WM_UNIT_NOCLEAR" val="0"/>
  <p:tag name="KSO_WM_UNIT_VALUE" val="5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72_4*l_h_f*1_3_1"/>
  <p:tag name="KSO_WM_TEMPLATE_CATEGORY" val="diagram"/>
  <p:tag name="KSO_WM_TEMPLATE_INDEX" val="772"/>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56.xml><?xml version="1.0" encoding="utf-8"?>
<p:tagLst xmlns:p="http://schemas.openxmlformats.org/presentationml/2006/main">
  <p:tag name="KSO_WM_SLIDE_ITEM_CNT" val="4"/>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diagram20200717_1*h_i*1_1"/>
  <p:tag name="KSO_WM_TEMPLATE_CATEGORY" val="diagram"/>
  <p:tag name="KSO_WM_TEMPLATE_INDEX" val="20200717"/>
  <p:tag name="KSO_WM_UNIT_LAYERLEVEL" val="1_1"/>
  <p:tag name="KSO_WM_TAG_VERSION" val="1.0"/>
  <p:tag name="KSO_WM_BEAUTIFY_FLAG" val="#wm#"/>
</p:tagLst>
</file>

<file path=ppt/tags/tag158.xml><?xml version="1.0" encoding="utf-8"?>
<p:tagLst xmlns:p="http://schemas.openxmlformats.org/presentationml/2006/main">
  <p:tag name="KSO_WM_UNIT_NOCLEAR" val="0"/>
  <p:tag name="KSO_WM_UNIT_VALUE" val="11"/>
  <p:tag name="KSO_WM_UNIT_HIGHLIGHT" val="0"/>
  <p:tag name="KSO_WM_UNIT_COMPATIBLE" val="0"/>
  <p:tag name="KSO_WM_UNIT_DIAGRAM_ISNUMVISUAL" val="0"/>
  <p:tag name="KSO_WM_UNIT_DIAGRAM_ISREFERUNIT" val="0"/>
  <p:tag name="KSO_WM_UNIT_TYPE" val="h_f"/>
  <p:tag name="KSO_WM_UNIT_INDEX" val="1_1"/>
  <p:tag name="KSO_WM_UNIT_ID" val="diagram20200717_1*h_f*1_1"/>
  <p:tag name="KSO_WM_TEMPLATE_CATEGORY" val="diagram"/>
  <p:tag name="KSO_WM_TEMPLATE_INDEX" val="20200717"/>
  <p:tag name="KSO_WM_UNIT_LAYERLEVEL" val="1_1"/>
  <p:tag name="KSO_WM_TAG_VERSION" val="1.0"/>
  <p:tag name="KSO_WM_BEAUTIFY_FLAG" val="#wm#"/>
  <p:tag name="KSO_WM_UNIT_PRESET_TEXT" val="WPS 提取页面"/>
</p:tagLst>
</file>

<file path=ppt/tags/tag159.xml><?xml version="1.0" encoding="utf-8"?>
<p:tagLst xmlns:p="http://schemas.openxmlformats.org/presentationml/2006/main">
  <p:tag name="KSO_WM_UNIT_NOCLEAR" val="0"/>
  <p:tag name="KSO_WM_UNIT_VALUE" val="24"/>
  <p:tag name="KSO_WM_UNIT_HIGHLIGHT" val="0"/>
  <p:tag name="KSO_WM_UNIT_COMPATIBLE" val="0"/>
  <p:tag name="KSO_WM_UNIT_DIAGRAM_ISNUMVISUAL" val="0"/>
  <p:tag name="KSO_WM_UNIT_DIAGRAM_ISREFERUNIT" val="0"/>
  <p:tag name="KSO_WM_UNIT_TYPE" val="h_f"/>
  <p:tag name="KSO_WM_UNIT_INDEX" val="2_1"/>
  <p:tag name="KSO_WM_UNIT_ID" val="diagram20200717_1*h_f*2_1"/>
  <p:tag name="KSO_WM_TEMPLATE_CATEGORY" val="diagram"/>
  <p:tag name="KSO_WM_TEMPLATE_INDEX" val="20200717"/>
  <p:tag name="KSO_WM_UNIT_LAYERLEVEL" val="1_1"/>
  <p:tag name="KSO_WM_TAG_VERSION" val="1.0"/>
  <p:tag name="KSO_WM_BEAUTIFY_FLAG" val="#wm#"/>
  <p:tag name="KSO_WM_UNIT_PRESET_TEXT" val="WPS 输出为长图片"/>
</p:tagLst>
</file>

<file path=ppt/tags/tag16.xml><?xml version="1.0" encoding="utf-8"?>
<p:tagLst xmlns:p="http://schemas.openxmlformats.org/presentationml/2006/main">
  <p:tag name="REFSHAPE" val="202811780"/>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717_1*i*1"/>
  <p:tag name="KSO_WM_TEMPLATE_CATEGORY" val="diagram"/>
  <p:tag name="KSO_WM_TEMPLATE_INDEX" val="20200717"/>
  <p:tag name="KSO_WM_UNIT_LAYERLEVEL" val="1"/>
  <p:tag name="KSO_WM_TAG_VERSION" val="1.0"/>
  <p:tag name="KSO_WM_BEAUTIFY_FLAG" val="#wm#"/>
</p:tagLst>
</file>

<file path=ppt/tags/tag161.xml><?xml version="1.0" encoding="utf-8"?>
<p:tagLst xmlns:p="http://schemas.openxmlformats.org/presentationml/2006/main">
  <p:tag name="KSO_WM_SLIDE_ID" val="diagram20200717_1"/>
  <p:tag name="KSO_WM_TEMPLATE_SUBCATEGORY" val="0"/>
  <p:tag name="KSO_WM_TEMPLATE_MASTER_TYPE" val="0"/>
  <p:tag name="KSO_WM_TEMPLATE_COLOR_TYPE" val="1"/>
  <p:tag name="KSO_WM_SLIDE_TYPE" val="text"/>
  <p:tag name="KSO_WM_SLIDE_SUBTYPE" val="picTxt"/>
  <p:tag name="KSO_WM_SLIDE_ITEM_CNT" val="0"/>
  <p:tag name="KSO_WM_SLIDE_INDEX" val="1"/>
  <p:tag name="KSO_WM_SLIDE_SIZE" val="880.899*540.253"/>
  <p:tag name="KSO_WM_SLIDE_POSITION" val="-7.87402e-05*0"/>
  <p:tag name="KSO_WM_TAG_VERSION" val="1.0"/>
  <p:tag name="KSO_WM_BEAUTIFY_FLAG" val="#wm#"/>
  <p:tag name="KSO_WM_TEMPLATE_CATEGORY" val="diagram"/>
  <p:tag name="KSO_WM_TEMPLATE_INDEX" val="20200717"/>
  <p:tag name="KSO_WM_SLIDE_LAYOUT" val="a_h"/>
  <p:tag name="KSO_WM_SLIDE_LAYOUT_CNT" val="1_2"/>
</p:tagLst>
</file>

<file path=ppt/tags/tag162.xml><?xml version="1.0" encoding="utf-8"?>
<p:tagLst xmlns:p="http://schemas.openxmlformats.org/presentationml/2006/main">
  <p:tag name="KSO_WM_UNIT_TABLE_BEAUTIFY" val="smartTable{e23b6d37-19a8-46b2-ae25-5ff26ba62e29}"/>
  <p:tag name="TABLE_SKINIDX" val="4"/>
  <p:tag name="TABLE_ENCOLOR" val="#FFFFFF"/>
</p:tagLst>
</file>

<file path=ppt/tags/tag17.xml><?xml version="1.0" encoding="utf-8"?>
<p:tagLst xmlns:p="http://schemas.openxmlformats.org/presentationml/2006/main">
  <p:tag name="REFSHAPE" val="202812324"/>
</p:tagLst>
</file>

<file path=ppt/tags/tag18.xml><?xml version="1.0" encoding="utf-8"?>
<p:tagLst xmlns:p="http://schemas.openxmlformats.org/presentationml/2006/main">
  <p:tag name="REFSHAPE" val="202812596"/>
</p:tagLst>
</file>

<file path=ppt/tags/tag19.xml><?xml version="1.0" encoding="utf-8"?>
<p:tagLst xmlns:p="http://schemas.openxmlformats.org/presentationml/2006/main">
  <p:tag name="REFSHAPE" val="202812732"/>
</p:tagLst>
</file>

<file path=ppt/tags/tag2.xml><?xml version="1.0" encoding="utf-8"?>
<p:tagLst xmlns:p="http://schemas.openxmlformats.org/presentationml/2006/main">
  <p:tag name="KSO_WM_TAG_VERSION" val="1.0"/>
  <p:tag name="KSO_WM_TEMPLATE_CATEGORY" val="custom"/>
  <p:tag name="KSO_WM_TEMPLATE_INDEX" val="20187308"/>
</p:tagLst>
</file>

<file path=ppt/tags/tag20.xml><?xml version="1.0" encoding="utf-8"?>
<p:tagLst xmlns:p="http://schemas.openxmlformats.org/presentationml/2006/main">
  <p:tag name="REFSHAPE" val="202813276"/>
</p:tagLst>
</file>

<file path=ppt/tags/tag21.xml><?xml version="1.0" encoding="utf-8"?>
<p:tagLst xmlns:p="http://schemas.openxmlformats.org/presentationml/2006/main">
  <p:tag name="REFSHAPE" val="202813412"/>
</p:tagLst>
</file>

<file path=ppt/tags/tag22.xml><?xml version="1.0" encoding="utf-8"?>
<p:tagLst xmlns:p="http://schemas.openxmlformats.org/presentationml/2006/main">
  <p:tag name="REFSHAPE" val="202809604"/>
</p:tagLst>
</file>

<file path=ppt/tags/tag23.xml><?xml version="1.0" encoding="utf-8"?>
<p:tagLst xmlns:p="http://schemas.openxmlformats.org/presentationml/2006/main">
  <p:tag name="REFSHAPE" val="202815316"/>
</p:tagLst>
</file>

<file path=ppt/tags/tag24.xml><?xml version="1.0" encoding="utf-8"?>
<p:tagLst xmlns:p="http://schemas.openxmlformats.org/presentationml/2006/main">
  <p:tag name="REFSHAPE" val="202817220"/>
</p:tagLst>
</file>

<file path=ppt/tags/tag25.xml><?xml version="1.0" encoding="utf-8"?>
<p:tagLst xmlns:p="http://schemas.openxmlformats.org/presentationml/2006/main">
  <p:tag name="REFSHAPE" val="202818036"/>
</p:tagLst>
</file>

<file path=ppt/tags/tag26.xml><?xml version="1.0" encoding="utf-8"?>
<p:tagLst xmlns:p="http://schemas.openxmlformats.org/presentationml/2006/main">
  <p:tag name="REFSHAPE" val="202814228"/>
</p:tagLst>
</file>

<file path=ppt/tags/tag27.xml><?xml version="1.0" encoding="utf-8"?>
<p:tagLst xmlns:p="http://schemas.openxmlformats.org/presentationml/2006/main">
  <p:tag name="REFSHAPE" val="202815180"/>
</p:tagLst>
</file>

<file path=ppt/tags/tag28.xml><?xml version="1.0" encoding="utf-8"?>
<p:tagLst xmlns:p="http://schemas.openxmlformats.org/presentationml/2006/main">
  <p:tag name="REFSHAPE" val="202816948"/>
</p:tagLst>
</file>

<file path=ppt/tags/tag29.xml><?xml version="1.0" encoding="utf-8"?>
<p:tagLst xmlns:p="http://schemas.openxmlformats.org/presentationml/2006/main">
  <p:tag name="REFSHAPE" val="202814364"/>
</p:tagLst>
</file>

<file path=ppt/tags/tag3.xml><?xml version="1.0" encoding="utf-8"?>
<p:tagLst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30.xml><?xml version="1.0" encoding="utf-8"?>
<p:tagLst xmlns:p="http://schemas.openxmlformats.org/presentationml/2006/main">
  <p:tag name="REFSHAPE" val="202817492"/>
</p:tagLst>
</file>

<file path=ppt/tags/tag31.xml><?xml version="1.0" encoding="utf-8"?>
<p:tagLst xmlns:p="http://schemas.openxmlformats.org/presentationml/2006/main">
  <p:tag name="REFSHAPE" val="202816132"/>
</p:tagLst>
</file>

<file path=ppt/tags/tag32.xml><?xml version="1.0" encoding="utf-8"?>
<p:tagLst xmlns:p="http://schemas.openxmlformats.org/presentationml/2006/main">
  <p:tag name="REFSHAPE" val="202815588"/>
</p:tagLst>
</file>

<file path=ppt/tags/tag33.xml><?xml version="1.0" encoding="utf-8"?>
<p:tagLst xmlns:p="http://schemas.openxmlformats.org/presentationml/2006/main">
  <p:tag name="REFSHAPE" val="202814636"/>
</p:tagLst>
</file>

<file path=ppt/tags/tag34.xml><?xml version="1.0" encoding="utf-8"?>
<p:tagLst xmlns:p="http://schemas.openxmlformats.org/presentationml/2006/main">
  <p:tag name="REFSHAPE" val="202817356"/>
</p:tagLst>
</file>

<file path=ppt/tags/tag35.xml><?xml version="1.0" encoding="utf-8"?>
<p:tagLst xmlns:p="http://schemas.openxmlformats.org/presentationml/2006/main">
  <p:tag name="REFSHAPE" val="202815724"/>
</p:tagLst>
</file>

<file path=ppt/tags/tag36.xml><?xml version="1.0" encoding="utf-8"?>
<p:tagLst xmlns:p="http://schemas.openxmlformats.org/presentationml/2006/main">
  <p:tag name="REFSHAPE" val="202816268"/>
</p:tagLst>
</file>

<file path=ppt/tags/tag37.xml><?xml version="1.0" encoding="utf-8"?>
<p:tagLst xmlns:p="http://schemas.openxmlformats.org/presentationml/2006/main">
  <p:tag name="REFSHAPE" val="202815044"/>
</p:tagLst>
</file>

<file path=ppt/tags/tag38.xml><?xml version="1.0" encoding="utf-8"?>
<p:tagLst xmlns:p="http://schemas.openxmlformats.org/presentationml/2006/main">
  <p:tag name="REFSHAPE" val="202814500"/>
</p:tagLst>
</file>

<file path=ppt/tags/tag39.xml><?xml version="1.0" encoding="utf-8"?>
<p:tagLst xmlns:p="http://schemas.openxmlformats.org/presentationml/2006/main">
  <p:tag name="REFSHAPE" val="202816404"/>
</p:tagLst>
</file>

<file path=ppt/tags/tag4.xml><?xml version="1.0" encoding="utf-8"?>
<p:tagLst xmlns:p="http://schemas.openxmlformats.org/presentationml/2006/main">
  <p:tag name="KSO_WM_TAG_VERSION" val="1.0"/>
  <p:tag name="KSO_WM_TEMPLATE_CATEGORY" val="diagram"/>
  <p:tag name="KSO_WM_TEMPLATE_INDEX" val="20186221"/>
</p:tagLst>
</file>

<file path=ppt/tags/tag40.xml><?xml version="1.0" encoding="utf-8"?>
<p:tagLst xmlns:p="http://schemas.openxmlformats.org/presentationml/2006/main">
  <p:tag name="REFSHAPE" val="202815452"/>
</p:tagLst>
</file>

<file path=ppt/tags/tag41.xml><?xml version="1.0" encoding="utf-8"?>
<p:tagLst xmlns:p="http://schemas.openxmlformats.org/presentationml/2006/main">
  <p:tag name="REFSHAPE" val="202814772"/>
</p:tagLst>
</file>

<file path=ppt/tags/tag42.xml><?xml version="1.0" encoding="utf-8"?>
<p:tagLst xmlns:p="http://schemas.openxmlformats.org/presentationml/2006/main">
  <p:tag name="REFSHAPE" val="202817628"/>
</p:tagLst>
</file>

<file path=ppt/tags/tag43.xml><?xml version="1.0" encoding="utf-8"?>
<p:tagLst xmlns:p="http://schemas.openxmlformats.org/presentationml/2006/main">
  <p:tag name="REFSHAPE" val="202815860"/>
</p:tagLst>
</file>

<file path=ppt/tags/tag44.xml><?xml version="1.0" encoding="utf-8"?>
<p:tagLst xmlns:p="http://schemas.openxmlformats.org/presentationml/2006/main">
  <p:tag name="REFSHAPE" val="202815996"/>
</p:tagLst>
</file>

<file path=ppt/tags/tag45.xml><?xml version="1.0" encoding="utf-8"?>
<p:tagLst xmlns:p="http://schemas.openxmlformats.org/presentationml/2006/main">
  <p:tag name="REFSHAPE" val="202816540"/>
</p:tagLst>
</file>

<file path=ppt/tags/tag46.xml><?xml version="1.0" encoding="utf-8"?>
<p:tagLst xmlns:p="http://schemas.openxmlformats.org/presentationml/2006/main">
  <p:tag name="REFSHAPE" val="202814092"/>
</p:tagLst>
</file>

<file path=ppt/tags/tag47.xml><?xml version="1.0" encoding="utf-8"?>
<p:tagLst xmlns:p="http://schemas.openxmlformats.org/presentationml/2006/main">
  <p:tag name="REFSHAPE" val="202816676"/>
</p:tagLst>
</file>

<file path=ppt/tags/tag48.xml><?xml version="1.0" encoding="utf-8"?>
<p:tagLst xmlns:p="http://schemas.openxmlformats.org/presentationml/2006/main">
  <p:tag name="REFSHAPE" val="202816812"/>
</p:tagLst>
</file>

<file path=ppt/tags/tag49.xml><?xml version="1.0" encoding="utf-8"?>
<p:tagLst xmlns:p="http://schemas.openxmlformats.org/presentationml/2006/main">
  <p:tag name="REFSHAPE" val="202810420"/>
</p:tagLst>
</file>

<file path=ppt/tags/tag5.xml><?xml version="1.0" encoding="utf-8"?>
<p:tagLst xmlns:p="http://schemas.openxmlformats.org/presentationml/2006/main">
  <p:tag name="KSO_WM_TAG_VERSION" val="1.0"/>
  <p:tag name="KSO_WM_TEMPLATE_CATEGORY" val="diagram"/>
  <p:tag name="KSO_WM_TEMPLATE_INDEX" val="20186221"/>
</p:tagLst>
</file>

<file path=ppt/tags/tag50.xml><?xml version="1.0" encoding="utf-8"?>
<p:tagLst xmlns:p="http://schemas.openxmlformats.org/presentationml/2006/main">
  <p:tag name="REFSHAPE" val="202817764"/>
</p:tagLst>
</file>

<file path=ppt/tags/tag51.xml><?xml version="1.0" encoding="utf-8"?>
<p:tagLst xmlns:p="http://schemas.openxmlformats.org/presentationml/2006/main">
  <p:tag name="REFSHAPE" val="202810420"/>
</p:tagLst>
</file>

<file path=ppt/tags/tag52.xml><?xml version="1.0" encoding="utf-8"?>
<p:tagLst xmlns:p="http://schemas.openxmlformats.org/presentationml/2006/main">
  <p:tag name="REFSHAPE" val="202817764"/>
</p:tagLst>
</file>

<file path=ppt/tags/tag53.xml><?xml version="1.0" encoding="utf-8"?>
<p:tagLst xmlns:p="http://schemas.openxmlformats.org/presentationml/2006/main">
  <p:tag name="KSO_WM_UNIT_PLACING_PICTURE_USER_VIEWPORT" val="{&quot;height&quot;:2922,&quot;width&quot;:2922}"/>
  <p:tag name="REFSHAPE" val="202817084"/>
</p:tagLst>
</file>

<file path=ppt/tags/tag54.xml><?xml version="1.0" encoding="utf-8"?>
<p:tagLst xmlns:p="http://schemas.openxmlformats.org/presentationml/2006/main">
  <p:tag name="REFSHAPE" val="202817900"/>
</p:tagLst>
</file>

<file path=ppt/tags/tag55.xml><?xml version="1.0" encoding="utf-8"?>
<p:tagLst xmlns:p="http://schemas.openxmlformats.org/presentationml/2006/main">
  <p:tag name="REFSHAPE" val="202813956"/>
</p:tagLst>
</file>

<file path=ppt/tags/tag56.xml><?xml version="1.0" encoding="utf-8"?>
<p:tagLst xmlns:p="http://schemas.openxmlformats.org/presentationml/2006/main">
  <p:tag name="REFSHAPE" val="202819532"/>
</p:tagLst>
</file>

<file path=ppt/tags/tag57.xml><?xml version="1.0" encoding="utf-8"?>
<p:tagLst xmlns:p="http://schemas.openxmlformats.org/presentationml/2006/main">
  <p:tag name="REFSHAPE" val="202818988"/>
</p:tagLst>
</file>

<file path=ppt/tags/tag58.xml><?xml version="1.0" encoding="utf-8"?>
<p:tagLst xmlns:p="http://schemas.openxmlformats.org/presentationml/2006/main">
  <p:tag name="REFSHAPE" val="202819396"/>
</p:tagLst>
</file>

<file path=ppt/tags/tag59.xml><?xml version="1.0" encoding="utf-8"?>
<p:tagLst xmlns:p="http://schemas.openxmlformats.org/presentationml/2006/main">
  <p:tag name="REFSHAPE" val="202818444"/>
</p:tagLst>
</file>

<file path=ppt/tags/tag6.xml><?xml version="1.0" encoding="utf-8"?>
<p:tagLst xmlns:p="http://schemas.openxmlformats.org/presentationml/2006/main">
  <p:tag name="KSO_WM_TEMPLATE_CATEGORY" val="diagram"/>
  <p:tag name="KSO_WM_TEMPLATE_INDEX" val="20186221"/>
  <p:tag name="KSO_WM_TAG_VERSION" val="1.0"/>
  <p:tag name="KSO_WM_BEAUTIFY_FLAG" val="#wm#"/>
</p:tagLst>
</file>

<file path=ppt/tags/tag60.xml><?xml version="1.0" encoding="utf-8"?>
<p:tagLst xmlns:p="http://schemas.openxmlformats.org/presentationml/2006/main">
  <p:tag name="REFSHAPE" val="202819668"/>
</p:tagLst>
</file>

<file path=ppt/tags/tag61.xml><?xml version="1.0" encoding="utf-8"?>
<p:tagLst xmlns:p="http://schemas.openxmlformats.org/presentationml/2006/main">
  <p:tag name="REFSHAPE" val="202818172"/>
</p:tagLst>
</file>

<file path=ppt/tags/tag62.xml><?xml version="1.0" encoding="utf-8"?>
<p:tagLst xmlns:p="http://schemas.openxmlformats.org/presentationml/2006/main">
  <p:tag name="REFSHAPE" val="202821164"/>
</p:tagLst>
</file>

<file path=ppt/tags/tag63.xml><?xml version="1.0" encoding="utf-8"?>
<p:tagLst xmlns:p="http://schemas.openxmlformats.org/presentationml/2006/main">
  <p:tag name="REFSHAPE" val="202819260"/>
</p:tagLst>
</file>

<file path=ppt/tags/tag64.xml><?xml version="1.0" encoding="utf-8"?>
<p:tagLst xmlns:p="http://schemas.openxmlformats.org/presentationml/2006/main">
  <p:tag name="REFSHAPE" val="202819804"/>
</p:tagLst>
</file>

<file path=ppt/tags/tag65.xml><?xml version="1.0" encoding="utf-8"?>
<p:tagLst xmlns:p="http://schemas.openxmlformats.org/presentationml/2006/main">
  <p:tag name="REFSHAPE" val="202819940"/>
</p:tagLst>
</file>

<file path=ppt/tags/tag66.xml><?xml version="1.0" encoding="utf-8"?>
<p:tagLst xmlns:p="http://schemas.openxmlformats.org/presentationml/2006/main">
  <p:tag name="REFSHAPE" val="202822388"/>
</p:tagLst>
</file>

<file path=ppt/tags/tag67.xml><?xml version="1.0" encoding="utf-8"?>
<p:tagLst xmlns:p="http://schemas.openxmlformats.org/presentationml/2006/main">
  <p:tag name="REFSHAPE" val="202818580"/>
</p:tagLst>
</file>

<file path=ppt/tags/tag68.xml><?xml version="1.0" encoding="utf-8"?>
<p:tagLst xmlns:p="http://schemas.openxmlformats.org/presentationml/2006/main">
  <p:tag name="REFSHAPE" val="202820076"/>
</p:tagLst>
</file>

<file path=ppt/tags/tag69.xml><?xml version="1.0" encoding="utf-8"?>
<p:tagLst xmlns:p="http://schemas.openxmlformats.org/presentationml/2006/main">
  <p:tag name="REFSHAPE" val="202820212"/>
</p:tagLst>
</file>

<file path=ppt/tags/tag7.xml><?xml version="1.0" encoding="utf-8"?>
<p:tagLst xmlns:p="http://schemas.openxmlformats.org/presentationml/2006/main">
  <p:tag name="REFSHAPE" val="202813004"/>
</p:tagLst>
</file>

<file path=ppt/tags/tag70.xml><?xml version="1.0" encoding="utf-8"?>
<p:tagLst xmlns:p="http://schemas.openxmlformats.org/presentationml/2006/main">
  <p:tag name="REFSHAPE" val="202820348"/>
</p:tagLst>
</file>

<file path=ppt/tags/tag71.xml><?xml version="1.0" encoding="utf-8"?>
<p:tagLst xmlns:p="http://schemas.openxmlformats.org/presentationml/2006/main">
  <p:tag name="REFSHAPE" val="202818308"/>
</p:tagLst>
</file>

<file path=ppt/tags/tag72.xml><?xml version="1.0" encoding="utf-8"?>
<p:tagLst xmlns:p="http://schemas.openxmlformats.org/presentationml/2006/main">
  <p:tag name="REFSHAPE" val="202820484"/>
</p:tagLst>
</file>

<file path=ppt/tags/tag73.xml><?xml version="1.0" encoding="utf-8"?>
<p:tagLst xmlns:p="http://schemas.openxmlformats.org/presentationml/2006/main">
  <p:tag name="REFSHAPE" val="202820620"/>
</p:tagLst>
</file>

<file path=ppt/tags/tag74.xml><?xml version="1.0" encoding="utf-8"?>
<p:tagLst xmlns:p="http://schemas.openxmlformats.org/presentationml/2006/main">
  <p:tag name="REFSHAPE" val="202820756"/>
</p:tagLst>
</file>

<file path=ppt/tags/tag75.xml><?xml version="1.0" encoding="utf-8"?>
<p:tagLst xmlns:p="http://schemas.openxmlformats.org/presentationml/2006/main">
  <p:tag name="REFSHAPE" val="202821708"/>
</p:tagLst>
</file>

<file path=ppt/tags/tag76.xml><?xml version="1.0" encoding="utf-8"?>
<p:tagLst xmlns:p="http://schemas.openxmlformats.org/presentationml/2006/main">
  <p:tag name="REFSHAPE" val="202818716"/>
</p:tagLst>
</file>

<file path=ppt/tags/tag77.xml><?xml version="1.0" encoding="utf-8"?>
<p:tagLst xmlns:p="http://schemas.openxmlformats.org/presentationml/2006/main">
  <p:tag name="REFSHAPE" val="202820892"/>
</p:tagLst>
</file>

<file path=ppt/tags/tag78.xml><?xml version="1.0" encoding="utf-8"?>
<p:tagLst xmlns:p="http://schemas.openxmlformats.org/presentationml/2006/main">
  <p:tag name="REFSHAPE" val="202821028"/>
</p:tagLst>
</file>

<file path=ppt/tags/tag79.xml><?xml version="1.0" encoding="utf-8"?>
<p:tagLst xmlns:p="http://schemas.openxmlformats.org/presentationml/2006/main">
  <p:tag name="REFSHAPE" val="202821300"/>
</p:tagLst>
</file>

<file path=ppt/tags/tag8.xml><?xml version="1.0" encoding="utf-8"?>
<p:tagLst xmlns:p="http://schemas.openxmlformats.org/presentationml/2006/main">
  <p:tag name="REFSHAPE" val="202809468"/>
</p:tagLst>
</file>

<file path=ppt/tags/tag80.xml><?xml version="1.0" encoding="utf-8"?>
<p:tagLst xmlns:p="http://schemas.openxmlformats.org/presentationml/2006/main">
  <p:tag name="REFSHAPE" val="202821436"/>
</p:tagLst>
</file>

<file path=ppt/tags/tag81.xml><?xml version="1.0" encoding="utf-8"?>
<p:tagLst xmlns:p="http://schemas.openxmlformats.org/presentationml/2006/main">
  <p:tag name="REFSHAPE" val="202821844"/>
</p:tagLst>
</file>

<file path=ppt/tags/tag82.xml><?xml version="1.0" encoding="utf-8"?>
<p:tagLst xmlns:p="http://schemas.openxmlformats.org/presentationml/2006/main">
  <p:tag name="REFSHAPE" val="202821572"/>
</p:tagLst>
</file>

<file path=ppt/tags/tag83.xml><?xml version="1.0" encoding="utf-8"?>
<p:tagLst xmlns:p="http://schemas.openxmlformats.org/presentationml/2006/main">
  <p:tag name="REFSHAPE" val="202821980"/>
</p:tagLst>
</file>

<file path=ppt/tags/tag84.xml><?xml version="1.0" encoding="utf-8"?>
<p:tagLst xmlns:p="http://schemas.openxmlformats.org/presentationml/2006/main">
  <p:tag name="REFSHAPE" val="202822116"/>
</p:tagLst>
</file>

<file path=ppt/tags/tag85.xml><?xml version="1.0" encoding="utf-8"?>
<p:tagLst xmlns:p="http://schemas.openxmlformats.org/presentationml/2006/main">
  <p:tag name="REFSHAPE" val="202818852"/>
</p:tagLst>
</file>

<file path=ppt/tags/tag86.xml><?xml version="1.0" encoding="utf-8"?>
<p:tagLst xmlns:p="http://schemas.openxmlformats.org/presentationml/2006/main">
  <p:tag name="REFSHAPE" val="202822252"/>
</p:tagLst>
</file>

<file path=ppt/tags/tag87.xml><?xml version="1.0" encoding="utf-8"?>
<p:tagLst xmlns:p="http://schemas.openxmlformats.org/presentationml/2006/main">
  <p:tag name="REFSHAPE" val="202819124"/>
</p:tagLst>
</file>

<file path=ppt/tags/tag88.xml><?xml version="1.0" encoding="utf-8"?>
<p:tagLst xmlns:p="http://schemas.openxmlformats.org/presentationml/2006/main">
  <p:tag name="REFSHAPE" val="202822524"/>
</p:tagLst>
</file>

<file path=ppt/tags/tag89.xml><?xml version="1.0" encoding="utf-8"?>
<p:tagLst xmlns:p="http://schemas.openxmlformats.org/presentationml/2006/main">
  <p:tag name="REFSHAPE" val="202825244"/>
</p:tagLst>
</file>

<file path=ppt/tags/tag9.xml><?xml version="1.0" encoding="utf-8"?>
<p:tagLst xmlns:p="http://schemas.openxmlformats.org/presentationml/2006/main">
  <p:tag name="REFSHAPE" val="202810012"/>
</p:tagLst>
</file>

<file path=ppt/tags/tag90.xml><?xml version="1.0" encoding="utf-8"?>
<p:tagLst xmlns:p="http://schemas.openxmlformats.org/presentationml/2006/main">
  <p:tag name="REFSHAPE" val="202822796"/>
</p:tagLst>
</file>

<file path=ppt/tags/tag91.xml><?xml version="1.0" encoding="utf-8"?>
<p:tagLst xmlns:p="http://schemas.openxmlformats.org/presentationml/2006/main">
  <p:tag name="REFSHAPE" val="202823068"/>
</p:tagLst>
</file>

<file path=ppt/tags/tag92.xml><?xml version="1.0" encoding="utf-8"?>
<p:tagLst xmlns:p="http://schemas.openxmlformats.org/presentationml/2006/main">
  <p:tag name="REFSHAPE" val="202823340"/>
</p:tagLst>
</file>

<file path=ppt/tags/tag93.xml><?xml version="1.0" encoding="utf-8"?>
<p:tagLst xmlns:p="http://schemas.openxmlformats.org/presentationml/2006/main">
  <p:tag name="REFSHAPE" val="202822660"/>
</p:tagLst>
</file>

<file path=ppt/tags/tag94.xml><?xml version="1.0" encoding="utf-8"?>
<p:tagLst xmlns:p="http://schemas.openxmlformats.org/presentationml/2006/main">
  <p:tag name="REFSHAPE" val="202824700"/>
</p:tagLst>
</file>

<file path=ppt/tags/tag95.xml><?xml version="1.0" encoding="utf-8"?>
<p:tagLst xmlns:p="http://schemas.openxmlformats.org/presentationml/2006/main">
  <p:tag name="REFSHAPE" val="202823204"/>
</p:tagLst>
</file>

<file path=ppt/tags/tag96.xml><?xml version="1.0" encoding="utf-8"?>
<p:tagLst xmlns:p="http://schemas.openxmlformats.org/presentationml/2006/main">
  <p:tag name="REFSHAPE" val="202824836"/>
</p:tagLst>
</file>

<file path=ppt/tags/tag97.xml><?xml version="1.0" encoding="utf-8"?>
<p:tagLst xmlns:p="http://schemas.openxmlformats.org/presentationml/2006/main">
  <p:tag name="REFSHAPE" val="202822932"/>
</p:tagLst>
</file>

<file path=ppt/tags/tag98.xml><?xml version="1.0" encoding="utf-8"?>
<p:tagLst xmlns:p="http://schemas.openxmlformats.org/presentationml/2006/main">
  <p:tag name="REFSHAPE" val="202825652"/>
</p:tagLst>
</file>

<file path=ppt/tags/tag99.xml><?xml version="1.0" encoding="utf-8"?>
<p:tagLst xmlns:p="http://schemas.openxmlformats.org/presentationml/2006/main">
  <p:tag name="REFSHAPE" val="202824972"/>
</p:tagLst>
</file>

<file path=ppt/theme/theme1.xml><?xml version="1.0" encoding="utf-8"?>
<a:theme xmlns:a="http://schemas.openxmlformats.org/drawingml/2006/main" name="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fontScheme name="自定义 7">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6">
    <a:dk1>
      <a:sysClr val="windowText" lastClr="000000"/>
    </a:dk1>
    <a:lt1>
      <a:sysClr val="window" lastClr="FFFFFF"/>
    </a:lt1>
    <a:dk2>
      <a:srgbClr val="44546A"/>
    </a:dk2>
    <a:lt2>
      <a:srgbClr val="E7E6E6"/>
    </a:lt2>
    <a:accent1>
      <a:srgbClr val="FDAE49"/>
    </a:accent1>
    <a:accent2>
      <a:srgbClr val="F37F60"/>
    </a:accent2>
    <a:accent3>
      <a:srgbClr val="54BDCB"/>
    </a:accent3>
    <a:accent4>
      <a:srgbClr val="B87C7A"/>
    </a:accent4>
    <a:accent5>
      <a:srgbClr val="D26F8E"/>
    </a:accent5>
    <a:accent6>
      <a:srgbClr val="576F85"/>
    </a:accent6>
    <a:hlink>
      <a:srgbClr val="A8C254"/>
    </a:hlink>
    <a:folHlink>
      <a:srgbClr val="559DC9"/>
    </a:folHlink>
  </a:clrScheme>
  <a:fontScheme name="自定义 2">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4389</Words>
  <Application>WPS 演示</Application>
  <PresentationFormat>宽屏</PresentationFormat>
  <Paragraphs>492</Paragraphs>
  <Slides>29</Slides>
  <Notes>15</Notes>
  <HiddenSlides>0</HiddenSlides>
  <MMClips>0</MMClips>
  <ScaleCrop>false</ScaleCrop>
  <HeadingPairs>
    <vt:vector size="6" baseType="variant">
      <vt:variant>
        <vt:lpstr>已用的字体</vt:lpstr>
      </vt:variant>
      <vt:variant>
        <vt:i4>21</vt:i4>
      </vt:variant>
      <vt:variant>
        <vt:lpstr>主题</vt:lpstr>
      </vt:variant>
      <vt:variant>
        <vt:i4>3</vt:i4>
      </vt:variant>
      <vt:variant>
        <vt:lpstr>幻灯片标题</vt:lpstr>
      </vt:variant>
      <vt:variant>
        <vt:i4>29</vt:i4>
      </vt:variant>
    </vt:vector>
  </HeadingPairs>
  <TitlesOfParts>
    <vt:vector size="53" baseType="lpstr">
      <vt:lpstr>Arial</vt:lpstr>
      <vt:lpstr>宋体</vt:lpstr>
      <vt:lpstr>Wingdings</vt:lpstr>
      <vt:lpstr>Lato Regular</vt:lpstr>
      <vt:lpstr>Lato Hairline</vt:lpstr>
      <vt:lpstr>Lato Light</vt:lpstr>
      <vt:lpstr>方正清刻本悦宋简体</vt:lpstr>
      <vt:lpstr>Gill Sans</vt:lpstr>
      <vt:lpstr>Helvetica Light</vt:lpstr>
      <vt:lpstr>Open Sans Light</vt:lpstr>
      <vt:lpstr>Calibri</vt:lpstr>
      <vt:lpstr>Comic Sans MS</vt:lpstr>
      <vt:lpstr>微软雅黑</vt:lpstr>
      <vt:lpstr>方正楷体_GBK</vt:lpstr>
      <vt:lpstr>Segoe UI</vt:lpstr>
      <vt:lpstr>Arial Unicode MS</vt:lpstr>
      <vt:lpstr>Calibri Light</vt:lpstr>
      <vt:lpstr>等线</vt:lpstr>
      <vt:lpstr>Ebrima</vt:lpstr>
      <vt:lpstr>Segoe Print</vt:lpstr>
      <vt:lpstr>Yu Gothic UI Light</vt:lpstr>
      <vt:lpstr>Office 主题​​</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靓黄活力个人简历PPT模板</dc:title>
  <dc:creator>RX-FLY</dc:creator>
  <cp:lastModifiedBy>cp哦</cp:lastModifiedBy>
  <cp:revision>475</cp:revision>
  <dcterms:created xsi:type="dcterms:W3CDTF">2017-08-03T09:01:00Z</dcterms:created>
  <dcterms:modified xsi:type="dcterms:W3CDTF">2020-10-09T02:39:54Z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